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9" r:id="rId2"/>
    <p:sldId id="306" r:id="rId3"/>
    <p:sldId id="263" r:id="rId4"/>
    <p:sldId id="260" r:id="rId5"/>
    <p:sldId id="293" r:id="rId6"/>
    <p:sldId id="296" r:id="rId7"/>
    <p:sldId id="302" r:id="rId8"/>
    <p:sldId id="313" r:id="rId9"/>
    <p:sldId id="285" r:id="rId10"/>
    <p:sldId id="288" r:id="rId11"/>
    <p:sldId id="275" r:id="rId12"/>
    <p:sldId id="311" r:id="rId13"/>
    <p:sldId id="312" r:id="rId14"/>
    <p:sldId id="257" r:id="rId15"/>
    <p:sldId id="290" r:id="rId16"/>
    <p:sldId id="276" r:id="rId17"/>
    <p:sldId id="310"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6178-CE89-47E4-B76E-21B4ED70A5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38A316C-7134-40DC-B5B9-24AA7852FD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F90EBC-5A3E-4F09-B2C9-C8B62A69A185}"/>
              </a:ext>
            </a:extLst>
          </p:cNvPr>
          <p:cNvSpPr>
            <a:spLocks noGrp="1"/>
          </p:cNvSpPr>
          <p:nvPr>
            <p:ph type="dt" sz="half" idx="10"/>
          </p:nvPr>
        </p:nvSpPr>
        <p:spPr/>
        <p:txBody>
          <a:bodyPr/>
          <a:lstStyle/>
          <a:p>
            <a:fld id="{517A3CA4-9584-4B69-B173-9A872E49AD1C}" type="datetimeFigureOut">
              <a:rPr lang="en-GB" smtClean="0"/>
              <a:t>17/09/2024</a:t>
            </a:fld>
            <a:endParaRPr lang="en-GB"/>
          </a:p>
        </p:txBody>
      </p:sp>
      <p:sp>
        <p:nvSpPr>
          <p:cNvPr id="5" name="Footer Placeholder 4">
            <a:extLst>
              <a:ext uri="{FF2B5EF4-FFF2-40B4-BE49-F238E27FC236}">
                <a16:creationId xmlns:a16="http://schemas.microsoft.com/office/drawing/2014/main" id="{06FD06A9-3655-472E-96C5-B6940D2EF0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E84BE3-272F-4BC1-9081-E54F4F69B4DE}"/>
              </a:ext>
            </a:extLst>
          </p:cNvPr>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295902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C6F9-D8CE-43E7-9423-1EFFD6C180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49BD34-130D-4484-8748-C0ADEFD22C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339C9F-9AB7-47EB-89D2-4657D4536707}"/>
              </a:ext>
            </a:extLst>
          </p:cNvPr>
          <p:cNvSpPr>
            <a:spLocks noGrp="1"/>
          </p:cNvSpPr>
          <p:nvPr>
            <p:ph type="dt" sz="half" idx="10"/>
          </p:nvPr>
        </p:nvSpPr>
        <p:spPr/>
        <p:txBody>
          <a:bodyPr/>
          <a:lstStyle/>
          <a:p>
            <a:fld id="{517A3CA4-9584-4B69-B173-9A872E49AD1C}" type="datetimeFigureOut">
              <a:rPr lang="en-GB" smtClean="0"/>
              <a:t>17/09/2024</a:t>
            </a:fld>
            <a:endParaRPr lang="en-GB"/>
          </a:p>
        </p:txBody>
      </p:sp>
      <p:sp>
        <p:nvSpPr>
          <p:cNvPr id="5" name="Footer Placeholder 4">
            <a:extLst>
              <a:ext uri="{FF2B5EF4-FFF2-40B4-BE49-F238E27FC236}">
                <a16:creationId xmlns:a16="http://schemas.microsoft.com/office/drawing/2014/main" id="{C5136025-6BEE-4E50-B18E-11F1473C21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0E840B-174E-4837-87E2-D2C483908A4D}"/>
              </a:ext>
            </a:extLst>
          </p:cNvPr>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1278781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27C9E0-C9F5-4314-9E17-352CA644B7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A0F94E-35CE-43D6-AECA-405673C8D9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2B3BA8-D97E-4F03-8D92-8CE9D2D773A9}"/>
              </a:ext>
            </a:extLst>
          </p:cNvPr>
          <p:cNvSpPr>
            <a:spLocks noGrp="1"/>
          </p:cNvSpPr>
          <p:nvPr>
            <p:ph type="dt" sz="half" idx="10"/>
          </p:nvPr>
        </p:nvSpPr>
        <p:spPr/>
        <p:txBody>
          <a:bodyPr/>
          <a:lstStyle/>
          <a:p>
            <a:fld id="{517A3CA4-9584-4B69-B173-9A872E49AD1C}" type="datetimeFigureOut">
              <a:rPr lang="en-GB" smtClean="0"/>
              <a:t>17/09/2024</a:t>
            </a:fld>
            <a:endParaRPr lang="en-GB"/>
          </a:p>
        </p:txBody>
      </p:sp>
      <p:sp>
        <p:nvSpPr>
          <p:cNvPr id="5" name="Footer Placeholder 4">
            <a:extLst>
              <a:ext uri="{FF2B5EF4-FFF2-40B4-BE49-F238E27FC236}">
                <a16:creationId xmlns:a16="http://schemas.microsoft.com/office/drawing/2014/main" id="{1CEAEEFE-1322-4438-839C-CDADA57C1E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0D8078-3C53-4AFF-B2B5-F9DE2C1C7CCF}"/>
              </a:ext>
            </a:extLst>
          </p:cNvPr>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1754855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A38E-7A0A-417A-B605-E2888970BF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554E97-E092-40CA-A4AF-52DEA215E3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27B8B7-AA21-4AE6-9BFB-89BCAB771A45}"/>
              </a:ext>
            </a:extLst>
          </p:cNvPr>
          <p:cNvSpPr>
            <a:spLocks noGrp="1"/>
          </p:cNvSpPr>
          <p:nvPr>
            <p:ph type="dt" sz="half" idx="10"/>
          </p:nvPr>
        </p:nvSpPr>
        <p:spPr/>
        <p:txBody>
          <a:bodyPr/>
          <a:lstStyle/>
          <a:p>
            <a:fld id="{517A3CA4-9584-4B69-B173-9A872E49AD1C}" type="datetimeFigureOut">
              <a:rPr lang="en-GB" smtClean="0"/>
              <a:t>17/09/2024</a:t>
            </a:fld>
            <a:endParaRPr lang="en-GB"/>
          </a:p>
        </p:txBody>
      </p:sp>
      <p:sp>
        <p:nvSpPr>
          <p:cNvPr id="5" name="Footer Placeholder 4">
            <a:extLst>
              <a:ext uri="{FF2B5EF4-FFF2-40B4-BE49-F238E27FC236}">
                <a16:creationId xmlns:a16="http://schemas.microsoft.com/office/drawing/2014/main" id="{FA0FDE64-2BC8-4713-AF00-0C8A271C63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FF3C54-3F0E-4FE7-BE94-C00D40CE1215}"/>
              </a:ext>
            </a:extLst>
          </p:cNvPr>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416721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217EF-63DB-4C30-A085-CBBF02BECA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5C558BD-A86D-47C4-AFB6-1D19522422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3D9487-5161-4BDE-B7BF-DBB162523946}"/>
              </a:ext>
            </a:extLst>
          </p:cNvPr>
          <p:cNvSpPr>
            <a:spLocks noGrp="1"/>
          </p:cNvSpPr>
          <p:nvPr>
            <p:ph type="dt" sz="half" idx="10"/>
          </p:nvPr>
        </p:nvSpPr>
        <p:spPr/>
        <p:txBody>
          <a:bodyPr/>
          <a:lstStyle/>
          <a:p>
            <a:fld id="{517A3CA4-9584-4B69-B173-9A872E49AD1C}" type="datetimeFigureOut">
              <a:rPr lang="en-GB" smtClean="0"/>
              <a:t>17/09/2024</a:t>
            </a:fld>
            <a:endParaRPr lang="en-GB"/>
          </a:p>
        </p:txBody>
      </p:sp>
      <p:sp>
        <p:nvSpPr>
          <p:cNvPr id="5" name="Footer Placeholder 4">
            <a:extLst>
              <a:ext uri="{FF2B5EF4-FFF2-40B4-BE49-F238E27FC236}">
                <a16:creationId xmlns:a16="http://schemas.microsoft.com/office/drawing/2014/main" id="{A3FFDF4A-A8C1-41D8-8CC3-465CC99780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323A37-6F13-4FC2-9CC3-4007706491C4}"/>
              </a:ext>
            </a:extLst>
          </p:cNvPr>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365735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509F-5A36-4B53-9E3A-7EB157A943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C5EA4F-3C46-44FE-8ED5-8C3489E26A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D1883D-985B-4FEF-BD28-48F6EE39BD3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31BA34-5115-4928-A048-93BBC06093D8}"/>
              </a:ext>
            </a:extLst>
          </p:cNvPr>
          <p:cNvSpPr>
            <a:spLocks noGrp="1"/>
          </p:cNvSpPr>
          <p:nvPr>
            <p:ph type="dt" sz="half" idx="10"/>
          </p:nvPr>
        </p:nvSpPr>
        <p:spPr/>
        <p:txBody>
          <a:bodyPr/>
          <a:lstStyle/>
          <a:p>
            <a:fld id="{517A3CA4-9584-4B69-B173-9A872E49AD1C}" type="datetimeFigureOut">
              <a:rPr lang="en-GB" smtClean="0"/>
              <a:t>17/09/2024</a:t>
            </a:fld>
            <a:endParaRPr lang="en-GB"/>
          </a:p>
        </p:txBody>
      </p:sp>
      <p:sp>
        <p:nvSpPr>
          <p:cNvPr id="6" name="Footer Placeholder 5">
            <a:extLst>
              <a:ext uri="{FF2B5EF4-FFF2-40B4-BE49-F238E27FC236}">
                <a16:creationId xmlns:a16="http://schemas.microsoft.com/office/drawing/2014/main" id="{0372087F-CB59-4465-91DB-0117AEC2A5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438797-90BA-4CB5-B978-ED3471F42686}"/>
              </a:ext>
            </a:extLst>
          </p:cNvPr>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237258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EE179-B381-4A15-89E1-B43C9B0851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B16AAD-1CA6-4009-BBE1-FA7C169DAA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799891C-F56E-454E-94CF-E807267996F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93F7FC-9FC2-49A5-B76A-2692AC03E4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2D04E59-1ED0-4564-804F-B7172CD987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B89837-655B-4271-9538-DFCD51D01F3C}"/>
              </a:ext>
            </a:extLst>
          </p:cNvPr>
          <p:cNvSpPr>
            <a:spLocks noGrp="1"/>
          </p:cNvSpPr>
          <p:nvPr>
            <p:ph type="dt" sz="half" idx="10"/>
          </p:nvPr>
        </p:nvSpPr>
        <p:spPr/>
        <p:txBody>
          <a:bodyPr/>
          <a:lstStyle/>
          <a:p>
            <a:fld id="{517A3CA4-9584-4B69-B173-9A872E49AD1C}" type="datetimeFigureOut">
              <a:rPr lang="en-GB" smtClean="0"/>
              <a:t>17/09/2024</a:t>
            </a:fld>
            <a:endParaRPr lang="en-GB"/>
          </a:p>
        </p:txBody>
      </p:sp>
      <p:sp>
        <p:nvSpPr>
          <p:cNvPr id="8" name="Footer Placeholder 7">
            <a:extLst>
              <a:ext uri="{FF2B5EF4-FFF2-40B4-BE49-F238E27FC236}">
                <a16:creationId xmlns:a16="http://schemas.microsoft.com/office/drawing/2014/main" id="{67478CC2-7BAF-4EE8-A238-DF00AED318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67CF6F-C18D-4600-8F16-76DDA1476A27}"/>
              </a:ext>
            </a:extLst>
          </p:cNvPr>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3686681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913D-8751-4DED-83C7-2947B3671A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8B79CD-861E-472B-BDCC-55CBA8EFF777}"/>
              </a:ext>
            </a:extLst>
          </p:cNvPr>
          <p:cNvSpPr>
            <a:spLocks noGrp="1"/>
          </p:cNvSpPr>
          <p:nvPr>
            <p:ph type="dt" sz="half" idx="10"/>
          </p:nvPr>
        </p:nvSpPr>
        <p:spPr/>
        <p:txBody>
          <a:bodyPr/>
          <a:lstStyle/>
          <a:p>
            <a:fld id="{517A3CA4-9584-4B69-B173-9A872E49AD1C}" type="datetimeFigureOut">
              <a:rPr lang="en-GB" smtClean="0"/>
              <a:t>17/09/2024</a:t>
            </a:fld>
            <a:endParaRPr lang="en-GB"/>
          </a:p>
        </p:txBody>
      </p:sp>
      <p:sp>
        <p:nvSpPr>
          <p:cNvPr id="4" name="Footer Placeholder 3">
            <a:extLst>
              <a:ext uri="{FF2B5EF4-FFF2-40B4-BE49-F238E27FC236}">
                <a16:creationId xmlns:a16="http://schemas.microsoft.com/office/drawing/2014/main" id="{547B8205-098C-4099-80BA-3CF7C4C742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10DE82-2A61-4E96-8D0D-E505717024B5}"/>
              </a:ext>
            </a:extLst>
          </p:cNvPr>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366179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C48939-2653-414D-9820-C815BC20DA7F}"/>
              </a:ext>
            </a:extLst>
          </p:cNvPr>
          <p:cNvSpPr>
            <a:spLocks noGrp="1"/>
          </p:cNvSpPr>
          <p:nvPr>
            <p:ph type="dt" sz="half" idx="10"/>
          </p:nvPr>
        </p:nvSpPr>
        <p:spPr/>
        <p:txBody>
          <a:bodyPr/>
          <a:lstStyle/>
          <a:p>
            <a:fld id="{517A3CA4-9584-4B69-B173-9A872E49AD1C}" type="datetimeFigureOut">
              <a:rPr lang="en-GB" smtClean="0"/>
              <a:t>17/09/2024</a:t>
            </a:fld>
            <a:endParaRPr lang="en-GB"/>
          </a:p>
        </p:txBody>
      </p:sp>
      <p:sp>
        <p:nvSpPr>
          <p:cNvPr id="3" name="Footer Placeholder 2">
            <a:extLst>
              <a:ext uri="{FF2B5EF4-FFF2-40B4-BE49-F238E27FC236}">
                <a16:creationId xmlns:a16="http://schemas.microsoft.com/office/drawing/2014/main" id="{18B840FC-F038-4943-8B04-B427625DD73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E2D8A0-8661-4748-978E-B96D788D0939}"/>
              </a:ext>
            </a:extLst>
          </p:cNvPr>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1675850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09E3B-3ABB-4A00-9CCB-A1D1E33539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679406B-C1B1-4442-9CA1-0CAE5E1D70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C71CAE-32BA-4EC2-B048-DEA36C460F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13F48A-D926-4D2D-91BC-E4EC903616E5}"/>
              </a:ext>
            </a:extLst>
          </p:cNvPr>
          <p:cNvSpPr>
            <a:spLocks noGrp="1"/>
          </p:cNvSpPr>
          <p:nvPr>
            <p:ph type="dt" sz="half" idx="10"/>
          </p:nvPr>
        </p:nvSpPr>
        <p:spPr/>
        <p:txBody>
          <a:bodyPr/>
          <a:lstStyle/>
          <a:p>
            <a:fld id="{517A3CA4-9584-4B69-B173-9A872E49AD1C}" type="datetimeFigureOut">
              <a:rPr lang="en-GB" smtClean="0"/>
              <a:t>17/09/2024</a:t>
            </a:fld>
            <a:endParaRPr lang="en-GB"/>
          </a:p>
        </p:txBody>
      </p:sp>
      <p:sp>
        <p:nvSpPr>
          <p:cNvPr id="6" name="Footer Placeholder 5">
            <a:extLst>
              <a:ext uri="{FF2B5EF4-FFF2-40B4-BE49-F238E27FC236}">
                <a16:creationId xmlns:a16="http://schemas.microsoft.com/office/drawing/2014/main" id="{77F66FE7-6BE4-4CFA-A905-94B8B6388F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8701FE-CC9A-48D3-A950-9EFA33EBBDE9}"/>
              </a:ext>
            </a:extLst>
          </p:cNvPr>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2492170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480C-1D4E-4286-B93D-1AD622FD74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AF0734-2F4D-44A5-8145-0BD5D166FA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7881AE-B5F2-41F6-91AD-07C8809C6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94C12F-64AA-4390-8D64-6E06038CE489}"/>
              </a:ext>
            </a:extLst>
          </p:cNvPr>
          <p:cNvSpPr>
            <a:spLocks noGrp="1"/>
          </p:cNvSpPr>
          <p:nvPr>
            <p:ph type="dt" sz="half" idx="10"/>
          </p:nvPr>
        </p:nvSpPr>
        <p:spPr/>
        <p:txBody>
          <a:bodyPr/>
          <a:lstStyle/>
          <a:p>
            <a:fld id="{517A3CA4-9584-4B69-B173-9A872E49AD1C}" type="datetimeFigureOut">
              <a:rPr lang="en-GB" smtClean="0"/>
              <a:t>17/09/2024</a:t>
            </a:fld>
            <a:endParaRPr lang="en-GB"/>
          </a:p>
        </p:txBody>
      </p:sp>
      <p:sp>
        <p:nvSpPr>
          <p:cNvPr id="6" name="Footer Placeholder 5">
            <a:extLst>
              <a:ext uri="{FF2B5EF4-FFF2-40B4-BE49-F238E27FC236}">
                <a16:creationId xmlns:a16="http://schemas.microsoft.com/office/drawing/2014/main" id="{97298967-B518-41B3-97D1-2AA5C9C397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8CE0E6-3582-44E6-9F9B-72DBAD5E7354}"/>
              </a:ext>
            </a:extLst>
          </p:cNvPr>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862134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FF4A5F-7FFE-4A96-8A56-AEEDF37222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84BB50-7B5B-4191-B977-C45523F4FE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353573-9578-4E6A-97CE-E79B8B8621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A3CA4-9584-4B69-B173-9A872E49AD1C}" type="datetimeFigureOut">
              <a:rPr lang="en-GB" smtClean="0"/>
              <a:t>17/09/2024</a:t>
            </a:fld>
            <a:endParaRPr lang="en-GB"/>
          </a:p>
        </p:txBody>
      </p:sp>
      <p:sp>
        <p:nvSpPr>
          <p:cNvPr id="5" name="Footer Placeholder 4">
            <a:extLst>
              <a:ext uri="{FF2B5EF4-FFF2-40B4-BE49-F238E27FC236}">
                <a16:creationId xmlns:a16="http://schemas.microsoft.com/office/drawing/2014/main" id="{A0F24DDD-ED97-49D4-A4E5-C07876DB2A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A8C829C-CAA2-4230-A745-E4C80976B1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17AA4-09DB-4845-966B-66073ACFC986}" type="slidenum">
              <a:rPr lang="en-GB" smtClean="0"/>
              <a:t>‹#›</a:t>
            </a:fld>
            <a:endParaRPr lang="en-GB"/>
          </a:p>
        </p:txBody>
      </p:sp>
    </p:spTree>
    <p:extLst>
      <p:ext uri="{BB962C8B-B14F-4D97-AF65-F5344CB8AC3E}">
        <p14:creationId xmlns:p14="http://schemas.microsoft.com/office/powerpoint/2010/main" val="17783930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FED4BE-2493-49AA-8404-0FE039D64F19}"/>
              </a:ext>
            </a:extLst>
          </p:cNvPr>
          <p:cNvPicPr>
            <a:picLocks noChangeAspect="1"/>
          </p:cNvPicPr>
          <p:nvPr/>
        </p:nvPicPr>
        <p:blipFill>
          <a:blip r:embed="rId2"/>
          <a:stretch>
            <a:fillRect/>
          </a:stretch>
        </p:blipFill>
        <p:spPr>
          <a:xfrm>
            <a:off x="69059" y="373157"/>
            <a:ext cx="12053881" cy="6535464"/>
          </a:xfrm>
          <a:prstGeom prst="rect">
            <a:avLst/>
          </a:prstGeom>
        </p:spPr>
      </p:pic>
      <p:sp>
        <p:nvSpPr>
          <p:cNvPr id="3075" name="Text Box 5"/>
          <p:cNvSpPr txBox="1">
            <a:spLocks noChangeArrowheads="1"/>
          </p:cNvSpPr>
          <p:nvPr/>
        </p:nvSpPr>
        <p:spPr bwMode="auto">
          <a:xfrm>
            <a:off x="364204" y="-465792"/>
            <a:ext cx="1182779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GB" altLang="en-US" sz="5400" b="1" dirty="0">
              <a:latin typeface="OpenDyslexic" pitchFamily="50" charset="0"/>
            </a:endParaRPr>
          </a:p>
          <a:p>
            <a:pPr algn="ctr" eaLnBrk="1" hangingPunct="1"/>
            <a:r>
              <a:rPr lang="en-GB" altLang="en-US" sz="5400" b="1" dirty="0">
                <a:latin typeface="OpenDyslexic" pitchFamily="50" charset="0"/>
              </a:rPr>
              <a:t>Year 6 Curriculum Afternoon</a:t>
            </a:r>
          </a:p>
          <a:p>
            <a:pPr algn="r" eaLnBrk="1" hangingPunct="1"/>
            <a:endParaRPr lang="en-GB" altLang="en-US" sz="3600" dirty="0">
              <a:latin typeface="OpenDyslexic" pitchFamily="50" charset="0"/>
            </a:endParaRPr>
          </a:p>
          <a:p>
            <a:pPr algn="r" eaLnBrk="1" hangingPunct="1"/>
            <a:r>
              <a:rPr lang="en-GB" altLang="en-US" sz="3600" dirty="0">
                <a:latin typeface="OpenDyslexic" pitchFamily="50" charset="0"/>
              </a:rPr>
              <a:t>              </a:t>
            </a:r>
          </a:p>
        </p:txBody>
      </p:sp>
      <p:sp>
        <p:nvSpPr>
          <p:cNvPr id="3076" name="Text Box 6"/>
          <p:cNvSpPr txBox="1">
            <a:spLocks noChangeArrowheads="1"/>
          </p:cNvSpPr>
          <p:nvPr/>
        </p:nvSpPr>
        <p:spPr bwMode="auto">
          <a:xfrm>
            <a:off x="5880823" y="5246755"/>
            <a:ext cx="37449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200" dirty="0">
                <a:solidFill>
                  <a:srgbClr val="0066FF"/>
                </a:solidFill>
                <a:latin typeface="OpenDyslexic" pitchFamily="50" charset="0"/>
              </a:rPr>
              <a:t>“Live, Love and Learn like Jesus”</a:t>
            </a:r>
          </a:p>
        </p:txBody>
      </p:sp>
    </p:spTree>
    <p:extLst>
      <p:ext uri="{BB962C8B-B14F-4D97-AF65-F5344CB8AC3E}">
        <p14:creationId xmlns:p14="http://schemas.microsoft.com/office/powerpoint/2010/main" val="2294546827"/>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bwMode="auto">
          <a:xfrm>
            <a:off x="15240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600">
                <a:solidFill>
                  <a:srgbClr val="990099"/>
                </a:solidFill>
                <a:latin typeface="OpenDyslexic" pitchFamily="50" charset="0"/>
              </a:rPr>
              <a:t>WRITING</a:t>
            </a:r>
          </a:p>
        </p:txBody>
      </p:sp>
      <p:sp>
        <p:nvSpPr>
          <p:cNvPr id="19458" name="Rectangle 3"/>
          <p:cNvSpPr>
            <a:spLocks noGrp="1" noChangeArrowheads="1"/>
          </p:cNvSpPr>
          <p:nvPr>
            <p:ph type="body" idx="4294967295"/>
          </p:nvPr>
        </p:nvSpPr>
        <p:spPr bwMode="auto">
          <a:xfrm>
            <a:off x="3251200" y="1052514"/>
            <a:ext cx="7416800" cy="5329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80000"/>
              </a:lnSpc>
              <a:defRPr/>
            </a:pPr>
            <a:r>
              <a:rPr lang="en-US" altLang="en-US" sz="2400" dirty="0">
                <a:latin typeface="OpenDyslexic" panose="00000500000000000000" pitchFamily="50" charset="0"/>
              </a:rPr>
              <a:t>“</a:t>
            </a:r>
            <a:r>
              <a:rPr lang="en-US" altLang="en-US" sz="2400" dirty="0">
                <a:solidFill>
                  <a:srgbClr val="990000"/>
                </a:solidFill>
                <a:latin typeface="OpenDyslexic" panose="00000500000000000000" pitchFamily="50" charset="0"/>
              </a:rPr>
              <a:t>Read as a writer </a:t>
            </a:r>
            <a:r>
              <a:rPr lang="en-US" altLang="en-US" sz="2400" dirty="0">
                <a:latin typeface="OpenDyslexic" panose="00000500000000000000" pitchFamily="50" charset="0"/>
              </a:rPr>
              <a:t>and </a:t>
            </a:r>
            <a:r>
              <a:rPr lang="en-US" altLang="en-US" sz="2400" dirty="0">
                <a:solidFill>
                  <a:srgbClr val="990000"/>
                </a:solidFill>
                <a:latin typeface="OpenDyslexic" panose="00000500000000000000" pitchFamily="50" charset="0"/>
              </a:rPr>
              <a:t>write as a reader</a:t>
            </a:r>
            <a:r>
              <a:rPr lang="en-US" altLang="en-US" sz="2400" dirty="0">
                <a:latin typeface="OpenDyslexic" panose="00000500000000000000" pitchFamily="50" charset="0"/>
              </a:rPr>
              <a:t>”</a:t>
            </a:r>
          </a:p>
          <a:p>
            <a:pPr>
              <a:lnSpc>
                <a:spcPct val="80000"/>
              </a:lnSpc>
              <a:defRPr/>
            </a:pPr>
            <a:endParaRPr lang="en-US" altLang="en-US" sz="2400" dirty="0">
              <a:latin typeface="OpenDyslexic" panose="00000500000000000000" pitchFamily="50" charset="0"/>
            </a:endParaRPr>
          </a:p>
          <a:p>
            <a:pPr>
              <a:lnSpc>
                <a:spcPct val="80000"/>
              </a:lnSpc>
              <a:defRPr/>
            </a:pPr>
            <a:r>
              <a:rPr lang="en-US" altLang="en-US" sz="2400" dirty="0">
                <a:latin typeface="OpenDyslexic" panose="00000500000000000000" pitchFamily="50" charset="0"/>
              </a:rPr>
              <a:t>Regular </a:t>
            </a:r>
            <a:r>
              <a:rPr lang="en-US" altLang="en-US" sz="2400" dirty="0">
                <a:solidFill>
                  <a:srgbClr val="990000"/>
                </a:solidFill>
                <a:latin typeface="OpenDyslexic" panose="00000500000000000000" pitchFamily="50" charset="0"/>
              </a:rPr>
              <a:t>extended writing opportunities </a:t>
            </a:r>
            <a:r>
              <a:rPr lang="en-US" altLang="en-US" sz="2400" dirty="0">
                <a:latin typeface="OpenDyslexic" panose="00000500000000000000" pitchFamily="50" charset="0"/>
              </a:rPr>
              <a:t>across a range of subjects</a:t>
            </a:r>
          </a:p>
          <a:p>
            <a:pPr>
              <a:lnSpc>
                <a:spcPct val="80000"/>
              </a:lnSpc>
              <a:defRPr/>
            </a:pPr>
            <a:endParaRPr lang="en-US" altLang="en-US" sz="2400" dirty="0">
              <a:latin typeface="OpenDyslexic" panose="00000500000000000000" pitchFamily="50" charset="0"/>
            </a:endParaRPr>
          </a:p>
          <a:p>
            <a:pPr>
              <a:lnSpc>
                <a:spcPct val="80000"/>
              </a:lnSpc>
              <a:defRPr/>
            </a:pPr>
            <a:r>
              <a:rPr lang="en-US" altLang="en-US" sz="2400" dirty="0">
                <a:latin typeface="OpenDyslexic" panose="00000500000000000000" pitchFamily="50" charset="0"/>
              </a:rPr>
              <a:t>Grammar, Punctuation and Spelling </a:t>
            </a:r>
            <a:r>
              <a:rPr lang="en-US" altLang="en-US" sz="2400" dirty="0">
                <a:solidFill>
                  <a:srgbClr val="990000"/>
                </a:solidFill>
                <a:latin typeface="OpenDyslexic" panose="00000500000000000000" pitchFamily="50" charset="0"/>
              </a:rPr>
              <a:t>(</a:t>
            </a:r>
            <a:r>
              <a:rPr lang="en-US" altLang="en-US" sz="2400" dirty="0" err="1">
                <a:solidFill>
                  <a:srgbClr val="990000"/>
                </a:solidFill>
                <a:latin typeface="OpenDyslexic" panose="00000500000000000000" pitchFamily="50" charset="0"/>
              </a:rPr>
              <a:t>SPaG</a:t>
            </a:r>
            <a:r>
              <a:rPr lang="en-US" altLang="en-US" sz="2400" dirty="0">
                <a:solidFill>
                  <a:srgbClr val="990000"/>
                </a:solidFill>
                <a:latin typeface="OpenDyslexic" panose="00000500000000000000" pitchFamily="50" charset="0"/>
              </a:rPr>
              <a:t>)</a:t>
            </a:r>
          </a:p>
          <a:p>
            <a:pPr>
              <a:lnSpc>
                <a:spcPct val="80000"/>
              </a:lnSpc>
              <a:defRPr/>
            </a:pPr>
            <a:endParaRPr lang="en-US" altLang="en-US" sz="2400" dirty="0">
              <a:latin typeface="OpenDyslexic" panose="00000500000000000000" pitchFamily="50" charset="0"/>
            </a:endParaRPr>
          </a:p>
          <a:p>
            <a:pPr>
              <a:lnSpc>
                <a:spcPct val="80000"/>
              </a:lnSpc>
              <a:defRPr/>
            </a:pPr>
            <a:r>
              <a:rPr lang="en-US" altLang="en-US" sz="2400" dirty="0">
                <a:solidFill>
                  <a:srgbClr val="990000"/>
                </a:solidFill>
                <a:latin typeface="OpenDyslexic" panose="00000500000000000000" pitchFamily="50" charset="0"/>
              </a:rPr>
              <a:t>Learning ladders</a:t>
            </a:r>
            <a:endParaRPr lang="en-US" altLang="en-US" sz="2400" dirty="0">
              <a:latin typeface="OpenDyslexic" panose="00000500000000000000" pitchFamily="50" charset="0"/>
            </a:endParaRPr>
          </a:p>
          <a:p>
            <a:pPr>
              <a:lnSpc>
                <a:spcPct val="80000"/>
              </a:lnSpc>
              <a:defRPr/>
            </a:pPr>
            <a:endParaRPr lang="en-US" altLang="en-US" sz="2400" dirty="0">
              <a:latin typeface="OpenDyslexic" panose="00000500000000000000" pitchFamily="50" charset="0"/>
            </a:endParaRPr>
          </a:p>
          <a:p>
            <a:pPr>
              <a:lnSpc>
                <a:spcPct val="80000"/>
              </a:lnSpc>
              <a:defRPr/>
            </a:pPr>
            <a:r>
              <a:rPr lang="en-US" altLang="en-US" sz="2400" dirty="0">
                <a:latin typeface="OpenDyslexic" panose="00000500000000000000" pitchFamily="50" charset="0"/>
              </a:rPr>
              <a:t>Aiming towards </a:t>
            </a:r>
            <a:r>
              <a:rPr lang="en-US" altLang="en-US" sz="2400" dirty="0">
                <a:solidFill>
                  <a:srgbClr val="C00000"/>
                </a:solidFill>
                <a:latin typeface="OpenDyslexic" panose="00000500000000000000" pitchFamily="50" charset="0"/>
              </a:rPr>
              <a:t>‘Working at the Expected Standard of KS2’ </a:t>
            </a:r>
            <a:r>
              <a:rPr lang="en-US" altLang="en-US" sz="2400" dirty="0">
                <a:latin typeface="OpenDyslexic" panose="00000500000000000000" pitchFamily="50" charset="0"/>
              </a:rPr>
              <a:t>means regularly showing a wide range of writing skills </a:t>
            </a:r>
          </a:p>
          <a:p>
            <a:pPr>
              <a:lnSpc>
                <a:spcPct val="80000"/>
              </a:lnSpc>
              <a:defRPr/>
            </a:pPr>
            <a:endParaRPr lang="en-US" altLang="en-US" sz="2400" dirty="0">
              <a:latin typeface="OpenDyslexic" panose="00000500000000000000" pitchFamily="50" charset="0"/>
            </a:endParaRPr>
          </a:p>
          <a:p>
            <a:pPr marL="0" indent="0" algn="r">
              <a:lnSpc>
                <a:spcPct val="80000"/>
              </a:lnSpc>
              <a:buNone/>
              <a:defRPr/>
            </a:pPr>
            <a:endParaRPr lang="en-US" altLang="en-US" sz="2000" dirty="0">
              <a:solidFill>
                <a:srgbClr val="C00000"/>
              </a:solidFill>
              <a:latin typeface="OpenDyslexic" panose="00000500000000000000" pitchFamily="50" charset="0"/>
            </a:endParaRPr>
          </a:p>
        </p:txBody>
      </p:sp>
      <p:pic>
        <p:nvPicPr>
          <p:cNvPr id="2050" name="Picture 2" descr="Image result for pen cartoon no background">
            <a:extLst>
              <a:ext uri="{FF2B5EF4-FFF2-40B4-BE49-F238E27FC236}">
                <a16:creationId xmlns:a16="http://schemas.microsoft.com/office/drawing/2014/main" id="{142C6021-1348-49EC-866F-89C1B5D7D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96" y="2962048"/>
            <a:ext cx="3128413" cy="362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60283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9457"/>
                                        </p:tgtEl>
                                        <p:attrNameLst>
                                          <p:attrName>style.visibility</p:attrName>
                                        </p:attrNameLst>
                                      </p:cBhvr>
                                      <p:to>
                                        <p:strVal val="visible"/>
                                      </p:to>
                                    </p:set>
                                    <p:anim calcmode="discrete" valueType="clr">
                                      <p:cBhvr override="childStyle">
                                        <p:cTn id="7" dur="80"/>
                                        <p:tgtEl>
                                          <p:spTgt spid="1945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7"/>
                                        </p:tgtEl>
                                        <p:attrNameLst>
                                          <p:attrName>fillcolor</p:attrName>
                                        </p:attrNameLst>
                                      </p:cBhvr>
                                      <p:tavLst>
                                        <p:tav tm="0">
                                          <p:val>
                                            <p:clrVal>
                                              <a:schemeClr val="accent2"/>
                                            </p:clrVal>
                                          </p:val>
                                        </p:tav>
                                        <p:tav tm="50000">
                                          <p:val>
                                            <p:clrVal>
                                              <a:schemeClr val="hlink"/>
                                            </p:clrVal>
                                          </p:val>
                                        </p:tav>
                                      </p:tavLst>
                                    </p:anim>
                                    <p:set>
                                      <p:cBhvr>
                                        <p:cTn id="9" dur="80"/>
                                        <p:tgtEl>
                                          <p:spTgt spid="19457"/>
                                        </p:tgtEl>
                                        <p:attrNameLst>
                                          <p:attrName>fill.type</p:attrName>
                                        </p:attrNameLst>
                                      </p:cBhvr>
                                      <p:to>
                                        <p:strVal val="solid"/>
                                      </p:to>
                                    </p:set>
                                  </p:childTnLst>
                                </p:cTn>
                              </p:par>
                            </p:childTnLst>
                          </p:cTn>
                        </p:par>
                        <p:par>
                          <p:cTn id="10" fill="hold" nodeType="afterGroup">
                            <p:stCondLst>
                              <p:cond delay="320"/>
                            </p:stCondLst>
                            <p:childTnLst>
                              <p:par>
                                <p:cTn id="11" presetID="2" presetClass="entr" presetSubtype="4" fill="hold" nodeType="afterEffect">
                                  <p:stCondLst>
                                    <p:cond delay="0"/>
                                  </p:stCondLst>
                                  <p:childTnLst>
                                    <p:set>
                                      <p:cBhvr>
                                        <p:cTn id="12" dur="1" fill="hold">
                                          <p:stCondLst>
                                            <p:cond delay="0"/>
                                          </p:stCondLst>
                                        </p:cTn>
                                        <p:tgtEl>
                                          <p:spTgt spid="19458">
                                            <p:txEl>
                                              <p:pRg st="0" end="0"/>
                                            </p:txEl>
                                          </p:spTgt>
                                        </p:tgtEl>
                                        <p:attrNameLst>
                                          <p:attrName>style.visibility</p:attrName>
                                        </p:attrNameLst>
                                      </p:cBhvr>
                                      <p:to>
                                        <p:strVal val="visible"/>
                                      </p:to>
                                    </p:set>
                                    <p:anim calcmode="lin" valueType="num">
                                      <p:cBhvr additive="base">
                                        <p:cTn id="13" dur="5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8">
                                            <p:txEl>
                                              <p:pRg st="0" end="0"/>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820"/>
                            </p:stCondLst>
                            <p:childTnLst>
                              <p:par>
                                <p:cTn id="16" presetID="2" presetClass="entr" presetSubtype="4" fill="hold" nodeType="afterEffect">
                                  <p:stCondLst>
                                    <p:cond delay="0"/>
                                  </p:stCondLst>
                                  <p:childTnLst>
                                    <p:set>
                                      <p:cBhvr>
                                        <p:cTn id="17" dur="1" fill="hold">
                                          <p:stCondLst>
                                            <p:cond delay="0"/>
                                          </p:stCondLst>
                                        </p:cTn>
                                        <p:tgtEl>
                                          <p:spTgt spid="19458">
                                            <p:txEl>
                                              <p:pRg st="2" end="2"/>
                                            </p:txEl>
                                          </p:spTgt>
                                        </p:tgtEl>
                                        <p:attrNameLst>
                                          <p:attrName>style.visibility</p:attrName>
                                        </p:attrNameLst>
                                      </p:cBhvr>
                                      <p:to>
                                        <p:strVal val="visible"/>
                                      </p:to>
                                    </p:set>
                                    <p:anim calcmode="lin" valueType="num">
                                      <p:cBhvr additive="base">
                                        <p:cTn id="18" dur="5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458">
                                            <p:txEl>
                                              <p:pRg st="2" end="2"/>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320"/>
                            </p:stCondLst>
                            <p:childTnLst>
                              <p:par>
                                <p:cTn id="21" presetID="2" presetClass="entr" presetSubtype="4" fill="hold" nodeType="afterEffect">
                                  <p:stCondLst>
                                    <p:cond delay="0"/>
                                  </p:stCondLst>
                                  <p:childTnLst>
                                    <p:set>
                                      <p:cBhvr>
                                        <p:cTn id="22" dur="1" fill="hold">
                                          <p:stCondLst>
                                            <p:cond delay="0"/>
                                          </p:stCondLst>
                                        </p:cTn>
                                        <p:tgtEl>
                                          <p:spTgt spid="19458">
                                            <p:txEl>
                                              <p:pRg st="4" end="4"/>
                                            </p:txEl>
                                          </p:spTgt>
                                        </p:tgtEl>
                                        <p:attrNameLst>
                                          <p:attrName>style.visibility</p:attrName>
                                        </p:attrNameLst>
                                      </p:cBhvr>
                                      <p:to>
                                        <p:strVal val="visible"/>
                                      </p:to>
                                    </p:set>
                                    <p:anim calcmode="lin" valueType="num">
                                      <p:cBhvr additive="base">
                                        <p:cTn id="23" dur="500" fill="hold"/>
                                        <p:tgtEl>
                                          <p:spTgt spid="1945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458">
                                            <p:txEl>
                                              <p:pRg st="4" end="4"/>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820"/>
                            </p:stCondLst>
                            <p:childTnLst>
                              <p:par>
                                <p:cTn id="26" presetID="2" presetClass="entr" presetSubtype="4" fill="hold" nodeType="afterEffect">
                                  <p:stCondLst>
                                    <p:cond delay="0"/>
                                  </p:stCondLst>
                                  <p:childTnLst>
                                    <p:set>
                                      <p:cBhvr>
                                        <p:cTn id="27" dur="1" fill="hold">
                                          <p:stCondLst>
                                            <p:cond delay="0"/>
                                          </p:stCondLst>
                                        </p:cTn>
                                        <p:tgtEl>
                                          <p:spTgt spid="19458">
                                            <p:txEl>
                                              <p:pRg st="6" end="6"/>
                                            </p:txEl>
                                          </p:spTgt>
                                        </p:tgtEl>
                                        <p:attrNameLst>
                                          <p:attrName>style.visibility</p:attrName>
                                        </p:attrNameLst>
                                      </p:cBhvr>
                                      <p:to>
                                        <p:strVal val="visible"/>
                                      </p:to>
                                    </p:set>
                                    <p:anim calcmode="lin" valueType="num">
                                      <p:cBhvr additive="base">
                                        <p:cTn id="28" dur="500" fill="hold"/>
                                        <p:tgtEl>
                                          <p:spTgt spid="19458">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9458">
                                            <p:txEl>
                                              <p:pRg st="6" end="6"/>
                                            </p:txEl>
                                          </p:spTgt>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320"/>
                            </p:stCondLst>
                            <p:childTnLst>
                              <p:par>
                                <p:cTn id="31" presetID="2" presetClass="entr" presetSubtype="4" fill="hold" nodeType="afterEffect">
                                  <p:stCondLst>
                                    <p:cond delay="0"/>
                                  </p:stCondLst>
                                  <p:childTnLst>
                                    <p:set>
                                      <p:cBhvr>
                                        <p:cTn id="32" dur="1" fill="hold">
                                          <p:stCondLst>
                                            <p:cond delay="0"/>
                                          </p:stCondLst>
                                        </p:cTn>
                                        <p:tgtEl>
                                          <p:spTgt spid="19458">
                                            <p:txEl>
                                              <p:pRg st="8" end="8"/>
                                            </p:txEl>
                                          </p:spTgt>
                                        </p:tgtEl>
                                        <p:attrNameLst>
                                          <p:attrName>style.visibility</p:attrName>
                                        </p:attrNameLst>
                                      </p:cBhvr>
                                      <p:to>
                                        <p:strVal val="visible"/>
                                      </p:to>
                                    </p:set>
                                    <p:anim calcmode="lin" valueType="num">
                                      <p:cBhvr additive="base">
                                        <p:cTn id="33" dur="500" fill="hold"/>
                                        <p:tgtEl>
                                          <p:spTgt spid="19458">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945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bwMode="auto">
          <a:xfrm>
            <a:off x="2881314" y="274638"/>
            <a:ext cx="7786687"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600" dirty="0">
                <a:solidFill>
                  <a:srgbClr val="990033"/>
                </a:solidFill>
                <a:latin typeface="OpenDyslexic" pitchFamily="50" charset="0"/>
              </a:rPr>
              <a:t>MATHS</a:t>
            </a:r>
          </a:p>
        </p:txBody>
      </p:sp>
      <p:sp>
        <p:nvSpPr>
          <p:cNvPr id="22530" name="Rectangle 3"/>
          <p:cNvSpPr>
            <a:spLocks noGrp="1" noChangeArrowheads="1"/>
          </p:cNvSpPr>
          <p:nvPr>
            <p:ph type="body" idx="4294967295"/>
          </p:nvPr>
        </p:nvSpPr>
        <p:spPr bwMode="auto">
          <a:xfrm>
            <a:off x="3529014" y="1125539"/>
            <a:ext cx="7138987" cy="50006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a:defRPr/>
            </a:pPr>
            <a:r>
              <a:rPr lang="en-GB" altLang="en-US" sz="3000" dirty="0">
                <a:latin typeface="OpenDyslexic" panose="00000500000000000000" pitchFamily="50" charset="0"/>
              </a:rPr>
              <a:t>Mastering </a:t>
            </a:r>
            <a:r>
              <a:rPr lang="en-GB" altLang="en-US" sz="3000" dirty="0">
                <a:solidFill>
                  <a:srgbClr val="C00000"/>
                </a:solidFill>
                <a:latin typeface="OpenDyslexic" panose="00000500000000000000" pitchFamily="50" charset="0"/>
              </a:rPr>
              <a:t>written methods of calculation</a:t>
            </a:r>
            <a:endParaRPr lang="en-GB" altLang="en-US" sz="3000" dirty="0">
              <a:latin typeface="OpenDyslexic" panose="00000500000000000000" pitchFamily="50" charset="0"/>
            </a:endParaRPr>
          </a:p>
          <a:p>
            <a:pPr>
              <a:defRPr/>
            </a:pPr>
            <a:r>
              <a:rPr lang="en-GB" altLang="en-US" sz="3000" dirty="0">
                <a:latin typeface="OpenDyslexic" panose="00000500000000000000" pitchFamily="50" charset="0"/>
              </a:rPr>
              <a:t>Instant recall of </a:t>
            </a:r>
            <a:r>
              <a:rPr lang="en-GB" altLang="en-US" sz="3000" dirty="0">
                <a:solidFill>
                  <a:srgbClr val="C00000"/>
                </a:solidFill>
                <a:latin typeface="OpenDyslexic" panose="00000500000000000000" pitchFamily="50" charset="0"/>
              </a:rPr>
              <a:t>times tables facts </a:t>
            </a:r>
            <a:r>
              <a:rPr lang="en-GB" altLang="en-US" sz="3000" dirty="0">
                <a:latin typeface="OpenDyslexic" panose="00000500000000000000" pitchFamily="50" charset="0"/>
              </a:rPr>
              <a:t>– this is </a:t>
            </a:r>
            <a:r>
              <a:rPr lang="en-GB" altLang="en-US" sz="3000" b="1" u="sng" dirty="0">
                <a:latin typeface="OpenDyslexic" panose="00000500000000000000" pitchFamily="50" charset="0"/>
              </a:rPr>
              <a:t>crucial</a:t>
            </a:r>
            <a:r>
              <a:rPr lang="en-GB" altLang="en-US" sz="3000" dirty="0">
                <a:latin typeface="OpenDyslexic" panose="00000500000000000000" pitchFamily="50" charset="0"/>
              </a:rPr>
              <a:t> to enable accessing of Y6 curriculum</a:t>
            </a:r>
          </a:p>
          <a:p>
            <a:pPr>
              <a:defRPr/>
            </a:pPr>
            <a:r>
              <a:rPr lang="en-GB" altLang="en-US" sz="3000" dirty="0">
                <a:latin typeface="OpenDyslexic" panose="00000500000000000000" pitchFamily="50" charset="0"/>
              </a:rPr>
              <a:t>Focus on </a:t>
            </a:r>
            <a:r>
              <a:rPr lang="en-GB" altLang="en-US" sz="3000" dirty="0">
                <a:solidFill>
                  <a:srgbClr val="C00000"/>
                </a:solidFill>
                <a:latin typeface="OpenDyslexic" panose="00000500000000000000" pitchFamily="50" charset="0"/>
              </a:rPr>
              <a:t>‘Mastery’ </a:t>
            </a:r>
            <a:r>
              <a:rPr lang="en-GB" altLang="en-US" sz="3000" dirty="0">
                <a:latin typeface="OpenDyslexic" panose="00000500000000000000" pitchFamily="50" charset="0"/>
              </a:rPr>
              <a:t>of skills – depth of understanding through:</a:t>
            </a:r>
          </a:p>
          <a:p>
            <a:pPr marL="0" indent="0">
              <a:buNone/>
              <a:defRPr/>
            </a:pPr>
            <a:endParaRPr lang="en-GB" altLang="en-US" sz="3000" dirty="0">
              <a:latin typeface="OpenDyslexic" panose="00000500000000000000" pitchFamily="50" charset="0"/>
            </a:endParaRPr>
          </a:p>
          <a:p>
            <a:pPr marL="0" indent="0">
              <a:buNone/>
              <a:defRPr/>
            </a:pPr>
            <a:r>
              <a:rPr lang="en-GB" altLang="en-US" sz="3000" b="1" i="1" dirty="0">
                <a:solidFill>
                  <a:srgbClr val="00B050"/>
                </a:solidFill>
                <a:latin typeface="OpenDyslexic" panose="00000500000000000000" pitchFamily="50" charset="0"/>
              </a:rPr>
              <a:t> </a:t>
            </a:r>
            <a:r>
              <a:rPr lang="en-GB" altLang="en-US" sz="3000" b="1" i="1" dirty="0">
                <a:solidFill>
                  <a:srgbClr val="0070C0"/>
                </a:solidFill>
                <a:latin typeface="OpenDyslexic" panose="00000500000000000000" pitchFamily="50" charset="0"/>
              </a:rPr>
              <a:t>Fluency</a:t>
            </a:r>
            <a:r>
              <a:rPr lang="en-GB" altLang="en-US" sz="3000" i="1" dirty="0">
                <a:solidFill>
                  <a:srgbClr val="0070C0"/>
                </a:solidFill>
                <a:latin typeface="OpenDyslexic" panose="00000500000000000000" pitchFamily="50" charset="0"/>
              </a:rPr>
              <a:t> – accuracy, speed, efficiency of methods</a:t>
            </a:r>
          </a:p>
          <a:p>
            <a:pPr marL="0" indent="0">
              <a:buNone/>
              <a:defRPr/>
            </a:pPr>
            <a:r>
              <a:rPr lang="en-GB" altLang="en-US" sz="3000" b="1" i="1" dirty="0">
                <a:solidFill>
                  <a:srgbClr val="00B050"/>
                </a:solidFill>
                <a:latin typeface="OpenDyslexic" panose="00000500000000000000" pitchFamily="50" charset="0"/>
              </a:rPr>
              <a:t> </a:t>
            </a:r>
            <a:r>
              <a:rPr lang="en-GB" altLang="en-US" sz="3000" b="1" i="1" dirty="0">
                <a:solidFill>
                  <a:srgbClr val="0070C0"/>
                </a:solidFill>
                <a:latin typeface="OpenDyslexic" panose="00000500000000000000" pitchFamily="50" charset="0"/>
              </a:rPr>
              <a:t>Reasoning</a:t>
            </a:r>
            <a:r>
              <a:rPr lang="en-GB" altLang="en-US" sz="3000" i="1" dirty="0">
                <a:solidFill>
                  <a:srgbClr val="0070C0"/>
                </a:solidFill>
                <a:latin typeface="OpenDyslexic" panose="00000500000000000000" pitchFamily="50" charset="0"/>
              </a:rPr>
              <a:t> – talking about concept, recognising misconceptions, true/false</a:t>
            </a:r>
          </a:p>
          <a:p>
            <a:pPr marL="0" indent="0">
              <a:buNone/>
              <a:defRPr/>
            </a:pPr>
            <a:r>
              <a:rPr lang="en-GB" altLang="en-US" sz="3000" b="1" i="1" dirty="0">
                <a:solidFill>
                  <a:srgbClr val="0070C0"/>
                </a:solidFill>
                <a:latin typeface="OpenDyslexic" panose="00000500000000000000" pitchFamily="50" charset="0"/>
              </a:rPr>
              <a:t>Solving - </a:t>
            </a:r>
            <a:r>
              <a:rPr lang="en-GB" altLang="en-US" sz="3000" i="1" dirty="0">
                <a:solidFill>
                  <a:srgbClr val="0070C0"/>
                </a:solidFill>
                <a:latin typeface="OpenDyslexic" panose="00000500000000000000" pitchFamily="50" charset="0"/>
              </a:rPr>
              <a:t>solving word problems, open ended investigations</a:t>
            </a:r>
          </a:p>
          <a:p>
            <a:pPr marL="0" indent="0">
              <a:buNone/>
              <a:defRPr/>
            </a:pPr>
            <a:r>
              <a:rPr lang="en-GB" altLang="en-US" sz="3000" i="1" dirty="0">
                <a:solidFill>
                  <a:srgbClr val="0070C0"/>
                </a:solidFill>
                <a:latin typeface="OpenDyslexic" panose="00000500000000000000" pitchFamily="50" charset="0"/>
              </a:rPr>
              <a:t>		</a:t>
            </a:r>
            <a:r>
              <a:rPr lang="en-GB" altLang="en-US" sz="2000" i="1" dirty="0">
                <a:solidFill>
                  <a:srgbClr val="0070C0"/>
                </a:solidFill>
                <a:latin typeface="OpenDyslexic" panose="00000500000000000000" pitchFamily="50" charset="0"/>
              </a:rPr>
              <a:t>		</a:t>
            </a:r>
            <a:endParaRPr lang="en-GB" altLang="en-US" sz="1600" dirty="0">
              <a:latin typeface="OpenDyslexic" panose="00000500000000000000" pitchFamily="50" charset="0"/>
            </a:endParaRPr>
          </a:p>
          <a:p>
            <a:pPr>
              <a:defRPr/>
            </a:pPr>
            <a:endParaRPr lang="en-US" altLang="en-US" sz="1600" dirty="0">
              <a:latin typeface="OpenDyslexic" panose="00000500000000000000" pitchFamily="50" charset="0"/>
            </a:endParaRPr>
          </a:p>
        </p:txBody>
      </p:sp>
      <p:pic>
        <p:nvPicPr>
          <p:cNvPr id="3074" name="Picture 2" descr="Image result for maths no background">
            <a:extLst>
              <a:ext uri="{FF2B5EF4-FFF2-40B4-BE49-F238E27FC236}">
                <a16:creationId xmlns:a16="http://schemas.microsoft.com/office/drawing/2014/main" id="{1D0B98D2-50B9-42CD-BD68-01F56BD413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4" y="2087415"/>
            <a:ext cx="3026228" cy="2513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11498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529"/>
                                        </p:tgtEl>
                                        <p:attrNameLst>
                                          <p:attrName>style.visibility</p:attrName>
                                        </p:attrNameLst>
                                      </p:cBhvr>
                                      <p:to>
                                        <p:strVal val="visible"/>
                                      </p:to>
                                    </p:set>
                                    <p:anim calcmode="discrete" valueType="clr">
                                      <p:cBhvr override="childStyle">
                                        <p:cTn id="7" dur="80"/>
                                        <p:tgtEl>
                                          <p:spTgt spid="2252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29"/>
                                        </p:tgtEl>
                                        <p:attrNameLst>
                                          <p:attrName>fillcolor</p:attrName>
                                        </p:attrNameLst>
                                      </p:cBhvr>
                                      <p:tavLst>
                                        <p:tav tm="0">
                                          <p:val>
                                            <p:clrVal>
                                              <a:schemeClr val="accent2"/>
                                            </p:clrVal>
                                          </p:val>
                                        </p:tav>
                                        <p:tav tm="50000">
                                          <p:val>
                                            <p:clrVal>
                                              <a:schemeClr val="hlink"/>
                                            </p:clrVal>
                                          </p:val>
                                        </p:tav>
                                      </p:tavLst>
                                    </p:anim>
                                    <p:set>
                                      <p:cBhvr>
                                        <p:cTn id="9" dur="80"/>
                                        <p:tgtEl>
                                          <p:spTgt spid="22529"/>
                                        </p:tgtEl>
                                        <p:attrNameLst>
                                          <p:attrName>fill.type</p:attrName>
                                        </p:attrNameLst>
                                      </p:cBhvr>
                                      <p:to>
                                        <p:strVal val="solid"/>
                                      </p:to>
                                    </p:set>
                                  </p:childTnLst>
                                </p:cTn>
                              </p:par>
                            </p:childTnLst>
                          </p:cTn>
                        </p:par>
                        <p:par>
                          <p:cTn id="10" fill="hold" nodeType="afterGroup">
                            <p:stCondLst>
                              <p:cond delay="240"/>
                            </p:stCondLst>
                            <p:childTnLst>
                              <p:par>
                                <p:cTn id="11" presetID="2" presetClass="entr" presetSubtype="4" fill="hold" grpId="0" nodeType="afterEffect">
                                  <p:stCondLst>
                                    <p:cond delay="0"/>
                                  </p:stCondLst>
                                  <p:childTnLst>
                                    <p:set>
                                      <p:cBhvr>
                                        <p:cTn id="12" dur="1" fill="hold">
                                          <p:stCondLst>
                                            <p:cond delay="0"/>
                                          </p:stCondLst>
                                        </p:cTn>
                                        <p:tgtEl>
                                          <p:spTgt spid="22530">
                                            <p:txEl>
                                              <p:pRg st="0" end="0"/>
                                            </p:txEl>
                                          </p:spTgt>
                                        </p:tgtEl>
                                        <p:attrNameLst>
                                          <p:attrName>style.visibility</p:attrName>
                                        </p:attrNameLst>
                                      </p:cBhvr>
                                      <p:to>
                                        <p:strVal val="visible"/>
                                      </p:to>
                                    </p:set>
                                    <p:anim calcmode="lin" valueType="num">
                                      <p:cBhvr additive="base">
                                        <p:cTn id="13" dur="5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0">
                                            <p:txEl>
                                              <p:pRg st="1" end="1"/>
                                            </p:txEl>
                                          </p:spTgt>
                                        </p:tgtEl>
                                        <p:attrNameLst>
                                          <p:attrName>style.visibility</p:attrName>
                                        </p:attrNameLst>
                                      </p:cBhvr>
                                      <p:to>
                                        <p:strVal val="visible"/>
                                      </p:to>
                                    </p:set>
                                    <p:anim calcmode="lin" valueType="num">
                                      <p:cBhvr additive="base">
                                        <p:cTn id="19" dur="5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0">
                                            <p:txEl>
                                              <p:pRg st="2" end="2"/>
                                            </p:txEl>
                                          </p:spTgt>
                                        </p:tgtEl>
                                        <p:attrNameLst>
                                          <p:attrName>style.visibility</p:attrName>
                                        </p:attrNameLst>
                                      </p:cBhvr>
                                      <p:to>
                                        <p:strVal val="visible"/>
                                      </p:to>
                                    </p:set>
                                    <p:anim calcmode="lin" valueType="num">
                                      <p:cBhvr additive="base">
                                        <p:cTn id="25" dur="5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0">
                                            <p:txEl>
                                              <p:pRg st="4" end="4"/>
                                            </p:txEl>
                                          </p:spTgt>
                                        </p:tgtEl>
                                        <p:attrNameLst>
                                          <p:attrName>style.visibility</p:attrName>
                                        </p:attrNameLst>
                                      </p:cBhvr>
                                      <p:to>
                                        <p:strVal val="visible"/>
                                      </p:to>
                                    </p:set>
                                    <p:anim calcmode="lin" valueType="num">
                                      <p:cBhvr additive="base">
                                        <p:cTn id="31" dur="500" fill="hold"/>
                                        <p:tgtEl>
                                          <p:spTgt spid="2253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0">
                                            <p:txEl>
                                              <p:pRg st="5" end="5"/>
                                            </p:txEl>
                                          </p:spTgt>
                                        </p:tgtEl>
                                        <p:attrNameLst>
                                          <p:attrName>style.visibility</p:attrName>
                                        </p:attrNameLst>
                                      </p:cBhvr>
                                      <p:to>
                                        <p:strVal val="visible"/>
                                      </p:to>
                                    </p:set>
                                    <p:anim calcmode="lin" valueType="num">
                                      <p:cBhvr additive="base">
                                        <p:cTn id="37" dur="500" fill="hold"/>
                                        <p:tgtEl>
                                          <p:spTgt spid="2253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530">
                                            <p:txEl>
                                              <p:pRg st="6" end="6"/>
                                            </p:txEl>
                                          </p:spTgt>
                                        </p:tgtEl>
                                        <p:attrNameLst>
                                          <p:attrName>style.visibility</p:attrName>
                                        </p:attrNameLst>
                                      </p:cBhvr>
                                      <p:to>
                                        <p:strVal val="visible"/>
                                      </p:to>
                                    </p:set>
                                    <p:anim calcmode="lin" valueType="num">
                                      <p:cBhvr additive="base">
                                        <p:cTn id="43" dur="500" fill="hold"/>
                                        <p:tgtEl>
                                          <p:spTgt spid="2253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530">
                                            <p:txEl>
                                              <p:pRg st="7" end="7"/>
                                            </p:txEl>
                                          </p:spTgt>
                                        </p:tgtEl>
                                        <p:attrNameLst>
                                          <p:attrName>style.visibility</p:attrName>
                                        </p:attrNameLst>
                                      </p:cBhvr>
                                      <p:to>
                                        <p:strVal val="visible"/>
                                      </p:to>
                                    </p:set>
                                    <p:anim calcmode="lin" valueType="num">
                                      <p:cBhvr additive="base">
                                        <p:cTn id="49" dur="500" fill="hold"/>
                                        <p:tgtEl>
                                          <p:spTgt spid="2253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53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3D3641-1CC7-429B-A33F-17AED2FEB1AA}"/>
              </a:ext>
            </a:extLst>
          </p:cNvPr>
          <p:cNvSpPr txBox="1"/>
          <p:nvPr/>
        </p:nvSpPr>
        <p:spPr>
          <a:xfrm>
            <a:off x="275208" y="173357"/>
            <a:ext cx="11745157" cy="954107"/>
          </a:xfrm>
          <a:prstGeom prst="rect">
            <a:avLst/>
          </a:prstGeom>
          <a:noFill/>
        </p:spPr>
        <p:txBody>
          <a:bodyPr wrap="square" rtlCol="0">
            <a:spAutoFit/>
          </a:bodyPr>
          <a:lstStyle/>
          <a:p>
            <a:r>
              <a:rPr lang="en-GB" sz="2800" dirty="0">
                <a:solidFill>
                  <a:srgbClr val="00B050"/>
                </a:solidFill>
              </a:rPr>
              <a:t>Saint Patrick’s School are in the fourth year of a ‘Teaching for Mastery’  Programme.</a:t>
            </a:r>
          </a:p>
        </p:txBody>
      </p:sp>
      <p:sp>
        <p:nvSpPr>
          <p:cNvPr id="7" name="TextBox 6">
            <a:extLst>
              <a:ext uri="{FF2B5EF4-FFF2-40B4-BE49-F238E27FC236}">
                <a16:creationId xmlns:a16="http://schemas.microsoft.com/office/drawing/2014/main" id="{D9D04ED2-1110-4CFE-A993-3C20B8CE892C}"/>
              </a:ext>
            </a:extLst>
          </p:cNvPr>
          <p:cNvSpPr txBox="1"/>
          <p:nvPr/>
        </p:nvSpPr>
        <p:spPr>
          <a:xfrm>
            <a:off x="275208" y="1127464"/>
            <a:ext cx="11168109" cy="5632311"/>
          </a:xfrm>
          <a:prstGeom prst="rect">
            <a:avLst/>
          </a:prstGeom>
          <a:noFill/>
        </p:spPr>
        <p:txBody>
          <a:bodyPr wrap="square" rtlCol="0">
            <a:spAutoFit/>
          </a:bodyPr>
          <a:lstStyle/>
          <a:p>
            <a:pPr marL="285750" indent="-285750">
              <a:buFont typeface="Arial" panose="020B0604020202020204" pitchFamily="34" charset="0"/>
              <a:buChar char="•"/>
            </a:pPr>
            <a:endParaRPr lang="en-GB" dirty="0"/>
          </a:p>
          <a:p>
            <a:r>
              <a:rPr lang="en-GB" sz="2400" dirty="0"/>
              <a:t>This is a 4 year programme developed by NCETM specialists and is guided by the following principles:</a:t>
            </a:r>
          </a:p>
          <a:p>
            <a:pPr marL="285750" indent="-285750">
              <a:buFont typeface="Arial" panose="020B0604020202020204" pitchFamily="34" charset="0"/>
              <a:buChar char="•"/>
            </a:pPr>
            <a:endParaRPr lang="en-GB" sz="2400" dirty="0"/>
          </a:p>
          <a:p>
            <a:r>
              <a:rPr lang="en-GB" sz="2400" dirty="0">
                <a:solidFill>
                  <a:srgbClr val="FF0000"/>
                </a:solidFill>
              </a:rPr>
              <a:t>Coherence</a:t>
            </a:r>
          </a:p>
          <a:p>
            <a:r>
              <a:rPr lang="en-GB" sz="2400" dirty="0"/>
              <a:t>Lessons are broken down into small connected steps that gradually unfold the concept, providing access for all children and leading to a generalisation of the concept and the ability to apply the concept to a range of contexts.</a:t>
            </a:r>
          </a:p>
          <a:p>
            <a:endParaRPr lang="en-GB" sz="2400" dirty="0"/>
          </a:p>
          <a:p>
            <a:endParaRPr lang="en-GB" sz="2400" dirty="0"/>
          </a:p>
          <a:p>
            <a:endParaRPr lang="en-GB" sz="2400" dirty="0"/>
          </a:p>
          <a:p>
            <a:r>
              <a:rPr lang="en-GB" sz="2400" dirty="0">
                <a:solidFill>
                  <a:srgbClr val="FF0000"/>
                </a:solidFill>
              </a:rPr>
              <a:t>Representation and Structure</a:t>
            </a:r>
          </a:p>
          <a:p>
            <a:r>
              <a:rPr lang="en-GB" sz="2400" dirty="0"/>
              <a:t>Representations used in lessons expose the mathematical structure being taught.</a:t>
            </a:r>
          </a:p>
          <a:p>
            <a:endParaRPr lang="en-GB" dirty="0"/>
          </a:p>
          <a:p>
            <a:endParaRPr lang="en-GB" dirty="0"/>
          </a:p>
          <a:p>
            <a:endParaRPr lang="en-GB" dirty="0"/>
          </a:p>
        </p:txBody>
      </p:sp>
      <p:pic>
        <p:nvPicPr>
          <p:cNvPr id="1028" name="Picture 4" descr="Image Description">
            <a:extLst>
              <a:ext uri="{FF2B5EF4-FFF2-40B4-BE49-F238E27FC236}">
                <a16:creationId xmlns:a16="http://schemas.microsoft.com/office/drawing/2014/main" id="{239FA163-67B2-4D94-B498-10D1A9B16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1021" y="3883739"/>
            <a:ext cx="1778115" cy="118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90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DC0486-060C-42FE-B616-0C5FB485966D}"/>
              </a:ext>
            </a:extLst>
          </p:cNvPr>
          <p:cNvSpPr>
            <a:spLocks noGrp="1"/>
          </p:cNvSpPr>
          <p:nvPr>
            <p:ph idx="1"/>
          </p:nvPr>
        </p:nvSpPr>
        <p:spPr>
          <a:xfrm>
            <a:off x="0" y="227644"/>
            <a:ext cx="11353800" cy="3296791"/>
          </a:xfrm>
        </p:spPr>
        <p:txBody>
          <a:bodyPr>
            <a:normAutofit fontScale="25000" lnSpcReduction="20000"/>
          </a:bodyPr>
          <a:lstStyle/>
          <a:p>
            <a:pPr marL="0" indent="0">
              <a:buNone/>
            </a:pPr>
            <a:r>
              <a:rPr lang="en-GB" sz="9600" dirty="0">
                <a:solidFill>
                  <a:srgbClr val="FF0000"/>
                </a:solidFill>
              </a:rPr>
              <a:t>Mathematical Thinking</a:t>
            </a:r>
          </a:p>
          <a:p>
            <a:r>
              <a:rPr lang="en-GB" sz="9600" dirty="0"/>
              <a:t>If taught ideas are to be understood deeply, they must not merely be passively received but must be worked on by the student: thought about, reasoned with and discussed with others.</a:t>
            </a:r>
          </a:p>
          <a:p>
            <a:pPr marL="0" indent="0">
              <a:buNone/>
            </a:pPr>
            <a:endParaRPr lang="en-GB" dirty="0"/>
          </a:p>
          <a:p>
            <a:pPr marL="0" indent="0">
              <a:buNone/>
            </a:pPr>
            <a:endParaRPr lang="en-GB" dirty="0"/>
          </a:p>
          <a:p>
            <a:pPr marL="0" indent="0">
              <a:buNone/>
            </a:pPr>
            <a:endParaRPr lang="en-GB" sz="7200" dirty="0"/>
          </a:p>
          <a:p>
            <a:pPr marL="0" indent="0">
              <a:buNone/>
            </a:pPr>
            <a:r>
              <a:rPr lang="en-GB" sz="9600" dirty="0">
                <a:solidFill>
                  <a:srgbClr val="FF0000"/>
                </a:solidFill>
              </a:rPr>
              <a:t>Fluency</a:t>
            </a:r>
          </a:p>
          <a:p>
            <a:r>
              <a:rPr lang="en-GB" sz="9600" dirty="0"/>
              <a:t>This is where you can help! Make sure your children are fluent with their number bonds and times tables. Children will be taught key facts in daily sessions which are in addition to the maths lessons. </a:t>
            </a:r>
          </a:p>
          <a:p>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sz="9600" dirty="0">
                <a:solidFill>
                  <a:srgbClr val="FF0000"/>
                </a:solidFill>
              </a:rPr>
              <a:t>Variation</a:t>
            </a:r>
          </a:p>
          <a:p>
            <a:r>
              <a:rPr lang="en-GB" sz="9600" dirty="0"/>
              <a:t>Variation is twofold. It is firstly about how the teacher represents the concept being taught, often in more than one way, to draw attention to critical aspects, and to develop deep and holistic understanding. It is also about the sequencing of the episodes, activities and exercises used within a lesson and follow up practice, paying attention to what is kept the same and what changes, to connect the mathematics and draw attention to mathematical relationships and structure.</a:t>
            </a:r>
          </a:p>
          <a:p>
            <a:endParaRPr lang="en-GB" dirty="0"/>
          </a:p>
          <a:p>
            <a:pPr marL="0" indent="0">
              <a:buNone/>
            </a:pPr>
            <a:endParaRPr lang="en-GB" dirty="0"/>
          </a:p>
        </p:txBody>
      </p:sp>
      <p:pic>
        <p:nvPicPr>
          <p:cNvPr id="2054" name="Picture 6" descr="Teaching for mastery: isn't it just 'good teaching'? | NCETM">
            <a:extLst>
              <a:ext uri="{FF2B5EF4-FFF2-40B4-BE49-F238E27FC236}">
                <a16:creationId xmlns:a16="http://schemas.microsoft.com/office/drawing/2014/main" id="{8CB4E016-C4B0-40E4-BDB4-9AF0327C9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7350" y="1172546"/>
            <a:ext cx="1987350" cy="13224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eveloping Fluency, Memorization and Repetition: 7PE011/UW1/SD1: Enhancing  Understanding and the Core Curriculum (Walsall Campus/Schools Direct) &amp;  7PE019/UW1: Core Curriculum and Enhancing Mathematical Understanding  (Walsall Campus)">
            <a:extLst>
              <a:ext uri="{FF2B5EF4-FFF2-40B4-BE49-F238E27FC236}">
                <a16:creationId xmlns:a16="http://schemas.microsoft.com/office/drawing/2014/main" id="{81669571-D9DD-4D48-BC2E-3257D5EE4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9387" y="3242558"/>
            <a:ext cx="1334702" cy="1016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962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50993-F2A9-46C4-8CF6-A1FA7768EB6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57BA00A-7030-4014-AEDE-27565CA41ED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5673AAA5-D5B1-4493-8EB3-8C0B0B17E97F}"/>
              </a:ext>
            </a:extLst>
          </p:cNvPr>
          <p:cNvPicPr>
            <a:picLocks noChangeAspect="1"/>
          </p:cNvPicPr>
          <p:nvPr/>
        </p:nvPicPr>
        <p:blipFill>
          <a:blip r:embed="rId2"/>
          <a:stretch>
            <a:fillRect/>
          </a:stretch>
        </p:blipFill>
        <p:spPr>
          <a:xfrm>
            <a:off x="360218" y="0"/>
            <a:ext cx="11471564" cy="6858000"/>
          </a:xfrm>
          <a:prstGeom prst="rect">
            <a:avLst/>
          </a:prstGeom>
        </p:spPr>
      </p:pic>
    </p:spTree>
    <p:extLst>
      <p:ext uri="{BB962C8B-B14F-4D97-AF65-F5344CB8AC3E}">
        <p14:creationId xmlns:p14="http://schemas.microsoft.com/office/powerpoint/2010/main" val="103709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bwMode="auto">
          <a:xfrm>
            <a:off x="2808288" y="274638"/>
            <a:ext cx="7859712"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sz="3600" dirty="0">
                <a:solidFill>
                  <a:schemeClr val="accent6">
                    <a:lumMod val="60000"/>
                    <a:lumOff val="40000"/>
                  </a:schemeClr>
                </a:solidFill>
                <a:latin typeface="OpenDyslexic" panose="00000500000000000000" pitchFamily="50" charset="0"/>
              </a:rPr>
              <a:t>The ‘S’ word &amp; Assessment</a:t>
            </a:r>
          </a:p>
        </p:txBody>
      </p:sp>
      <p:sp>
        <p:nvSpPr>
          <p:cNvPr id="24578" name="Rectangle 3"/>
          <p:cNvSpPr>
            <a:spLocks noGrp="1" noChangeArrowheads="1"/>
          </p:cNvSpPr>
          <p:nvPr>
            <p:ph type="body" idx="4294967295"/>
          </p:nvPr>
        </p:nvSpPr>
        <p:spPr bwMode="auto">
          <a:xfrm>
            <a:off x="3921738" y="1215543"/>
            <a:ext cx="7210425" cy="51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90000"/>
              </a:lnSpc>
              <a:defRPr/>
            </a:pPr>
            <a:r>
              <a:rPr lang="en-US" sz="2400" dirty="0">
                <a:latin typeface="OpenDyslexic" panose="00000500000000000000" pitchFamily="50" charset="0"/>
              </a:rPr>
              <a:t>The </a:t>
            </a:r>
            <a:r>
              <a:rPr lang="en-US" sz="2400" b="1" dirty="0">
                <a:solidFill>
                  <a:srgbClr val="C00000"/>
                </a:solidFill>
                <a:latin typeface="OpenDyslexic" panose="00000500000000000000" pitchFamily="50" charset="0"/>
              </a:rPr>
              <a:t>SATs week</a:t>
            </a:r>
            <a:r>
              <a:rPr lang="en-US" sz="2400" b="1" dirty="0">
                <a:latin typeface="OpenDyslexic" panose="00000500000000000000" pitchFamily="50" charset="0"/>
              </a:rPr>
              <a:t> </a:t>
            </a:r>
            <a:r>
              <a:rPr lang="en-US" sz="2400" dirty="0">
                <a:latin typeface="OpenDyslexic" panose="00000500000000000000" pitchFamily="50" charset="0"/>
              </a:rPr>
              <a:t>is</a:t>
            </a:r>
            <a:r>
              <a:rPr lang="en-GB" sz="2400" dirty="0">
                <a:latin typeface="OpenDyslexic" panose="00000500000000000000" pitchFamily="50" charset="0"/>
              </a:rPr>
              <a:t> </a:t>
            </a:r>
            <a:r>
              <a:rPr lang="en-GB" sz="2400" dirty="0">
                <a:solidFill>
                  <a:srgbClr val="C00000"/>
                </a:solidFill>
                <a:latin typeface="OpenDyslexic" panose="00000500000000000000" pitchFamily="50" charset="0"/>
              </a:rPr>
              <a:t>the week commencing Monday 13</a:t>
            </a:r>
            <a:r>
              <a:rPr lang="en-GB" sz="2400" baseline="30000" dirty="0">
                <a:solidFill>
                  <a:srgbClr val="C00000"/>
                </a:solidFill>
                <a:latin typeface="OpenDyslexic" panose="00000500000000000000" pitchFamily="50" charset="0"/>
              </a:rPr>
              <a:t>th</a:t>
            </a:r>
            <a:r>
              <a:rPr lang="en-GB" sz="2400" dirty="0">
                <a:solidFill>
                  <a:srgbClr val="C00000"/>
                </a:solidFill>
                <a:latin typeface="OpenDyslexic" panose="00000500000000000000" pitchFamily="50" charset="0"/>
              </a:rPr>
              <a:t> May 2024.</a:t>
            </a:r>
            <a:r>
              <a:rPr lang="en-US" sz="2400" dirty="0">
                <a:latin typeface="OpenDyslexic" panose="00000500000000000000" pitchFamily="50" charset="0"/>
              </a:rPr>
              <a:t> </a:t>
            </a:r>
          </a:p>
          <a:p>
            <a:pPr marL="0" indent="0">
              <a:lnSpc>
                <a:spcPct val="90000"/>
              </a:lnSpc>
              <a:buNone/>
              <a:defRPr/>
            </a:pPr>
            <a:endParaRPr lang="en-US" sz="2400" dirty="0">
              <a:latin typeface="OpenDyslexic" panose="00000500000000000000" pitchFamily="50" charset="0"/>
            </a:endParaRPr>
          </a:p>
          <a:p>
            <a:pPr>
              <a:lnSpc>
                <a:spcPct val="90000"/>
              </a:lnSpc>
              <a:defRPr/>
            </a:pPr>
            <a:r>
              <a:rPr lang="en-US" sz="2400" dirty="0">
                <a:latin typeface="OpenDyslexic" panose="00000500000000000000" pitchFamily="50" charset="0"/>
              </a:rPr>
              <a:t>Preparation began in Year 5 and will continue throughout Year 6!</a:t>
            </a:r>
          </a:p>
          <a:p>
            <a:pPr marL="0" indent="0">
              <a:lnSpc>
                <a:spcPct val="90000"/>
              </a:lnSpc>
              <a:buNone/>
              <a:defRPr/>
            </a:pPr>
            <a:endParaRPr lang="en-US" sz="2400" dirty="0">
              <a:latin typeface="OpenDyslexic" panose="00000500000000000000" pitchFamily="50" charset="0"/>
            </a:endParaRPr>
          </a:p>
          <a:p>
            <a:pPr>
              <a:lnSpc>
                <a:spcPct val="90000"/>
              </a:lnSpc>
              <a:defRPr/>
            </a:pPr>
            <a:r>
              <a:rPr lang="en-US" sz="2400" dirty="0">
                <a:latin typeface="OpenDyslexic" panose="00000500000000000000" pitchFamily="50" charset="0"/>
              </a:rPr>
              <a:t>The school will provide children with </a:t>
            </a:r>
            <a:r>
              <a:rPr lang="en-US" sz="2400" b="1" dirty="0">
                <a:solidFill>
                  <a:srgbClr val="C00000"/>
                </a:solidFill>
                <a:latin typeface="OpenDyslexic" panose="00000500000000000000" pitchFamily="50" charset="0"/>
              </a:rPr>
              <a:t>revision books </a:t>
            </a:r>
            <a:r>
              <a:rPr lang="en-US" sz="2400" dirty="0">
                <a:latin typeface="OpenDyslexic" panose="00000500000000000000" pitchFamily="50" charset="0"/>
              </a:rPr>
              <a:t>later in the year</a:t>
            </a:r>
          </a:p>
          <a:p>
            <a:pPr marL="0" indent="0">
              <a:lnSpc>
                <a:spcPct val="90000"/>
              </a:lnSpc>
              <a:buNone/>
              <a:defRPr/>
            </a:pPr>
            <a:endParaRPr lang="en-US" sz="2400" dirty="0">
              <a:latin typeface="OpenDyslexic" panose="00000500000000000000" pitchFamily="50" charset="0"/>
            </a:endParaRPr>
          </a:p>
          <a:p>
            <a:pPr>
              <a:lnSpc>
                <a:spcPct val="90000"/>
              </a:lnSpc>
              <a:defRPr/>
            </a:pPr>
            <a:r>
              <a:rPr lang="en-US" sz="2400" dirty="0">
                <a:latin typeface="OpenDyslexic" panose="00000500000000000000" pitchFamily="50" charset="0"/>
              </a:rPr>
              <a:t>Boosting opportunities</a:t>
            </a:r>
          </a:p>
          <a:p>
            <a:pPr>
              <a:lnSpc>
                <a:spcPct val="90000"/>
              </a:lnSpc>
              <a:defRPr/>
            </a:pPr>
            <a:endParaRPr lang="en-US" sz="2400" dirty="0">
              <a:latin typeface="OpenDyslexic" panose="00000500000000000000" pitchFamily="50" charset="0"/>
            </a:endParaRPr>
          </a:p>
          <a:p>
            <a:pPr>
              <a:lnSpc>
                <a:spcPct val="90000"/>
              </a:lnSpc>
              <a:defRPr/>
            </a:pPr>
            <a:endParaRPr lang="en-US" sz="1800" dirty="0">
              <a:latin typeface="OpenDyslexic" panose="00000500000000000000" pitchFamily="50" charset="0"/>
            </a:endParaRPr>
          </a:p>
          <a:p>
            <a:pPr>
              <a:lnSpc>
                <a:spcPct val="90000"/>
              </a:lnSpc>
              <a:defRPr/>
            </a:pPr>
            <a:endParaRPr lang="en-US" sz="1800" dirty="0">
              <a:latin typeface="OpenDyslexic" panose="00000500000000000000" pitchFamily="50" charset="0"/>
            </a:endParaRPr>
          </a:p>
          <a:p>
            <a:pPr marL="0" indent="0">
              <a:buNone/>
              <a:defRPr/>
            </a:pPr>
            <a:endParaRPr lang="en-US" sz="1800" dirty="0">
              <a:latin typeface="OpenDyslexic" panose="00000500000000000000" pitchFamily="50" charset="0"/>
            </a:endParaRPr>
          </a:p>
        </p:txBody>
      </p:sp>
      <p:pic>
        <p:nvPicPr>
          <p:cNvPr id="4098" name="Picture 2" descr="Image result for happy child no background">
            <a:extLst>
              <a:ext uri="{FF2B5EF4-FFF2-40B4-BE49-F238E27FC236}">
                <a16:creationId xmlns:a16="http://schemas.microsoft.com/office/drawing/2014/main" id="{9BBDDA4A-CDD4-4857-98B8-9C014F6FF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6289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4577"/>
                                        </p:tgtEl>
                                        <p:attrNameLst>
                                          <p:attrName>style.visibility</p:attrName>
                                        </p:attrNameLst>
                                      </p:cBhvr>
                                      <p:to>
                                        <p:strVal val="visible"/>
                                      </p:to>
                                    </p:set>
                                    <p:anim calcmode="discrete" valueType="clr">
                                      <p:cBhvr override="childStyle">
                                        <p:cTn id="7" dur="80"/>
                                        <p:tgtEl>
                                          <p:spTgt spid="2457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77"/>
                                        </p:tgtEl>
                                        <p:attrNameLst>
                                          <p:attrName>fillcolor</p:attrName>
                                        </p:attrNameLst>
                                      </p:cBhvr>
                                      <p:tavLst>
                                        <p:tav tm="0">
                                          <p:val>
                                            <p:clrVal>
                                              <a:schemeClr val="accent2"/>
                                            </p:clrVal>
                                          </p:val>
                                        </p:tav>
                                        <p:tav tm="50000">
                                          <p:val>
                                            <p:clrVal>
                                              <a:schemeClr val="hlink"/>
                                            </p:clrVal>
                                          </p:val>
                                        </p:tav>
                                      </p:tavLst>
                                    </p:anim>
                                    <p:set>
                                      <p:cBhvr>
                                        <p:cTn id="9" dur="80"/>
                                        <p:tgtEl>
                                          <p:spTgt spid="24577"/>
                                        </p:tgtEl>
                                        <p:attrNameLst>
                                          <p:attrName>fill.type</p:attrName>
                                        </p:attrNameLst>
                                      </p:cBhvr>
                                      <p:to>
                                        <p:strVal val="solid"/>
                                      </p:to>
                                    </p:set>
                                  </p:childTnLst>
                                </p:cTn>
                              </p:par>
                            </p:childTnLst>
                          </p:cTn>
                        </p:par>
                        <p:par>
                          <p:cTn id="10" fill="hold" nodeType="afterGroup">
                            <p:stCondLst>
                              <p:cond delay="880"/>
                            </p:stCondLst>
                            <p:childTnLst>
                              <p:par>
                                <p:cTn id="11" presetID="2" presetClass="entr" presetSubtype="4" fill="hold" grpId="0" nodeType="afterEffect">
                                  <p:stCondLst>
                                    <p:cond delay="0"/>
                                  </p:stCondLst>
                                  <p:childTnLst>
                                    <p:set>
                                      <p:cBhvr>
                                        <p:cTn id="12" dur="1" fill="hold">
                                          <p:stCondLst>
                                            <p:cond delay="0"/>
                                          </p:stCondLst>
                                        </p:cTn>
                                        <p:tgtEl>
                                          <p:spTgt spid="24578">
                                            <p:txEl>
                                              <p:pRg st="0" end="0"/>
                                            </p:txEl>
                                          </p:spTgt>
                                        </p:tgtEl>
                                        <p:attrNameLst>
                                          <p:attrName>style.visibility</p:attrName>
                                        </p:attrNameLst>
                                      </p:cBhvr>
                                      <p:to>
                                        <p:strVal val="visible"/>
                                      </p:to>
                                    </p:set>
                                    <p:anim calcmode="lin" valueType="num">
                                      <p:cBhvr additive="base">
                                        <p:cTn id="13" dur="500" fill="hold"/>
                                        <p:tgtEl>
                                          <p:spTgt spid="2457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8">
                                            <p:txEl>
                                              <p:pRg st="2" end="2"/>
                                            </p:txEl>
                                          </p:spTgt>
                                        </p:tgtEl>
                                        <p:attrNameLst>
                                          <p:attrName>style.visibility</p:attrName>
                                        </p:attrNameLst>
                                      </p:cBhvr>
                                      <p:to>
                                        <p:strVal val="visible"/>
                                      </p:to>
                                    </p:set>
                                    <p:anim calcmode="lin" valueType="num">
                                      <p:cBhvr additive="base">
                                        <p:cTn id="19" dur="500" fill="hold"/>
                                        <p:tgtEl>
                                          <p:spTgt spid="245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8">
                                            <p:txEl>
                                              <p:pRg st="4" end="4"/>
                                            </p:txEl>
                                          </p:spTgt>
                                        </p:tgtEl>
                                        <p:attrNameLst>
                                          <p:attrName>style.visibility</p:attrName>
                                        </p:attrNameLst>
                                      </p:cBhvr>
                                      <p:to>
                                        <p:strVal val="visible"/>
                                      </p:to>
                                    </p:set>
                                    <p:anim calcmode="lin" valueType="num">
                                      <p:cBhvr additive="base">
                                        <p:cTn id="25" dur="500" fill="hold"/>
                                        <p:tgtEl>
                                          <p:spTgt spid="2457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8">
                                            <p:txEl>
                                              <p:pRg st="6" end="6"/>
                                            </p:txEl>
                                          </p:spTgt>
                                        </p:tgtEl>
                                        <p:attrNameLst>
                                          <p:attrName>style.visibility</p:attrName>
                                        </p:attrNameLst>
                                      </p:cBhvr>
                                      <p:to>
                                        <p:strVal val="visible"/>
                                      </p:to>
                                    </p:set>
                                    <p:anim calcmode="lin" valueType="num">
                                      <p:cBhvr additive="base">
                                        <p:cTn id="31" dur="500" fill="hold"/>
                                        <p:tgtEl>
                                          <p:spTgt spid="2457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P spid="2457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6">
                    <a:lumMod val="75000"/>
                  </a:schemeClr>
                </a:solidFill>
                <a:latin typeface="OpenDyslexic" panose="00000500000000000000" pitchFamily="50" charset="0"/>
              </a:rPr>
              <a:t>Assessment and Recording</a:t>
            </a:r>
          </a:p>
        </p:txBody>
      </p:sp>
      <p:sp>
        <p:nvSpPr>
          <p:cNvPr id="3" name="TextBox 2"/>
          <p:cNvSpPr txBox="1"/>
          <p:nvPr/>
        </p:nvSpPr>
        <p:spPr>
          <a:xfrm>
            <a:off x="407171" y="2084832"/>
            <a:ext cx="11784829" cy="4154984"/>
          </a:xfrm>
          <a:prstGeom prst="rect">
            <a:avLst/>
          </a:prstGeom>
          <a:noFill/>
        </p:spPr>
        <p:txBody>
          <a:bodyPr wrap="none" rtlCol="0">
            <a:spAutoFit/>
          </a:bodyPr>
          <a:lstStyle/>
          <a:p>
            <a:r>
              <a:rPr lang="en-GB" sz="2400" dirty="0"/>
              <a:t>We use a variety of summative and formative assessments to ensure every </a:t>
            </a:r>
          </a:p>
          <a:p>
            <a:r>
              <a:rPr lang="en-GB" sz="2400" dirty="0"/>
              <a:t>child makes progress along their personal learning journey. </a:t>
            </a:r>
          </a:p>
          <a:p>
            <a:r>
              <a:rPr lang="en-GB" sz="2400" dirty="0"/>
              <a:t>Within the Stage that the pupils are working on we assess whether pupils are </a:t>
            </a:r>
          </a:p>
          <a:p>
            <a:r>
              <a:rPr lang="en-GB" sz="2400" dirty="0">
                <a:solidFill>
                  <a:srgbClr val="0070C0"/>
                </a:solidFill>
              </a:rPr>
              <a:t>Working Below Expectations, </a:t>
            </a:r>
            <a:r>
              <a:rPr lang="en-GB" sz="2400" dirty="0">
                <a:solidFill>
                  <a:srgbClr val="FF0000"/>
                </a:solidFill>
              </a:rPr>
              <a:t>Working towards expectations, </a:t>
            </a:r>
            <a:r>
              <a:rPr lang="en-GB" sz="2400" dirty="0">
                <a:solidFill>
                  <a:srgbClr val="FFC000"/>
                </a:solidFill>
              </a:rPr>
              <a:t>Meeting Expectations,</a:t>
            </a:r>
          </a:p>
          <a:p>
            <a:r>
              <a:rPr lang="en-GB" sz="2400" dirty="0">
                <a:solidFill>
                  <a:srgbClr val="00B050"/>
                </a:solidFill>
              </a:rPr>
              <a:t>Exceeding Expectations</a:t>
            </a:r>
          </a:p>
          <a:p>
            <a:endParaRPr lang="en-GB" sz="2400" dirty="0">
              <a:solidFill>
                <a:srgbClr val="00B050"/>
              </a:solidFill>
            </a:endParaRPr>
          </a:p>
          <a:p>
            <a:r>
              <a:rPr lang="en-GB" sz="2400" dirty="0"/>
              <a:t>ATTAINMENT – It is not expected that pupils will be </a:t>
            </a:r>
            <a:r>
              <a:rPr lang="en-GB" sz="2400" dirty="0">
                <a:solidFill>
                  <a:srgbClr val="FFC000"/>
                </a:solidFill>
              </a:rPr>
              <a:t>Meeting Expectations </a:t>
            </a:r>
            <a:r>
              <a:rPr lang="en-GB" sz="2400" dirty="0"/>
              <a:t>until summer term, </a:t>
            </a:r>
          </a:p>
          <a:p>
            <a:r>
              <a:rPr lang="en-GB" sz="2400" dirty="0"/>
              <a:t>however, we will be able to report to you during the year whether or not your child is on track</a:t>
            </a:r>
          </a:p>
          <a:p>
            <a:r>
              <a:rPr lang="en-GB" sz="2400" dirty="0"/>
              <a:t>To meet expectations. </a:t>
            </a:r>
          </a:p>
          <a:p>
            <a:endParaRPr lang="en-GB" sz="2400" dirty="0"/>
          </a:p>
          <a:p>
            <a:r>
              <a:rPr lang="en-GB" sz="2400" dirty="0"/>
              <a:t>PROGRESS – This looks at each individual’s starting points. </a:t>
            </a:r>
          </a:p>
        </p:txBody>
      </p:sp>
    </p:spTree>
    <p:extLst>
      <p:ext uri="{BB962C8B-B14F-4D97-AF65-F5344CB8AC3E}">
        <p14:creationId xmlns:p14="http://schemas.microsoft.com/office/powerpoint/2010/main" val="3818652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E2E2E8-0DF3-46B8-A77B-172D3DC28933}"/>
              </a:ext>
            </a:extLst>
          </p:cNvPr>
          <p:cNvSpPr/>
          <p:nvPr/>
        </p:nvSpPr>
        <p:spPr>
          <a:xfrm>
            <a:off x="1056877" y="988439"/>
            <a:ext cx="10164418" cy="4154984"/>
          </a:xfrm>
          <a:prstGeom prst="rect">
            <a:avLst/>
          </a:prstGeom>
        </p:spPr>
        <p:txBody>
          <a:bodyPr wrap="square">
            <a:spAutoFit/>
          </a:bodyPr>
          <a:lstStyle/>
          <a:p>
            <a:pPr marL="285750" indent="-285750">
              <a:buFont typeface="Arial" panose="020B0604020202020204" pitchFamily="34" charset="0"/>
              <a:buChar char="•"/>
            </a:pPr>
            <a:r>
              <a:rPr lang="en-GB" altLang="en-US" sz="2400" dirty="0">
                <a:solidFill>
                  <a:srgbClr val="C00000"/>
                </a:solidFill>
                <a:latin typeface="OpenDyslexic" pitchFamily="50" charset="0"/>
              </a:rPr>
              <a:t>Which Secondary School? </a:t>
            </a:r>
            <a:r>
              <a:rPr lang="en-GB" altLang="en-US" sz="2400" dirty="0">
                <a:latin typeface="OpenDyslexic" pitchFamily="50" charset="0"/>
              </a:rPr>
              <a:t>If you would like to find out what your local Secondary Schools are like, please contact them to see if it is possible to visit. </a:t>
            </a:r>
          </a:p>
          <a:p>
            <a:pPr marL="285750" indent="-285750">
              <a:buFont typeface="Arial" panose="020B0604020202020204" pitchFamily="34" charset="0"/>
              <a:buChar char="•"/>
            </a:pPr>
            <a:endParaRPr lang="en-GB" altLang="en-US" sz="2400" dirty="0">
              <a:latin typeface="OpenDyslexic" pitchFamily="50" charset="0"/>
            </a:endParaRPr>
          </a:p>
          <a:p>
            <a:pPr marL="285750" indent="-285750">
              <a:buFont typeface="Arial" panose="020B0604020202020204" pitchFamily="34" charset="0"/>
              <a:buChar char="•"/>
            </a:pPr>
            <a:r>
              <a:rPr lang="en-GB" altLang="en-US" sz="2400" dirty="0">
                <a:solidFill>
                  <a:srgbClr val="FFFF00"/>
                </a:solidFill>
                <a:latin typeface="OpenDyslexic" pitchFamily="50" charset="0"/>
              </a:rPr>
              <a:t>PLEASE DO NOT FORGET </a:t>
            </a:r>
            <a:r>
              <a:rPr lang="en-GB" altLang="en-US" sz="2400" dirty="0">
                <a:latin typeface="OpenDyslexic" pitchFamily="50" charset="0"/>
              </a:rPr>
              <a:t>to apply to the Secondary school that you would like your child to attend!</a:t>
            </a:r>
          </a:p>
          <a:p>
            <a:pPr marL="285750" indent="-285750">
              <a:buFont typeface="Arial" panose="020B0604020202020204" pitchFamily="34" charset="0"/>
              <a:buChar char="•"/>
            </a:pPr>
            <a:endParaRPr lang="en-GB" altLang="en-US" sz="2400" dirty="0">
              <a:solidFill>
                <a:srgbClr val="C00000"/>
              </a:solidFill>
              <a:latin typeface="OpenDyslexic" pitchFamily="50" charset="0"/>
            </a:endParaRPr>
          </a:p>
          <a:p>
            <a:pPr marL="285750" indent="-285750">
              <a:buFont typeface="Arial" panose="020B0604020202020204" pitchFamily="34" charset="0"/>
              <a:buChar char="•"/>
            </a:pPr>
            <a:r>
              <a:rPr lang="en-GB" altLang="en-US" sz="2400" dirty="0">
                <a:solidFill>
                  <a:srgbClr val="C00000"/>
                </a:solidFill>
                <a:latin typeface="OpenDyslexic" pitchFamily="50" charset="0"/>
              </a:rPr>
              <a:t>Transition – </a:t>
            </a:r>
            <a:r>
              <a:rPr lang="en-GB" altLang="en-US" sz="2400" dirty="0">
                <a:latin typeface="OpenDyslexic" pitchFamily="50" charset="0"/>
              </a:rPr>
              <a:t>I will be contacted by all of the Secondary Schools regarding transition details. Every effort is made to make sure that your child has a smooth transition into their chosen Secondary School.</a:t>
            </a:r>
            <a:endParaRPr lang="en-US" altLang="en-US" sz="2400" dirty="0">
              <a:latin typeface="OpenDyslexic" pitchFamily="50" charset="0"/>
            </a:endParaRPr>
          </a:p>
        </p:txBody>
      </p:sp>
      <p:sp>
        <p:nvSpPr>
          <p:cNvPr id="3" name="Rectangle 2">
            <a:extLst>
              <a:ext uri="{FF2B5EF4-FFF2-40B4-BE49-F238E27FC236}">
                <a16:creationId xmlns:a16="http://schemas.microsoft.com/office/drawing/2014/main" id="{2B19F2FD-42D0-49F5-BCBA-121D44A4E391}"/>
              </a:ext>
            </a:extLst>
          </p:cNvPr>
          <p:cNvSpPr/>
          <p:nvPr/>
        </p:nvSpPr>
        <p:spPr>
          <a:xfrm>
            <a:off x="1056877" y="342108"/>
            <a:ext cx="3664786" cy="646331"/>
          </a:xfrm>
          <a:prstGeom prst="rect">
            <a:avLst/>
          </a:prstGeom>
        </p:spPr>
        <p:txBody>
          <a:bodyPr wrap="none">
            <a:spAutoFit/>
          </a:bodyPr>
          <a:lstStyle/>
          <a:p>
            <a:r>
              <a:rPr lang="en-GB" sz="3600" dirty="0">
                <a:solidFill>
                  <a:schemeClr val="accent6">
                    <a:lumMod val="60000"/>
                    <a:lumOff val="40000"/>
                  </a:schemeClr>
                </a:solidFill>
                <a:latin typeface="OpenDyslexic" panose="00000500000000000000" pitchFamily="50" charset="0"/>
              </a:rPr>
              <a:t>Secondary Schools</a:t>
            </a:r>
            <a:endParaRPr lang="en-US" sz="3600" dirty="0"/>
          </a:p>
        </p:txBody>
      </p:sp>
    </p:spTree>
    <p:extLst>
      <p:ext uri="{BB962C8B-B14F-4D97-AF65-F5344CB8AC3E}">
        <p14:creationId xmlns:p14="http://schemas.microsoft.com/office/powerpoint/2010/main" val="351049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bwMode="auto">
          <a:xfrm>
            <a:off x="15240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600">
                <a:solidFill>
                  <a:srgbClr val="D60093"/>
                </a:solidFill>
                <a:latin typeface="OpenDyslexic" pitchFamily="50" charset="0"/>
              </a:rPr>
              <a:t>Other information</a:t>
            </a:r>
          </a:p>
        </p:txBody>
      </p:sp>
      <p:sp>
        <p:nvSpPr>
          <p:cNvPr id="28674" name="Rectangle 3"/>
          <p:cNvSpPr>
            <a:spLocks noGrp="1" noChangeArrowheads="1"/>
          </p:cNvSpPr>
          <p:nvPr>
            <p:ph type="body" idx="4294967295"/>
          </p:nvPr>
        </p:nvSpPr>
        <p:spPr bwMode="auto">
          <a:xfrm>
            <a:off x="1086678" y="1268414"/>
            <a:ext cx="9581322" cy="43804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nSpc>
                <a:spcPct val="90000"/>
              </a:lnSpc>
              <a:buNone/>
            </a:pPr>
            <a:endParaRPr lang="en-US" altLang="en-US" sz="2000" dirty="0">
              <a:solidFill>
                <a:srgbClr val="D60093"/>
              </a:solidFill>
              <a:latin typeface="OpenDyslexic" pitchFamily="50" charset="0"/>
            </a:endParaRPr>
          </a:p>
          <a:p>
            <a:pPr>
              <a:lnSpc>
                <a:spcPct val="90000"/>
              </a:lnSpc>
            </a:pPr>
            <a:r>
              <a:rPr lang="en-US" altLang="en-US" sz="2000" dirty="0">
                <a:solidFill>
                  <a:srgbClr val="990000"/>
                </a:solidFill>
                <a:latin typeface="OpenDyslexic" pitchFamily="50" charset="0"/>
              </a:rPr>
              <a:t>Mobile Phones: </a:t>
            </a:r>
            <a:r>
              <a:rPr lang="en-US" altLang="en-US" sz="2000" dirty="0">
                <a:latin typeface="OpenDyslexic" pitchFamily="50" charset="0"/>
              </a:rPr>
              <a:t>If your child is walking home on their own and you wish for them to have a mobile phone, please fill in the mobile phone permission slip and return to the school office. Phones will be stored safely in the classroom at the start of each day and collected at the end of each day.</a:t>
            </a:r>
          </a:p>
          <a:p>
            <a:pPr>
              <a:lnSpc>
                <a:spcPct val="90000"/>
              </a:lnSpc>
            </a:pPr>
            <a:endParaRPr lang="en-US" altLang="en-US" sz="2000" dirty="0">
              <a:latin typeface="OpenDyslexic" pitchFamily="50" charset="0"/>
            </a:endParaRPr>
          </a:p>
          <a:p>
            <a:r>
              <a:rPr lang="en-US" altLang="en-US" sz="2000" dirty="0">
                <a:solidFill>
                  <a:srgbClr val="990000"/>
                </a:solidFill>
                <a:latin typeface="OpenDyslexic" pitchFamily="50" charset="0"/>
              </a:rPr>
              <a:t>Communication:</a:t>
            </a:r>
            <a:r>
              <a:rPr lang="en-US" altLang="en-US" sz="2000" dirty="0">
                <a:latin typeface="OpenDyslexic" pitchFamily="50" charset="0"/>
              </a:rPr>
              <a:t> Please do not hesitate to contact </a:t>
            </a:r>
            <a:r>
              <a:rPr lang="en-US" altLang="en-US" sz="2000" dirty="0" err="1">
                <a:latin typeface="OpenDyslexic" pitchFamily="50" charset="0"/>
              </a:rPr>
              <a:t>Mrs</a:t>
            </a:r>
            <a:r>
              <a:rPr lang="en-US" altLang="en-US" sz="2000" dirty="0">
                <a:latin typeface="OpenDyslexic" pitchFamily="50" charset="0"/>
              </a:rPr>
              <a:t> Wood or </a:t>
            </a:r>
            <a:r>
              <a:rPr lang="en-US" altLang="en-US" sz="2000" dirty="0" err="1">
                <a:latin typeface="OpenDyslexic" pitchFamily="50" charset="0"/>
              </a:rPr>
              <a:t>Mrs</a:t>
            </a:r>
            <a:r>
              <a:rPr lang="en-US" altLang="en-US" sz="2000" dirty="0">
                <a:latin typeface="OpenDyslexic" pitchFamily="50" charset="0"/>
              </a:rPr>
              <a:t> Minty if you have any questions or concerns. </a:t>
            </a:r>
          </a:p>
        </p:txBody>
      </p:sp>
    </p:spTree>
    <p:extLst>
      <p:ext uri="{BB962C8B-B14F-4D97-AF65-F5344CB8AC3E}">
        <p14:creationId xmlns:p14="http://schemas.microsoft.com/office/powerpoint/2010/main" val="114237797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8673"/>
                                        </p:tgtEl>
                                        <p:attrNameLst>
                                          <p:attrName>style.visibility</p:attrName>
                                        </p:attrNameLst>
                                      </p:cBhvr>
                                      <p:to>
                                        <p:strVal val="visible"/>
                                      </p:to>
                                    </p:set>
                                    <p:anim calcmode="discrete" valueType="clr">
                                      <p:cBhvr override="childStyle">
                                        <p:cTn id="7" dur="80"/>
                                        <p:tgtEl>
                                          <p:spTgt spid="2867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3"/>
                                        </p:tgtEl>
                                        <p:attrNameLst>
                                          <p:attrName>fillcolor</p:attrName>
                                        </p:attrNameLst>
                                      </p:cBhvr>
                                      <p:tavLst>
                                        <p:tav tm="0">
                                          <p:val>
                                            <p:clrVal>
                                              <a:schemeClr val="accent2"/>
                                            </p:clrVal>
                                          </p:val>
                                        </p:tav>
                                        <p:tav tm="50000">
                                          <p:val>
                                            <p:clrVal>
                                              <a:schemeClr val="hlink"/>
                                            </p:clrVal>
                                          </p:val>
                                        </p:tav>
                                      </p:tavLst>
                                    </p:anim>
                                    <p:set>
                                      <p:cBhvr>
                                        <p:cTn id="9" dur="80"/>
                                        <p:tgtEl>
                                          <p:spTgt spid="28673"/>
                                        </p:tgtEl>
                                        <p:attrNameLst>
                                          <p:attrName>fill.type</p:attrName>
                                        </p:attrNameLst>
                                      </p:cBhvr>
                                      <p:to>
                                        <p:strVal val="solid"/>
                                      </p:to>
                                    </p:set>
                                  </p:childTnLst>
                                </p:cTn>
                              </p:par>
                            </p:childTnLst>
                          </p:cTn>
                        </p:par>
                        <p:par>
                          <p:cTn id="10" fill="hold" nodeType="withGroup">
                            <p:stCondLst>
                              <p:cond delay="680"/>
                            </p:stCondLst>
                            <p:childTnLst>
                              <p:par>
                                <p:cTn id="11" presetID="2" presetClass="entr" presetSubtype="4" fill="hold" grpId="0" nodeType="afterEffect">
                                  <p:stCondLst>
                                    <p:cond delay="0"/>
                                  </p:stCondLst>
                                  <p:childTnLst>
                                    <p:set>
                                      <p:cBhvr>
                                        <p:cTn id="12" dur="1" fill="hold">
                                          <p:stCondLst>
                                            <p:cond delay="0"/>
                                          </p:stCondLst>
                                        </p:cTn>
                                        <p:tgtEl>
                                          <p:spTgt spid="28674">
                                            <p:txEl>
                                              <p:pRg st="1" end="1"/>
                                            </p:txEl>
                                          </p:spTgt>
                                        </p:tgtEl>
                                        <p:attrNameLst>
                                          <p:attrName>style.visibility</p:attrName>
                                        </p:attrNameLst>
                                      </p:cBhvr>
                                      <p:to>
                                        <p:strVal val="visible"/>
                                      </p:to>
                                    </p:set>
                                    <p:anim calcmode="lin" valueType="num">
                                      <p:cBhvr additive="base">
                                        <p:cTn id="13" dur="500" fill="hold"/>
                                        <p:tgtEl>
                                          <p:spTgt spid="286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4">
                                            <p:txEl>
                                              <p:pRg st="3" end="3"/>
                                            </p:txEl>
                                          </p:spTgt>
                                        </p:tgtEl>
                                        <p:attrNameLst>
                                          <p:attrName>style.visibility</p:attrName>
                                        </p:attrNameLst>
                                      </p:cBhvr>
                                      <p:to>
                                        <p:strVal val="visible"/>
                                      </p:to>
                                    </p:set>
                                    <p:anim calcmode="lin" valueType="num">
                                      <p:cBhvr additive="base">
                                        <p:cTn id="19" dur="500" fill="hold"/>
                                        <p:tgtEl>
                                          <p:spTgt spid="2867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2867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D2748-6BF1-4EAC-A2BB-D2FC32217E0F}"/>
              </a:ext>
            </a:extLst>
          </p:cNvPr>
          <p:cNvSpPr>
            <a:spLocks noGrp="1"/>
          </p:cNvSpPr>
          <p:nvPr>
            <p:ph type="title"/>
          </p:nvPr>
        </p:nvSpPr>
        <p:spPr>
          <a:xfrm>
            <a:off x="838200" y="365125"/>
            <a:ext cx="10515600" cy="991727"/>
          </a:xfrm>
        </p:spPr>
        <p:txBody>
          <a:bodyPr>
            <a:normAutofit/>
          </a:bodyPr>
          <a:lstStyle/>
          <a:p>
            <a:r>
              <a:rPr lang="en-GB" sz="3600" dirty="0">
                <a:latin typeface="OpenDyslexic" panose="00000500000000000000" pitchFamily="50" charset="0"/>
              </a:rPr>
              <a:t>Welcome back</a:t>
            </a:r>
          </a:p>
        </p:txBody>
      </p:sp>
      <p:sp>
        <p:nvSpPr>
          <p:cNvPr id="3" name="Content Placeholder 2">
            <a:extLst>
              <a:ext uri="{FF2B5EF4-FFF2-40B4-BE49-F238E27FC236}">
                <a16:creationId xmlns:a16="http://schemas.microsoft.com/office/drawing/2014/main" id="{2771A1C7-7BFF-4555-93CA-64BE4DD74C89}"/>
              </a:ext>
            </a:extLst>
          </p:cNvPr>
          <p:cNvSpPr>
            <a:spLocks noGrp="1"/>
          </p:cNvSpPr>
          <p:nvPr>
            <p:ph idx="1"/>
          </p:nvPr>
        </p:nvSpPr>
        <p:spPr>
          <a:xfrm>
            <a:off x="838200" y="2363869"/>
            <a:ext cx="10604383" cy="2208397"/>
          </a:xfrm>
        </p:spPr>
        <p:txBody>
          <a:bodyPr>
            <a:normAutofit lnSpcReduction="10000"/>
          </a:bodyPr>
          <a:lstStyle/>
          <a:p>
            <a:pPr marL="0" indent="0">
              <a:buNone/>
            </a:pPr>
            <a:r>
              <a:rPr lang="en-GB" dirty="0">
                <a:solidFill>
                  <a:srgbClr val="7030A0"/>
                </a:solidFill>
              </a:rPr>
              <a:t>The children have settled brilliantly and are enjoying the new challenges in year 6.</a:t>
            </a:r>
          </a:p>
          <a:p>
            <a:pPr marL="0" indent="0">
              <a:buNone/>
            </a:pPr>
            <a:endParaRPr lang="en-GB" dirty="0">
              <a:solidFill>
                <a:srgbClr val="7030A0"/>
              </a:solidFill>
            </a:endParaRPr>
          </a:p>
          <a:p>
            <a:pPr marL="0" indent="0">
              <a:buNone/>
            </a:pPr>
            <a:endParaRPr lang="en-GB" dirty="0">
              <a:solidFill>
                <a:srgbClr val="7030A0"/>
              </a:solidFill>
            </a:endParaRPr>
          </a:p>
          <a:p>
            <a:pPr marL="0" indent="0">
              <a:buNone/>
            </a:pPr>
            <a:r>
              <a:rPr lang="en-GB" dirty="0">
                <a:solidFill>
                  <a:srgbClr val="7030A0"/>
                </a:solidFill>
                <a:latin typeface="Brush Script MT" panose="03060802040406070304" pitchFamily="66" charset="0"/>
              </a:rPr>
              <a:t>Mrs Wood and Mrs Minty</a:t>
            </a:r>
          </a:p>
          <a:p>
            <a:pPr marL="0" indent="0">
              <a:buNone/>
            </a:pPr>
            <a:endParaRPr lang="en-GB" dirty="0">
              <a:solidFill>
                <a:srgbClr val="7030A0"/>
              </a:solidFill>
            </a:endParaRPr>
          </a:p>
          <a:p>
            <a:pPr marL="0" indent="0">
              <a:buNone/>
            </a:pPr>
            <a:endParaRPr lang="en-GB" dirty="0">
              <a:solidFill>
                <a:srgbClr val="7030A0"/>
              </a:solidFill>
            </a:endParaRPr>
          </a:p>
        </p:txBody>
      </p:sp>
    </p:spTree>
    <p:extLst>
      <p:ext uri="{BB962C8B-B14F-4D97-AF65-F5344CB8AC3E}">
        <p14:creationId xmlns:p14="http://schemas.microsoft.com/office/powerpoint/2010/main" val="4109506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1981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altLang="en-US" sz="3600" dirty="0">
                <a:solidFill>
                  <a:srgbClr val="006600"/>
                </a:solidFill>
                <a:latin typeface="OpenDyslexic" pitchFamily="50" charset="0"/>
              </a:rPr>
              <a:t>Our Teaching Philosophy</a:t>
            </a:r>
          </a:p>
        </p:txBody>
      </p:sp>
      <p:sp>
        <p:nvSpPr>
          <p:cNvPr id="26626" name="Rectangle 3"/>
          <p:cNvSpPr>
            <a:spLocks noGrp="1" noChangeArrowheads="1"/>
          </p:cNvSpPr>
          <p:nvPr>
            <p:ph idx="1"/>
          </p:nvPr>
        </p:nvSpPr>
        <p:spPr bwMode="auto">
          <a:xfrm>
            <a:off x="3216276" y="908051"/>
            <a:ext cx="6994525" cy="52181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ctr">
              <a:buNone/>
              <a:defRPr/>
            </a:pPr>
            <a:endParaRPr lang="en-US" altLang="en-US" b="1" dirty="0">
              <a:solidFill>
                <a:srgbClr val="C00000"/>
              </a:solidFill>
              <a:latin typeface="OpenDyslexic" panose="00000500000000000000" pitchFamily="50" charset="0"/>
            </a:endParaRPr>
          </a:p>
          <a:p>
            <a:pPr>
              <a:defRPr/>
            </a:pPr>
            <a:endParaRPr lang="en-US" altLang="en-US" b="1" dirty="0">
              <a:solidFill>
                <a:srgbClr val="C00000"/>
              </a:solidFill>
              <a:latin typeface="OpenDyslexic" panose="00000500000000000000" pitchFamily="50" charset="0"/>
            </a:endParaRPr>
          </a:p>
          <a:p>
            <a:pPr>
              <a:defRPr/>
            </a:pPr>
            <a:r>
              <a:rPr lang="en-US" altLang="en-US" b="1" dirty="0">
                <a:solidFill>
                  <a:srgbClr val="C00000"/>
                </a:solidFill>
                <a:latin typeface="OpenDyslexic" panose="00000500000000000000" pitchFamily="50" charset="0"/>
              </a:rPr>
              <a:t>Making mistakes is essential!</a:t>
            </a:r>
          </a:p>
          <a:p>
            <a:pPr>
              <a:defRPr/>
            </a:pPr>
            <a:endParaRPr lang="en-US" altLang="en-US" b="1" dirty="0">
              <a:solidFill>
                <a:srgbClr val="C00000"/>
              </a:solidFill>
              <a:latin typeface="OpenDyslexic" panose="00000500000000000000" pitchFamily="50" charset="0"/>
            </a:endParaRPr>
          </a:p>
          <a:p>
            <a:pPr>
              <a:defRPr/>
            </a:pPr>
            <a:r>
              <a:rPr lang="en-US" altLang="en-US" b="1" u="sng" dirty="0">
                <a:solidFill>
                  <a:srgbClr val="C00000"/>
                </a:solidFill>
                <a:latin typeface="OpenDyslexic" panose="00000500000000000000" pitchFamily="50" charset="0"/>
              </a:rPr>
              <a:t>All</a:t>
            </a:r>
            <a:r>
              <a:rPr lang="en-US" altLang="en-US" b="1" dirty="0">
                <a:solidFill>
                  <a:srgbClr val="C00000"/>
                </a:solidFill>
                <a:latin typeface="OpenDyslexic" panose="00000500000000000000" pitchFamily="50" charset="0"/>
              </a:rPr>
              <a:t> can achieve</a:t>
            </a:r>
          </a:p>
          <a:p>
            <a:pPr>
              <a:defRPr/>
            </a:pPr>
            <a:endParaRPr lang="en-US" altLang="en-US" b="1" dirty="0">
              <a:solidFill>
                <a:srgbClr val="C00000"/>
              </a:solidFill>
              <a:latin typeface="OpenDyslexic" panose="00000500000000000000" pitchFamily="50" charset="0"/>
            </a:endParaRPr>
          </a:p>
          <a:p>
            <a:pPr>
              <a:defRPr/>
            </a:pPr>
            <a:r>
              <a:rPr lang="en-US" altLang="en-US" b="1" dirty="0">
                <a:solidFill>
                  <a:srgbClr val="C00000"/>
                </a:solidFill>
                <a:latin typeface="OpenDyslexic" panose="00000500000000000000" pitchFamily="50" charset="0"/>
              </a:rPr>
              <a:t>“We like a challenge!”</a:t>
            </a:r>
          </a:p>
          <a:p>
            <a:pPr>
              <a:defRPr/>
            </a:pPr>
            <a:endParaRPr lang="en-US" altLang="en-US" dirty="0">
              <a:solidFill>
                <a:srgbClr val="00B050"/>
              </a:solidFill>
              <a:latin typeface="OpenDyslexic" panose="00000500000000000000" pitchFamily="50" charset="0"/>
            </a:endParaRPr>
          </a:p>
        </p:txBody>
      </p:sp>
    </p:spTree>
    <p:extLst>
      <p:ext uri="{BB962C8B-B14F-4D97-AF65-F5344CB8AC3E}">
        <p14:creationId xmlns:p14="http://schemas.microsoft.com/office/powerpoint/2010/main" val="34732555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6625"/>
                                        </p:tgtEl>
                                        <p:attrNameLst>
                                          <p:attrName>style.visibility</p:attrName>
                                        </p:attrNameLst>
                                      </p:cBhvr>
                                      <p:to>
                                        <p:strVal val="visible"/>
                                      </p:to>
                                    </p:set>
                                    <p:anim calcmode="discrete" valueType="clr">
                                      <p:cBhvr override="childStyle">
                                        <p:cTn id="7" dur="80"/>
                                        <p:tgtEl>
                                          <p:spTgt spid="266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25"/>
                                        </p:tgtEl>
                                        <p:attrNameLst>
                                          <p:attrName>fillcolor</p:attrName>
                                        </p:attrNameLst>
                                      </p:cBhvr>
                                      <p:tavLst>
                                        <p:tav tm="0">
                                          <p:val>
                                            <p:clrVal>
                                              <a:schemeClr val="accent2"/>
                                            </p:clrVal>
                                          </p:val>
                                        </p:tav>
                                        <p:tav tm="50000">
                                          <p:val>
                                            <p:clrVal>
                                              <a:schemeClr val="hlink"/>
                                            </p:clrVal>
                                          </p:val>
                                        </p:tav>
                                      </p:tavLst>
                                    </p:anim>
                                    <p:set>
                                      <p:cBhvr>
                                        <p:cTn id="9" dur="80"/>
                                        <p:tgtEl>
                                          <p:spTgt spid="26625"/>
                                        </p:tgtEl>
                                        <p:attrNameLst>
                                          <p:attrName>fill.type</p:attrName>
                                        </p:attrNameLst>
                                      </p:cBhvr>
                                      <p:to>
                                        <p:strVal val="solid"/>
                                      </p:to>
                                    </p:set>
                                  </p:childTnLst>
                                </p:cTn>
                              </p:par>
                            </p:childTnLst>
                          </p:cTn>
                        </p:par>
                        <p:par>
                          <p:cTn id="10" fill="hold" nodeType="afterGroup">
                            <p:stCondLst>
                              <p:cond delay="880"/>
                            </p:stCondLst>
                            <p:childTnLst>
                              <p:par>
                                <p:cTn id="11" presetID="2" presetClass="entr" presetSubtype="4" fill="hold" grpId="0" nodeType="afterEffect">
                                  <p:stCondLst>
                                    <p:cond delay="0"/>
                                  </p:stCondLst>
                                  <p:childTnLst>
                                    <p:set>
                                      <p:cBhvr>
                                        <p:cTn id="12" dur="1" fill="hold">
                                          <p:stCondLst>
                                            <p:cond delay="0"/>
                                          </p:stCondLst>
                                        </p:cTn>
                                        <p:tgtEl>
                                          <p:spTgt spid="26626">
                                            <p:txEl>
                                              <p:pRg st="2" end="2"/>
                                            </p:txEl>
                                          </p:spTgt>
                                        </p:tgtEl>
                                        <p:attrNameLst>
                                          <p:attrName>style.visibility</p:attrName>
                                        </p:attrNameLst>
                                      </p:cBhvr>
                                      <p:to>
                                        <p:strVal val="visible"/>
                                      </p:to>
                                    </p:set>
                                    <p:anim calcmode="lin" valueType="num">
                                      <p:cBhvr additive="base">
                                        <p:cTn id="13" dur="500" fill="hold"/>
                                        <p:tgtEl>
                                          <p:spTgt spid="266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6">
                                            <p:txEl>
                                              <p:pRg st="4" end="4"/>
                                            </p:txEl>
                                          </p:spTgt>
                                        </p:tgtEl>
                                        <p:attrNameLst>
                                          <p:attrName>style.visibility</p:attrName>
                                        </p:attrNameLst>
                                      </p:cBhvr>
                                      <p:to>
                                        <p:strVal val="visible"/>
                                      </p:to>
                                    </p:set>
                                    <p:anim calcmode="lin" valueType="num">
                                      <p:cBhvr additive="base">
                                        <p:cTn id="19" dur="500" fill="hold"/>
                                        <p:tgtEl>
                                          <p:spTgt spid="2662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6">
                                            <p:txEl>
                                              <p:pRg st="6" end="6"/>
                                            </p:txEl>
                                          </p:spTgt>
                                        </p:tgtEl>
                                        <p:attrNameLst>
                                          <p:attrName>style.visibility</p:attrName>
                                        </p:attrNameLst>
                                      </p:cBhvr>
                                      <p:to>
                                        <p:strVal val="visible"/>
                                      </p:to>
                                    </p:set>
                                    <p:anim calcmode="lin" valueType="num">
                                      <p:cBhvr additive="base">
                                        <p:cTn id="25" dur="500" fill="hold"/>
                                        <p:tgtEl>
                                          <p:spTgt spid="2662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2662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bwMode="auto">
          <a:xfrm>
            <a:off x="2351088" y="274638"/>
            <a:ext cx="7859712"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altLang="en-US" sz="3600" dirty="0">
                <a:solidFill>
                  <a:srgbClr val="669900"/>
                </a:solidFill>
                <a:latin typeface="OpenDyslexic" pitchFamily="50" charset="0"/>
              </a:rPr>
              <a:t>What to expect in Year 6?</a:t>
            </a:r>
          </a:p>
        </p:txBody>
      </p:sp>
      <p:sp>
        <p:nvSpPr>
          <p:cNvPr id="15362" name="Rectangle 3"/>
          <p:cNvSpPr>
            <a:spLocks noGrp="1" noChangeArrowheads="1"/>
          </p:cNvSpPr>
          <p:nvPr>
            <p:ph idx="1"/>
          </p:nvPr>
        </p:nvSpPr>
        <p:spPr bwMode="auto">
          <a:xfrm>
            <a:off x="2670175" y="1002505"/>
            <a:ext cx="6851650" cy="573750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nSpc>
                <a:spcPct val="80000"/>
              </a:lnSpc>
              <a:defRPr/>
            </a:pPr>
            <a:r>
              <a:rPr lang="en-US" altLang="en-US" b="1" dirty="0">
                <a:solidFill>
                  <a:srgbClr val="C00000"/>
                </a:solidFill>
                <a:latin typeface="OpenDyslexic" panose="00000500000000000000" pitchFamily="50" charset="0"/>
              </a:rPr>
              <a:t>Further develop independence, </a:t>
            </a:r>
            <a:r>
              <a:rPr lang="en-US" altLang="en-US" b="1" dirty="0" err="1">
                <a:solidFill>
                  <a:srgbClr val="C00000"/>
                </a:solidFill>
                <a:latin typeface="OpenDyslexic" panose="00000500000000000000" pitchFamily="50" charset="0"/>
              </a:rPr>
              <a:t>organisation</a:t>
            </a:r>
            <a:r>
              <a:rPr lang="en-US" altLang="en-US" b="1" dirty="0">
                <a:solidFill>
                  <a:srgbClr val="C00000"/>
                </a:solidFill>
                <a:latin typeface="OpenDyslexic" panose="00000500000000000000" pitchFamily="50" charset="0"/>
              </a:rPr>
              <a:t> and personal responsibility </a:t>
            </a:r>
          </a:p>
          <a:p>
            <a:pPr>
              <a:lnSpc>
                <a:spcPct val="80000"/>
              </a:lnSpc>
              <a:defRPr/>
            </a:pPr>
            <a:endParaRPr lang="en-US" altLang="en-US" dirty="0">
              <a:solidFill>
                <a:srgbClr val="C00000"/>
              </a:solidFill>
              <a:latin typeface="OpenDyslexic" panose="00000500000000000000" pitchFamily="50" charset="0"/>
            </a:endParaRPr>
          </a:p>
          <a:p>
            <a:pPr>
              <a:lnSpc>
                <a:spcPct val="80000"/>
              </a:lnSpc>
              <a:defRPr/>
            </a:pPr>
            <a:r>
              <a:rPr lang="en-US" altLang="en-US" b="1" dirty="0">
                <a:solidFill>
                  <a:srgbClr val="C00000"/>
                </a:solidFill>
                <a:latin typeface="OpenDyslexic" panose="00000500000000000000" pitchFamily="50" charset="0"/>
              </a:rPr>
              <a:t>Growing as learners</a:t>
            </a:r>
          </a:p>
          <a:p>
            <a:pPr>
              <a:lnSpc>
                <a:spcPct val="80000"/>
              </a:lnSpc>
              <a:defRPr/>
            </a:pPr>
            <a:endParaRPr lang="en-US" altLang="en-US" b="1" dirty="0">
              <a:solidFill>
                <a:srgbClr val="C00000"/>
              </a:solidFill>
              <a:latin typeface="OpenDyslexic" panose="00000500000000000000" pitchFamily="50" charset="0"/>
            </a:endParaRPr>
          </a:p>
          <a:p>
            <a:pPr>
              <a:lnSpc>
                <a:spcPct val="80000"/>
              </a:lnSpc>
              <a:defRPr/>
            </a:pPr>
            <a:r>
              <a:rPr lang="en-US" altLang="en-US" b="1" dirty="0">
                <a:solidFill>
                  <a:srgbClr val="C00000"/>
                </a:solidFill>
                <a:latin typeface="OpenDyslexic" panose="00000500000000000000" pitchFamily="50" charset="0"/>
              </a:rPr>
              <a:t>Rights and responsibilities – </a:t>
            </a:r>
            <a:r>
              <a:rPr lang="en-US" altLang="en-US" dirty="0">
                <a:solidFill>
                  <a:srgbClr val="C00000"/>
                </a:solidFill>
                <a:latin typeface="OpenDyslexic" panose="00000500000000000000" pitchFamily="50" charset="0"/>
              </a:rPr>
              <a:t>Prefects and house captains</a:t>
            </a:r>
          </a:p>
          <a:p>
            <a:pPr>
              <a:lnSpc>
                <a:spcPct val="80000"/>
              </a:lnSpc>
              <a:defRPr/>
            </a:pPr>
            <a:endParaRPr lang="en-US" altLang="en-US" b="1" dirty="0">
              <a:solidFill>
                <a:srgbClr val="C00000"/>
              </a:solidFill>
              <a:latin typeface="OpenDyslexic" panose="00000500000000000000" pitchFamily="50" charset="0"/>
            </a:endParaRPr>
          </a:p>
          <a:p>
            <a:pPr>
              <a:lnSpc>
                <a:spcPct val="80000"/>
              </a:lnSpc>
              <a:defRPr/>
            </a:pPr>
            <a:r>
              <a:rPr lang="en-US" altLang="en-US" b="1" dirty="0">
                <a:solidFill>
                  <a:srgbClr val="C00000"/>
                </a:solidFill>
                <a:latin typeface="OpenDyslexic" panose="00000500000000000000" pitchFamily="50" charset="0"/>
              </a:rPr>
              <a:t>PGL – </a:t>
            </a:r>
            <a:r>
              <a:rPr lang="en-US" altLang="en-US" b="1" dirty="0">
                <a:solidFill>
                  <a:srgbClr val="00B0F0"/>
                </a:solidFill>
                <a:latin typeface="OpenDyslexic" panose="00000500000000000000" pitchFamily="50" charset="0"/>
              </a:rPr>
              <a:t>Meeting for parents and children on Tuesday 3rd October at 3:30pm</a:t>
            </a:r>
          </a:p>
          <a:p>
            <a:pPr marL="0" indent="0">
              <a:lnSpc>
                <a:spcPct val="80000"/>
              </a:lnSpc>
              <a:buNone/>
              <a:defRPr/>
            </a:pPr>
            <a:endParaRPr lang="en-US" altLang="en-US" b="1" dirty="0">
              <a:solidFill>
                <a:srgbClr val="C00000"/>
              </a:solidFill>
              <a:latin typeface="OpenDyslexic" panose="00000500000000000000" pitchFamily="50" charset="0"/>
            </a:endParaRPr>
          </a:p>
          <a:p>
            <a:pPr>
              <a:lnSpc>
                <a:spcPct val="80000"/>
              </a:lnSpc>
              <a:defRPr/>
            </a:pPr>
            <a:r>
              <a:rPr lang="en-US" altLang="en-US" b="1" dirty="0">
                <a:solidFill>
                  <a:srgbClr val="C00000"/>
                </a:solidFill>
                <a:latin typeface="OpenDyslexic" panose="00000500000000000000" pitchFamily="50" charset="0"/>
              </a:rPr>
              <a:t>The structure of our year. </a:t>
            </a:r>
          </a:p>
          <a:p>
            <a:pPr>
              <a:lnSpc>
                <a:spcPct val="80000"/>
              </a:lnSpc>
              <a:defRPr/>
            </a:pPr>
            <a:endParaRPr lang="en-US" altLang="en-US" dirty="0">
              <a:solidFill>
                <a:srgbClr val="C00000"/>
              </a:solidFill>
              <a:latin typeface="OpenDyslexic" panose="00000500000000000000" pitchFamily="50" charset="0"/>
            </a:endParaRPr>
          </a:p>
          <a:p>
            <a:pPr marL="0" indent="0">
              <a:lnSpc>
                <a:spcPct val="80000"/>
              </a:lnSpc>
              <a:buNone/>
              <a:defRPr/>
            </a:pPr>
            <a:endParaRPr lang="en-US" altLang="en-US" dirty="0">
              <a:solidFill>
                <a:srgbClr val="C00000"/>
              </a:solidFill>
              <a:latin typeface="OpenDyslexic" panose="00000500000000000000" pitchFamily="50" charset="0"/>
            </a:endParaRPr>
          </a:p>
          <a:p>
            <a:pPr>
              <a:lnSpc>
                <a:spcPct val="80000"/>
              </a:lnSpc>
              <a:defRPr/>
            </a:pPr>
            <a:endParaRPr lang="en-US" altLang="en-US" b="1" dirty="0">
              <a:solidFill>
                <a:srgbClr val="C00000"/>
              </a:solidFill>
              <a:latin typeface="OpenDyslexic" panose="00000500000000000000" pitchFamily="50" charset="0"/>
            </a:endParaRPr>
          </a:p>
          <a:p>
            <a:pPr marL="0" indent="0">
              <a:lnSpc>
                <a:spcPct val="80000"/>
              </a:lnSpc>
              <a:buNone/>
              <a:defRPr/>
            </a:pPr>
            <a:endParaRPr lang="en-US" altLang="en-US" b="1" dirty="0">
              <a:solidFill>
                <a:srgbClr val="C00000"/>
              </a:solidFill>
              <a:latin typeface="OpenDyslexic" panose="00000500000000000000" pitchFamily="50" charset="0"/>
            </a:endParaRPr>
          </a:p>
          <a:p>
            <a:pPr>
              <a:lnSpc>
                <a:spcPct val="80000"/>
              </a:lnSpc>
              <a:defRPr/>
            </a:pPr>
            <a:endParaRPr lang="en-US" altLang="en-US" sz="2000" dirty="0">
              <a:solidFill>
                <a:srgbClr val="00B050"/>
              </a:solidFill>
              <a:latin typeface="OpenDyslexic" panose="00000500000000000000" pitchFamily="50" charset="0"/>
            </a:endParaRPr>
          </a:p>
          <a:p>
            <a:pPr marL="457200" lvl="1" indent="0">
              <a:lnSpc>
                <a:spcPct val="80000"/>
              </a:lnSpc>
              <a:buNone/>
              <a:defRPr/>
            </a:pPr>
            <a:endParaRPr lang="en-US" altLang="en-US" sz="1800" dirty="0">
              <a:solidFill>
                <a:srgbClr val="00B050"/>
              </a:solidFill>
              <a:latin typeface="OpenDyslexic" panose="00000500000000000000" pitchFamily="50" charset="0"/>
            </a:endParaRPr>
          </a:p>
          <a:p>
            <a:pPr>
              <a:lnSpc>
                <a:spcPct val="80000"/>
              </a:lnSpc>
              <a:defRPr/>
            </a:pPr>
            <a:endParaRPr lang="en-US" altLang="en-US" sz="2000" dirty="0">
              <a:solidFill>
                <a:srgbClr val="00B050"/>
              </a:solidFill>
              <a:latin typeface="OpenDyslexic" panose="00000500000000000000" pitchFamily="50" charset="0"/>
            </a:endParaRPr>
          </a:p>
          <a:p>
            <a:pPr>
              <a:lnSpc>
                <a:spcPct val="80000"/>
              </a:lnSpc>
              <a:defRPr/>
            </a:pPr>
            <a:endParaRPr lang="en-US" altLang="en-US" sz="2000" dirty="0">
              <a:solidFill>
                <a:srgbClr val="00B050"/>
              </a:solidFill>
              <a:latin typeface="OpenDyslexic" panose="00000500000000000000" pitchFamily="50" charset="0"/>
            </a:endParaRPr>
          </a:p>
          <a:p>
            <a:pPr>
              <a:lnSpc>
                <a:spcPct val="80000"/>
              </a:lnSpc>
              <a:defRPr/>
            </a:pPr>
            <a:endParaRPr lang="en-US" altLang="en-US" sz="2000" i="1" dirty="0">
              <a:solidFill>
                <a:srgbClr val="00B050"/>
              </a:solidFill>
              <a:latin typeface="OpenDyslexic" panose="00000500000000000000" pitchFamily="50" charset="0"/>
            </a:endParaRPr>
          </a:p>
          <a:p>
            <a:pPr>
              <a:lnSpc>
                <a:spcPct val="80000"/>
              </a:lnSpc>
              <a:defRPr/>
            </a:pPr>
            <a:endParaRPr lang="en-US" altLang="en-US" sz="2000" dirty="0">
              <a:solidFill>
                <a:srgbClr val="00B050"/>
              </a:solidFill>
              <a:latin typeface="OpenDyslexic" panose="00000500000000000000" pitchFamily="50" charset="0"/>
            </a:endParaRPr>
          </a:p>
          <a:p>
            <a:pPr>
              <a:lnSpc>
                <a:spcPct val="80000"/>
              </a:lnSpc>
              <a:defRPr/>
            </a:pPr>
            <a:endParaRPr lang="en-US" altLang="en-US" sz="2000" dirty="0">
              <a:solidFill>
                <a:srgbClr val="00B050"/>
              </a:solidFill>
              <a:latin typeface="OpenDyslexic" panose="00000500000000000000" pitchFamily="50" charset="0"/>
            </a:endParaRPr>
          </a:p>
        </p:txBody>
      </p:sp>
    </p:spTree>
    <p:extLst>
      <p:ext uri="{BB962C8B-B14F-4D97-AF65-F5344CB8AC3E}">
        <p14:creationId xmlns:p14="http://schemas.microsoft.com/office/powerpoint/2010/main" val="159522862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361"/>
                                        </p:tgtEl>
                                        <p:attrNameLst>
                                          <p:attrName>style.visibility</p:attrName>
                                        </p:attrNameLst>
                                      </p:cBhvr>
                                      <p:to>
                                        <p:strVal val="visible"/>
                                      </p:to>
                                    </p:set>
                                    <p:anim calcmode="discrete" valueType="clr">
                                      <p:cBhvr override="childStyle">
                                        <p:cTn id="7" dur="80"/>
                                        <p:tgtEl>
                                          <p:spTgt spid="1536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1"/>
                                        </p:tgtEl>
                                        <p:attrNameLst>
                                          <p:attrName>fillcolor</p:attrName>
                                        </p:attrNameLst>
                                      </p:cBhvr>
                                      <p:tavLst>
                                        <p:tav tm="0">
                                          <p:val>
                                            <p:clrVal>
                                              <a:schemeClr val="accent2"/>
                                            </p:clrVal>
                                          </p:val>
                                        </p:tav>
                                        <p:tav tm="50000">
                                          <p:val>
                                            <p:clrVal>
                                              <a:schemeClr val="hlink"/>
                                            </p:clrVal>
                                          </p:val>
                                        </p:tav>
                                      </p:tavLst>
                                    </p:anim>
                                    <p:set>
                                      <p:cBhvr>
                                        <p:cTn id="9" dur="80"/>
                                        <p:tgtEl>
                                          <p:spTgt spid="15361"/>
                                        </p:tgtEl>
                                        <p:attrNameLst>
                                          <p:attrName>fill.type</p:attrName>
                                        </p:attrNameLst>
                                      </p:cBhvr>
                                      <p:to>
                                        <p:strVal val="solid"/>
                                      </p:to>
                                    </p:set>
                                  </p:childTnLst>
                                </p:cTn>
                              </p:par>
                            </p:childTnLst>
                          </p:cTn>
                        </p:par>
                        <p:par>
                          <p:cTn id="10" fill="hold" nodeType="afterGroup">
                            <p:stCondLst>
                              <p:cond delay="840"/>
                            </p:stCondLst>
                            <p:childTnLst>
                              <p:par>
                                <p:cTn id="11" presetID="37" presetClass="entr" presetSubtype="0" fill="hold" grpId="0" nodeType="afterEffect">
                                  <p:stCondLst>
                                    <p:cond delay="0"/>
                                  </p:stCondLst>
                                  <p:childTnLst>
                                    <p:set>
                                      <p:cBhvr>
                                        <p:cTn id="12" dur="1" fill="hold">
                                          <p:stCondLst>
                                            <p:cond delay="0"/>
                                          </p:stCondLst>
                                        </p:cTn>
                                        <p:tgtEl>
                                          <p:spTgt spid="15362">
                                            <p:txEl>
                                              <p:pRg st="0" end="0"/>
                                            </p:txEl>
                                          </p:spTgt>
                                        </p:tgtEl>
                                        <p:attrNameLst>
                                          <p:attrName>style.visibility</p:attrName>
                                        </p:attrNameLst>
                                      </p:cBhvr>
                                      <p:to>
                                        <p:strVal val="visible"/>
                                      </p:to>
                                    </p:set>
                                    <p:animEffect transition="in" filter="fade">
                                      <p:cBhvr>
                                        <p:cTn id="13" dur="1000"/>
                                        <p:tgtEl>
                                          <p:spTgt spid="15362">
                                            <p:txEl>
                                              <p:pRg st="0" end="0"/>
                                            </p:txEl>
                                          </p:spTgt>
                                        </p:tgtEl>
                                      </p:cBhvr>
                                    </p:animEffect>
                                    <p:anim calcmode="lin" valueType="num">
                                      <p:cBhvr>
                                        <p:cTn id="14" dur="10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5362">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362">
                                            <p:txEl>
                                              <p:pRg st="0" end="0"/>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1840"/>
                            </p:stCondLst>
                            <p:childTnLst>
                              <p:par>
                                <p:cTn id="18" presetID="37" presetClass="entr" presetSubtype="0" fill="hold" grpId="0" nodeType="afterEffect">
                                  <p:stCondLst>
                                    <p:cond delay="0"/>
                                  </p:stCondLst>
                                  <p:childTnLst>
                                    <p:set>
                                      <p:cBhvr>
                                        <p:cTn id="19" dur="1" fill="hold">
                                          <p:stCondLst>
                                            <p:cond delay="0"/>
                                          </p:stCondLst>
                                        </p:cTn>
                                        <p:tgtEl>
                                          <p:spTgt spid="15362">
                                            <p:txEl>
                                              <p:pRg st="2" end="2"/>
                                            </p:txEl>
                                          </p:spTgt>
                                        </p:tgtEl>
                                        <p:attrNameLst>
                                          <p:attrName>style.visibility</p:attrName>
                                        </p:attrNameLst>
                                      </p:cBhvr>
                                      <p:to>
                                        <p:strVal val="visible"/>
                                      </p:to>
                                    </p:set>
                                    <p:animEffect transition="in" filter="fade">
                                      <p:cBhvr>
                                        <p:cTn id="20" dur="1000"/>
                                        <p:tgtEl>
                                          <p:spTgt spid="15362">
                                            <p:txEl>
                                              <p:pRg st="2" end="2"/>
                                            </p:txEl>
                                          </p:spTgt>
                                        </p:tgtEl>
                                      </p:cBhvr>
                                    </p:animEffect>
                                    <p:anim calcmode="lin" valueType="num">
                                      <p:cBhvr>
                                        <p:cTn id="21" dur="10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15362">
                                            <p:txEl>
                                              <p:pRg st="2" end="2"/>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536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5362">
                                            <p:txEl>
                                              <p:pRg st="4" end="4"/>
                                            </p:txEl>
                                          </p:spTgt>
                                        </p:tgtEl>
                                        <p:attrNameLst>
                                          <p:attrName>style.visibility</p:attrName>
                                        </p:attrNameLst>
                                      </p:cBhvr>
                                      <p:to>
                                        <p:strVal val="visible"/>
                                      </p:to>
                                    </p:set>
                                    <p:animEffect transition="in" filter="fade">
                                      <p:cBhvr>
                                        <p:cTn id="28" dur="1000"/>
                                        <p:tgtEl>
                                          <p:spTgt spid="15362">
                                            <p:txEl>
                                              <p:pRg st="4" end="4"/>
                                            </p:txEl>
                                          </p:spTgt>
                                        </p:tgtEl>
                                      </p:cBhvr>
                                    </p:animEffect>
                                    <p:anim calcmode="lin" valueType="num">
                                      <p:cBhvr>
                                        <p:cTn id="29" dur="10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15362">
                                            <p:txEl>
                                              <p:pRg st="4" end="4"/>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36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5362">
                                            <p:txEl>
                                              <p:pRg st="6" end="6"/>
                                            </p:txEl>
                                          </p:spTgt>
                                        </p:tgtEl>
                                        <p:attrNameLst>
                                          <p:attrName>style.visibility</p:attrName>
                                        </p:attrNameLst>
                                      </p:cBhvr>
                                      <p:to>
                                        <p:strVal val="visible"/>
                                      </p:to>
                                    </p:set>
                                    <p:animEffect transition="in" filter="fade">
                                      <p:cBhvr>
                                        <p:cTn id="36" dur="1000"/>
                                        <p:tgtEl>
                                          <p:spTgt spid="15362">
                                            <p:txEl>
                                              <p:pRg st="6" end="6"/>
                                            </p:txEl>
                                          </p:spTgt>
                                        </p:tgtEl>
                                      </p:cBhvr>
                                    </p:animEffect>
                                    <p:anim calcmode="lin" valueType="num">
                                      <p:cBhvr>
                                        <p:cTn id="37" dur="1000" fill="hold"/>
                                        <p:tgtEl>
                                          <p:spTgt spid="15362">
                                            <p:txEl>
                                              <p:pRg st="6" end="6"/>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15362">
                                            <p:txEl>
                                              <p:pRg st="6" end="6"/>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5362">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15362">
                                            <p:txEl>
                                              <p:pRg st="8" end="8"/>
                                            </p:txEl>
                                          </p:spTgt>
                                        </p:tgtEl>
                                        <p:attrNameLst>
                                          <p:attrName>style.visibility</p:attrName>
                                        </p:attrNameLst>
                                      </p:cBhvr>
                                      <p:to>
                                        <p:strVal val="visible"/>
                                      </p:to>
                                    </p:set>
                                    <p:animEffect transition="in" filter="fade">
                                      <p:cBhvr>
                                        <p:cTn id="44" dur="1000"/>
                                        <p:tgtEl>
                                          <p:spTgt spid="15362">
                                            <p:txEl>
                                              <p:pRg st="8" end="8"/>
                                            </p:txEl>
                                          </p:spTgt>
                                        </p:tgtEl>
                                      </p:cBhvr>
                                    </p:animEffect>
                                    <p:anim calcmode="lin" valueType="num">
                                      <p:cBhvr>
                                        <p:cTn id="45" dur="1000" fill="hold"/>
                                        <p:tgtEl>
                                          <p:spTgt spid="15362">
                                            <p:txEl>
                                              <p:pRg st="8" end="8"/>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15362">
                                            <p:txEl>
                                              <p:pRg st="8" end="8"/>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5362">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1536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273685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altLang="en-US" sz="3600">
                <a:solidFill>
                  <a:srgbClr val="006600"/>
                </a:solidFill>
                <a:latin typeface="OpenDyslexic" pitchFamily="50" charset="0"/>
              </a:rPr>
              <a:t>Healthy and Happy Children</a:t>
            </a:r>
          </a:p>
        </p:txBody>
      </p:sp>
      <p:sp>
        <p:nvSpPr>
          <p:cNvPr id="7171" name="Rectangle 3"/>
          <p:cNvSpPr>
            <a:spLocks noGrp="1" noChangeArrowheads="1"/>
          </p:cNvSpPr>
          <p:nvPr>
            <p:ph idx="1"/>
          </p:nvPr>
        </p:nvSpPr>
        <p:spPr bwMode="auto">
          <a:xfrm>
            <a:off x="526873" y="1888952"/>
            <a:ext cx="3910520" cy="30800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dirty="0">
                <a:solidFill>
                  <a:srgbClr val="0070C0"/>
                </a:solidFill>
                <a:latin typeface="OpenDyslexic" pitchFamily="50" charset="0"/>
              </a:rPr>
              <a:t>Learning partners</a:t>
            </a:r>
          </a:p>
          <a:p>
            <a:r>
              <a:rPr lang="en-US" altLang="en-US" dirty="0">
                <a:solidFill>
                  <a:srgbClr val="0070C0"/>
                </a:solidFill>
                <a:latin typeface="OpenDyslexic" pitchFamily="50" charset="0"/>
              </a:rPr>
              <a:t>Lollipop sticks</a:t>
            </a:r>
          </a:p>
          <a:p>
            <a:r>
              <a:rPr lang="en-US" altLang="en-US" dirty="0">
                <a:solidFill>
                  <a:srgbClr val="0070C0"/>
                </a:solidFill>
                <a:latin typeface="OpenDyslexic" pitchFamily="50" charset="0"/>
              </a:rPr>
              <a:t>I can’t do it…yet</a:t>
            </a:r>
          </a:p>
          <a:p>
            <a:r>
              <a:rPr lang="en-US" altLang="en-US" dirty="0">
                <a:solidFill>
                  <a:srgbClr val="0070C0"/>
                </a:solidFill>
                <a:latin typeface="OpenDyslexic" pitchFamily="50" charset="0"/>
              </a:rPr>
              <a:t>Engage, explore, challenge</a:t>
            </a:r>
          </a:p>
          <a:p>
            <a:r>
              <a:rPr lang="en-US" altLang="en-US" dirty="0">
                <a:solidFill>
                  <a:srgbClr val="0070C0"/>
                </a:solidFill>
                <a:latin typeface="OpenDyslexic" pitchFamily="50" charset="0"/>
              </a:rPr>
              <a:t>Agree, build, challenge</a:t>
            </a:r>
          </a:p>
        </p:txBody>
      </p:sp>
      <p:pic>
        <p:nvPicPr>
          <p:cNvPr id="5" name="Content Placeholder 1">
            <a:extLst>
              <a:ext uri="{FF2B5EF4-FFF2-40B4-BE49-F238E27FC236}">
                <a16:creationId xmlns:a16="http://schemas.microsoft.com/office/drawing/2014/main" id="{485E2BE7-6388-44FF-AD31-9020666E1354}"/>
              </a:ext>
            </a:extLst>
          </p:cNvPr>
          <p:cNvPicPr>
            <a:picLocks noChangeAspect="1"/>
          </p:cNvPicPr>
          <p:nvPr/>
        </p:nvPicPr>
        <p:blipFill rotWithShape="1">
          <a:blip r:embed="rId2">
            <a:extLst>
              <a:ext uri="{28A0092B-C50C-407E-A947-70E740481C1C}">
                <a14:useLocalDpi xmlns:a14="http://schemas.microsoft.com/office/drawing/2010/main" val="0"/>
              </a:ext>
            </a:extLst>
          </a:blip>
          <a:srcRect b="3030"/>
          <a:stretch/>
        </p:blipFill>
        <p:spPr>
          <a:xfrm>
            <a:off x="4242233" y="1094269"/>
            <a:ext cx="7606250" cy="5531818"/>
          </a:xfrm>
          <a:prstGeom prst="rect">
            <a:avLst/>
          </a:prstGeom>
        </p:spPr>
      </p:pic>
    </p:spTree>
    <p:extLst>
      <p:ext uri="{BB962C8B-B14F-4D97-AF65-F5344CB8AC3E}">
        <p14:creationId xmlns:p14="http://schemas.microsoft.com/office/powerpoint/2010/main" val="139721804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6625"/>
                                        </p:tgtEl>
                                        <p:attrNameLst>
                                          <p:attrName>style.visibility</p:attrName>
                                        </p:attrNameLst>
                                      </p:cBhvr>
                                      <p:to>
                                        <p:strVal val="visible"/>
                                      </p:to>
                                    </p:set>
                                    <p:anim calcmode="discrete" valueType="clr">
                                      <p:cBhvr override="childStyle">
                                        <p:cTn id="7" dur="80"/>
                                        <p:tgtEl>
                                          <p:spTgt spid="266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25"/>
                                        </p:tgtEl>
                                        <p:attrNameLst>
                                          <p:attrName>fillcolor</p:attrName>
                                        </p:attrNameLst>
                                      </p:cBhvr>
                                      <p:tavLst>
                                        <p:tav tm="0">
                                          <p:val>
                                            <p:clrVal>
                                              <a:schemeClr val="accent2"/>
                                            </p:clrVal>
                                          </p:val>
                                        </p:tav>
                                        <p:tav tm="50000">
                                          <p:val>
                                            <p:clrVal>
                                              <a:schemeClr val="hlink"/>
                                            </p:clrVal>
                                          </p:val>
                                        </p:tav>
                                      </p:tavLst>
                                    </p:anim>
                                    <p:set>
                                      <p:cBhvr>
                                        <p:cTn id="9" dur="80"/>
                                        <p:tgtEl>
                                          <p:spTgt spid="266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bwMode="auto">
          <a:xfrm>
            <a:off x="1981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altLang="en-US" sz="3600">
                <a:solidFill>
                  <a:srgbClr val="0070C0"/>
                </a:solidFill>
                <a:latin typeface="OpenDyslexic" pitchFamily="50" charset="0"/>
              </a:rPr>
              <a:t>Home Learning</a:t>
            </a:r>
          </a:p>
        </p:txBody>
      </p:sp>
      <p:sp>
        <p:nvSpPr>
          <p:cNvPr id="8195" name="Rectangle 3"/>
          <p:cNvSpPr>
            <a:spLocks noGrp="1" noChangeArrowheads="1"/>
          </p:cNvSpPr>
          <p:nvPr>
            <p:ph idx="1"/>
          </p:nvPr>
        </p:nvSpPr>
        <p:spPr bwMode="auto">
          <a:xfrm>
            <a:off x="2279650" y="1125538"/>
            <a:ext cx="8388350" cy="52562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1158875" indent="273050">
              <a:lnSpc>
                <a:spcPct val="80000"/>
              </a:lnSpc>
            </a:pPr>
            <a:r>
              <a:rPr lang="en-US" altLang="en-US" sz="3200" dirty="0">
                <a:latin typeface="OpenDyslexic" pitchFamily="50" charset="0"/>
              </a:rPr>
              <a:t>There will be learning challenges set each week which will change as the terms go on.</a:t>
            </a:r>
            <a:endParaRPr lang="en-US" altLang="en-US" sz="3200" dirty="0">
              <a:solidFill>
                <a:srgbClr val="990000"/>
              </a:solidFill>
              <a:latin typeface="OpenDyslexic" pitchFamily="50" charset="0"/>
            </a:endParaRPr>
          </a:p>
          <a:p>
            <a:pPr marL="1158875" indent="0">
              <a:lnSpc>
                <a:spcPct val="80000"/>
              </a:lnSpc>
              <a:buNone/>
            </a:pPr>
            <a:endParaRPr lang="en-US" altLang="en-US" sz="3200" dirty="0">
              <a:latin typeface="OpenDyslexic" pitchFamily="50" charset="0"/>
            </a:endParaRPr>
          </a:p>
          <a:p>
            <a:pPr marL="1158875" indent="273050">
              <a:lnSpc>
                <a:spcPct val="80000"/>
              </a:lnSpc>
            </a:pPr>
            <a:r>
              <a:rPr lang="en-US" altLang="en-US" sz="3200" dirty="0">
                <a:latin typeface="OpenDyslexic" pitchFamily="50" charset="0"/>
              </a:rPr>
              <a:t>The aim is for Home Learning to be </a:t>
            </a:r>
            <a:r>
              <a:rPr lang="en-US" altLang="en-US" sz="3200" dirty="0">
                <a:solidFill>
                  <a:srgbClr val="990000"/>
                </a:solidFill>
                <a:latin typeface="OpenDyslexic" pitchFamily="50" charset="0"/>
              </a:rPr>
              <a:t>purposeful, manageable and interesting</a:t>
            </a:r>
            <a:r>
              <a:rPr lang="en-US" altLang="en-US" sz="3200" dirty="0">
                <a:latin typeface="OpenDyslexic" pitchFamily="50" charset="0"/>
              </a:rPr>
              <a:t>!</a:t>
            </a:r>
          </a:p>
          <a:p>
            <a:pPr marL="1158875" indent="0">
              <a:lnSpc>
                <a:spcPct val="80000"/>
              </a:lnSpc>
              <a:buNone/>
            </a:pPr>
            <a:endParaRPr lang="en-US" altLang="en-US" sz="3200" dirty="0">
              <a:latin typeface="OpenDyslexic" pitchFamily="50" charset="0"/>
            </a:endParaRPr>
          </a:p>
          <a:p>
            <a:pPr marL="1158875" indent="273050">
              <a:lnSpc>
                <a:spcPct val="80000"/>
              </a:lnSpc>
            </a:pPr>
            <a:r>
              <a:rPr lang="en-US" altLang="en-US" sz="3200" dirty="0">
                <a:solidFill>
                  <a:srgbClr val="990000"/>
                </a:solidFill>
                <a:latin typeface="OpenDyslexic" pitchFamily="50" charset="0"/>
              </a:rPr>
              <a:t>Spelling </a:t>
            </a:r>
            <a:r>
              <a:rPr lang="en-US" altLang="en-US" sz="3200" dirty="0">
                <a:latin typeface="OpenDyslexic" pitchFamily="50" charset="0"/>
              </a:rPr>
              <a:t>tests will be sent home, so that you can see how your child is getting on each week.</a:t>
            </a:r>
          </a:p>
          <a:p>
            <a:pPr marL="1158875" indent="273050">
              <a:lnSpc>
                <a:spcPct val="80000"/>
              </a:lnSpc>
            </a:pPr>
            <a:endParaRPr lang="en-US" altLang="en-US" sz="2000" dirty="0">
              <a:latin typeface="OpenDyslexic" pitchFamily="50" charset="0"/>
            </a:endParaRPr>
          </a:p>
          <a:p>
            <a:pPr marL="1158875" indent="273050">
              <a:lnSpc>
                <a:spcPct val="80000"/>
              </a:lnSpc>
            </a:pPr>
            <a:endParaRPr lang="en-US" altLang="en-US" sz="2000" dirty="0">
              <a:latin typeface="OpenDyslexic" pitchFamily="50" charset="0"/>
            </a:endParaRPr>
          </a:p>
          <a:p>
            <a:pPr marL="1158875" indent="273050">
              <a:lnSpc>
                <a:spcPct val="80000"/>
              </a:lnSpc>
            </a:pPr>
            <a:endParaRPr lang="en-US" altLang="en-US" sz="2000" dirty="0">
              <a:latin typeface="OpenDyslexic" pitchFamily="50" charset="0"/>
            </a:endParaRPr>
          </a:p>
          <a:p>
            <a:pPr marL="1158875" indent="273050">
              <a:lnSpc>
                <a:spcPct val="80000"/>
              </a:lnSpc>
            </a:pPr>
            <a:endParaRPr lang="en-US" altLang="en-US" sz="2000" dirty="0">
              <a:latin typeface="OpenDyslexic" pitchFamily="50" charset="0"/>
            </a:endParaRPr>
          </a:p>
        </p:txBody>
      </p:sp>
    </p:spTree>
    <p:extLst>
      <p:ext uri="{BB962C8B-B14F-4D97-AF65-F5344CB8AC3E}">
        <p14:creationId xmlns:p14="http://schemas.microsoft.com/office/powerpoint/2010/main" val="21320183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7649"/>
                                        </p:tgtEl>
                                        <p:attrNameLst>
                                          <p:attrName>style.visibility</p:attrName>
                                        </p:attrNameLst>
                                      </p:cBhvr>
                                      <p:to>
                                        <p:strVal val="visible"/>
                                      </p:to>
                                    </p:set>
                                    <p:anim calcmode="discrete" valueType="clr">
                                      <p:cBhvr override="childStyle">
                                        <p:cTn id="7" dur="80"/>
                                        <p:tgtEl>
                                          <p:spTgt spid="2764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49"/>
                                        </p:tgtEl>
                                        <p:attrNameLst>
                                          <p:attrName>fillcolor</p:attrName>
                                        </p:attrNameLst>
                                      </p:cBhvr>
                                      <p:tavLst>
                                        <p:tav tm="0">
                                          <p:val>
                                            <p:clrVal>
                                              <a:schemeClr val="accent2"/>
                                            </p:clrVal>
                                          </p:val>
                                        </p:tav>
                                        <p:tav tm="50000">
                                          <p:val>
                                            <p:clrVal>
                                              <a:schemeClr val="hlink"/>
                                            </p:clrVal>
                                          </p:val>
                                        </p:tav>
                                      </p:tavLst>
                                    </p:anim>
                                    <p:set>
                                      <p:cBhvr>
                                        <p:cTn id="9" dur="80"/>
                                        <p:tgtEl>
                                          <p:spTgt spid="276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bwMode="auto">
          <a:xfrm>
            <a:off x="1981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altLang="en-US" sz="3600" dirty="0">
                <a:solidFill>
                  <a:srgbClr val="0070C0"/>
                </a:solidFill>
                <a:latin typeface="OpenDyslexic" pitchFamily="50" charset="0"/>
              </a:rPr>
              <a:t>Reading</a:t>
            </a:r>
          </a:p>
        </p:txBody>
      </p:sp>
      <p:sp>
        <p:nvSpPr>
          <p:cNvPr id="11267" name="Rectangle 3"/>
          <p:cNvSpPr>
            <a:spLocks noGrp="1" noChangeArrowheads="1"/>
          </p:cNvSpPr>
          <p:nvPr>
            <p:ph idx="1"/>
          </p:nvPr>
        </p:nvSpPr>
        <p:spPr bwMode="auto">
          <a:xfrm>
            <a:off x="2279650" y="1125538"/>
            <a:ext cx="8388350" cy="33549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1158875" indent="273050">
              <a:lnSpc>
                <a:spcPct val="80000"/>
              </a:lnSpc>
            </a:pPr>
            <a:endParaRPr lang="en-US" altLang="en-US" sz="2000" dirty="0">
              <a:latin typeface="OpenDyslexic" pitchFamily="50" charset="0"/>
            </a:endParaRPr>
          </a:p>
        </p:txBody>
      </p:sp>
      <p:pic>
        <p:nvPicPr>
          <p:cNvPr id="112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9088" y="1160463"/>
            <a:ext cx="7650162"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29491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7649"/>
                                        </p:tgtEl>
                                        <p:attrNameLst>
                                          <p:attrName>style.visibility</p:attrName>
                                        </p:attrNameLst>
                                      </p:cBhvr>
                                      <p:to>
                                        <p:strVal val="visible"/>
                                      </p:to>
                                    </p:set>
                                    <p:anim calcmode="discrete" valueType="clr">
                                      <p:cBhvr override="childStyle">
                                        <p:cTn id="7" dur="80"/>
                                        <p:tgtEl>
                                          <p:spTgt spid="2764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49"/>
                                        </p:tgtEl>
                                        <p:attrNameLst>
                                          <p:attrName>fillcolor</p:attrName>
                                        </p:attrNameLst>
                                      </p:cBhvr>
                                      <p:tavLst>
                                        <p:tav tm="0">
                                          <p:val>
                                            <p:clrVal>
                                              <a:schemeClr val="accent2"/>
                                            </p:clrVal>
                                          </p:val>
                                        </p:tav>
                                        <p:tav tm="50000">
                                          <p:val>
                                            <p:clrVal>
                                              <a:schemeClr val="hlink"/>
                                            </p:clrVal>
                                          </p:val>
                                        </p:tav>
                                      </p:tavLst>
                                    </p:anim>
                                    <p:set>
                                      <p:cBhvr>
                                        <p:cTn id="9" dur="80"/>
                                        <p:tgtEl>
                                          <p:spTgt spid="276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tachments.office.net/owa/Mandy.Wood%40st-patricks.wilts.sch.uk/service.svc/s/GetAttachmentThumbnail?id=AAMkAGVhMjY0NmQ5LTY4YzYtNGM1Zi1iMGY4LWQ3ZGNmNGNjYWMzNwBGAAAAAABLWBmabzHrSbub%2FRKwZPxLBwC%2FTr2ghYGsRqMrnQoKl3hOAAAAAAEMAAC%2FTr2ghYGsRqMrnQoKl3hOAAO%2BLjfnAAABEgAQACf3lQo87J9JiXn1b16gSKE%3D&amp;thumbnailType=2&amp;token=eyJhbGciOiJSUzI1NiIsImtpZCI6IkQ4OThGN0RDMjk2ODQ1MDk1RUUwREZGQ0MzODBBOTM5NjUwNDNFNjQiLCJ0eXAiOiJKV1QiLCJ4NXQiOiIySmozM0Nsb1JRbGU0Tl84dzRDcE9XVUVQbVEifQ.eyJvcmlnaW4iOiJodHRwczovL291dGxvb2sub2ZmaWNlMzY1LmNvbSIsInVjIjoiYzY2NzM4ZmMxN2QzNDRkNDg5MGJjNjhlODQyMWI1YjYiLCJ2ZXIiOiJFeGNoYW5nZS5DYWxsYmFjay5WMSIsImFwcGN0eHNlbmRlciI6Ik93YURvd25sb2FkQGNhM2RjOGQyLTAxOTYtNGIwZS1hMTAxLWJmODdhNDM4YzBhNiIsImlzc3JpbmciOiJXVyIsImFwcGN0eCI6IntcIm1zZXhjaHByb3RcIjpcIm93YVwiLFwicHVpZFwiOlwiMTE1MzkwNjY2MTMyNzQyNTExMlwiLFwic2NvcGVcIjpcIk93YURvd25sb2FkXCIsXCJvaWRcIjpcIjg2NTlmNWVhLTA0MmUtNDFlNy1iZGFhLWQ5ZTY5MzY5YmMwM1wiLFwicHJpbWFyeXNpZFwiOlwiUy0xLTUtMjEtNDc2MjQwNzc4LTI3NjM2MzMyMTItMjIwNTM2MzkxMi0xMjg0NDI2MFwifSIsIm5iZiI6MTY2NDQ0NzA3NSwiZXhwIjoxNjY0NDQ3Njc1LCJpc3MiOiIwMDAwMDAwMi0wMDAwLTBmZjEtY2UwMC0wMDAwMDAwMDAwMDBAY2EzZGM4ZDItMDE5Ni00YjBlLWExMDEtYmY4N2E0MzhjMGE2IiwiYXVkIjoiMDAwMDAwMDItMDAwMC0wZmYxLWNlMDAtMDAwMDAwMDAwMDAwL2F0dGFjaG1lbnRzLm9mZmljZS5uZXRAY2EzZGM4ZDItMDE5Ni00YjBlLWExMDEtYmY4N2E0MzhjMGE2IiwiaGFwcCI6Im93YSJ9.Issw0xukmKPKdGQsL576ZHlnRGt1e9ij205iOPz0Docj1hQoEKjLrQT1O8IXMbtMiT2lLhBiqBjQj6ncWeAURMLtNh6YdfikcZGZijNiApUzl7MmAP77-U7YZrNWERoZnlpgbWzLdF6iMeisgxxm80pe6MI7S3jv2PrXM8nU_Ed65DcmDZod385g1fkbPZFxje_N64VZj2ufslxqSnI-GqRmxDte1q4RCaGwPnhD5MaCG1qVcdcBxgDy3rTmvPuabpFkxl_54hSVo5NDm-tWNlp4oKeLrVEdJjgAFOp6PUzsdXcxBkWGuCE_ETjtI47RaRXAt4VepQMMjkx0yxoAfQ&amp;X-OWA-CANARY=IaVgj42GIk6TCn-U7BZlBDBscPgEotoYU5ctLW2arE020qZ7LPd1V0AjhyRRUtWojGUvohAnLhA.&amp;owa=outlook.office365.com&amp;scriptVer=20220916007.09&amp;animation=true">
            <a:extLst>
              <a:ext uri="{FF2B5EF4-FFF2-40B4-BE49-F238E27FC236}">
                <a16:creationId xmlns:a16="http://schemas.microsoft.com/office/drawing/2014/main" id="{D380D788-0CD5-4925-801A-BAD2565A3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125" y="177323"/>
            <a:ext cx="2405749" cy="23173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ttachments.office.net/owa/Mandy.Wood%40st-patricks.wilts.sch.uk/service.svc/s/GetAttachmentThumbnail?id=AAMkAGVhMjY0NmQ5LTY4YzYtNGM1Zi1iMGY4LWQ3ZGNmNGNjYWMzNwBGAAAAAABLWBmabzHrSbub%2FRKwZPxLBwC%2FTr2ghYGsRqMrnQoKl3hOAAAAAAEMAAC%2FTr2ghYGsRqMrnQoKl3hOAAO%2BLjfnAAABEgAQAPBvw%2FTkRP1Hrp31A6oT5qg%3D&amp;thumbnailType=2&amp;token=eyJhbGciOiJSUzI1NiIsImtpZCI6IkQ4OThGN0RDMjk2ODQ1MDk1RUUwREZGQ0MzODBBOTM5NjUwNDNFNjQiLCJ0eXAiOiJKV1QiLCJ4NXQiOiIySmozM0Nsb1JRbGU0Tl84dzRDcE9XVUVQbVEifQ.eyJvcmlnaW4iOiJodHRwczovL291dGxvb2sub2ZmaWNlMzY1LmNvbSIsInVjIjoiYzY2NzM4ZmMxN2QzNDRkNDg5MGJjNjhlODQyMWI1YjYiLCJ2ZXIiOiJFeGNoYW5nZS5DYWxsYmFjay5WMSIsImFwcGN0eHNlbmRlciI6Ik93YURvd25sb2FkQGNhM2RjOGQyLTAxOTYtNGIwZS1hMTAxLWJmODdhNDM4YzBhNiIsImlzc3JpbmciOiJXVyIsImFwcGN0eCI6IntcIm1zZXhjaHByb3RcIjpcIm93YVwiLFwicHVpZFwiOlwiMTE1MzkwNjY2MTMyNzQyNTExMlwiLFwic2NvcGVcIjpcIk93YURvd25sb2FkXCIsXCJvaWRcIjpcIjg2NTlmNWVhLTA0MmUtNDFlNy1iZGFhLWQ5ZTY5MzY5YmMwM1wiLFwicHJpbWFyeXNpZFwiOlwiUy0xLTUtMjEtNDc2MjQwNzc4LTI3NjM2MzMyMTItMjIwNTM2MzkxMi0xMjg0NDI2MFwifSIsIm5iZiI6MTY2NDQ0NzA3NSwiZXhwIjoxNjY0NDQ3Njc1LCJpc3MiOiIwMDAwMDAwMi0wMDAwLTBmZjEtY2UwMC0wMDAwMDAwMDAwMDBAY2EzZGM4ZDItMDE5Ni00YjBlLWExMDEtYmY4N2E0MzhjMGE2IiwiYXVkIjoiMDAwMDAwMDItMDAwMC0wZmYxLWNlMDAtMDAwMDAwMDAwMDAwL2F0dGFjaG1lbnRzLm9mZmljZS5uZXRAY2EzZGM4ZDItMDE5Ni00YjBlLWExMDEtYmY4N2E0MzhjMGE2IiwiaGFwcCI6Im93YSJ9.Issw0xukmKPKdGQsL576ZHlnRGt1e9ij205iOPz0Docj1hQoEKjLrQT1O8IXMbtMiT2lLhBiqBjQj6ncWeAURMLtNh6YdfikcZGZijNiApUzl7MmAP77-U7YZrNWERoZnlpgbWzLdF6iMeisgxxm80pe6MI7S3jv2PrXM8nU_Ed65DcmDZod385g1fkbPZFxje_N64VZj2ufslxqSnI-GqRmxDte1q4RCaGwPnhD5MaCG1qVcdcBxgDy3rTmvPuabpFkxl_54hSVo5NDm-tWNlp4oKeLrVEdJjgAFOp6PUzsdXcxBkWGuCE_ETjtI47RaRXAt4VepQMMjkx0yxoAfQ&amp;X-OWA-CANARY=g11apQrilkyDEP1K5Q_z8PBPvBAFotoYtCoISBcJkkZyUtWECIX5bsRlQAojjxxXKEVpnpfcyEQ.&amp;owa=outlook.office365.com&amp;scriptVer=20220916007.09&amp;animation=true">
            <a:extLst>
              <a:ext uri="{FF2B5EF4-FFF2-40B4-BE49-F238E27FC236}">
                <a16:creationId xmlns:a16="http://schemas.microsoft.com/office/drawing/2014/main" id="{DFE58391-2C4B-49A4-A602-77AF75C41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178" y="2609387"/>
            <a:ext cx="6285389" cy="4149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746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bwMode="auto">
          <a:xfrm>
            <a:off x="2424114" y="115889"/>
            <a:ext cx="8243887" cy="61928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1158875" indent="0" algn="ctr">
              <a:lnSpc>
                <a:spcPct val="80000"/>
              </a:lnSpc>
              <a:buNone/>
              <a:defRPr/>
            </a:pPr>
            <a:r>
              <a:rPr lang="en-GB" sz="3600" dirty="0">
                <a:solidFill>
                  <a:srgbClr val="0070C0"/>
                </a:solidFill>
                <a:latin typeface="OpenDyslexic" panose="00000500000000000000" pitchFamily="50" charset="0"/>
              </a:rPr>
              <a:t>How can you help with Home Learning?</a:t>
            </a:r>
          </a:p>
          <a:p>
            <a:pPr marL="1158875" indent="273050">
              <a:lnSpc>
                <a:spcPct val="80000"/>
              </a:lnSpc>
              <a:defRPr/>
            </a:pPr>
            <a:endParaRPr lang="en-GB" sz="2000" dirty="0">
              <a:latin typeface="OpenDyslexic" panose="00000500000000000000" pitchFamily="50" charset="0"/>
            </a:endParaRPr>
          </a:p>
          <a:p>
            <a:pPr marL="1158875" indent="273050">
              <a:lnSpc>
                <a:spcPct val="80000"/>
              </a:lnSpc>
              <a:defRPr/>
            </a:pPr>
            <a:r>
              <a:rPr lang="en-GB" sz="2400" b="1" dirty="0">
                <a:latin typeface="OpenDyslexic" panose="00000500000000000000" pitchFamily="50" charset="0"/>
              </a:rPr>
              <a:t>Encourage </a:t>
            </a:r>
            <a:r>
              <a:rPr lang="en-GB" sz="2400" b="1" dirty="0">
                <a:solidFill>
                  <a:srgbClr val="C00000"/>
                </a:solidFill>
                <a:latin typeface="OpenDyslexic" panose="00000500000000000000" pitchFamily="50" charset="0"/>
              </a:rPr>
              <a:t>independence</a:t>
            </a:r>
            <a:r>
              <a:rPr lang="en-GB" sz="2400" b="1" dirty="0">
                <a:latin typeface="OpenDyslexic" panose="00000500000000000000" pitchFamily="50" charset="0"/>
              </a:rPr>
              <a:t>; set timers for independent work</a:t>
            </a:r>
          </a:p>
          <a:p>
            <a:pPr marL="1158875" indent="273050">
              <a:lnSpc>
                <a:spcPct val="80000"/>
              </a:lnSpc>
              <a:defRPr/>
            </a:pPr>
            <a:endParaRPr lang="en-GB" sz="2400" b="1" dirty="0">
              <a:latin typeface="OpenDyslexic" panose="00000500000000000000" pitchFamily="50" charset="0"/>
            </a:endParaRPr>
          </a:p>
          <a:p>
            <a:pPr marL="1158875" indent="273050">
              <a:lnSpc>
                <a:spcPct val="80000"/>
              </a:lnSpc>
              <a:defRPr/>
            </a:pPr>
            <a:r>
              <a:rPr lang="en-GB" sz="2400" b="1" dirty="0">
                <a:latin typeface="OpenDyslexic" panose="00000500000000000000" pitchFamily="50" charset="0"/>
              </a:rPr>
              <a:t>No more than </a:t>
            </a:r>
            <a:r>
              <a:rPr lang="en-GB" sz="2400" b="1" dirty="0">
                <a:solidFill>
                  <a:srgbClr val="990000"/>
                </a:solidFill>
                <a:latin typeface="OpenDyslexic" panose="00000500000000000000" pitchFamily="50" charset="0"/>
              </a:rPr>
              <a:t>20-30 minutes</a:t>
            </a:r>
            <a:r>
              <a:rPr lang="en-GB" sz="2400" b="1" dirty="0">
                <a:latin typeface="OpenDyslexic" panose="00000500000000000000" pitchFamily="50" charset="0"/>
              </a:rPr>
              <a:t>. If your child is struggling, write a short note</a:t>
            </a:r>
          </a:p>
          <a:p>
            <a:pPr marL="1158875" indent="273050">
              <a:lnSpc>
                <a:spcPct val="80000"/>
              </a:lnSpc>
              <a:defRPr/>
            </a:pPr>
            <a:endParaRPr lang="en-GB" sz="2400" b="1" dirty="0">
              <a:latin typeface="OpenDyslexic" panose="00000500000000000000" pitchFamily="50" charset="0"/>
            </a:endParaRPr>
          </a:p>
          <a:p>
            <a:pPr marL="1158875" indent="273050">
              <a:lnSpc>
                <a:spcPct val="80000"/>
              </a:lnSpc>
              <a:defRPr/>
            </a:pPr>
            <a:r>
              <a:rPr lang="en-GB" sz="2400" b="1" dirty="0">
                <a:solidFill>
                  <a:srgbClr val="C00000"/>
                </a:solidFill>
                <a:latin typeface="OpenDyslexic" panose="00000500000000000000" pitchFamily="50" charset="0"/>
              </a:rPr>
              <a:t>Reading widely</a:t>
            </a:r>
            <a:r>
              <a:rPr lang="en-GB" sz="2400" b="1" dirty="0">
                <a:latin typeface="OpenDyslexic" panose="00000500000000000000" pitchFamily="50" charset="0"/>
              </a:rPr>
              <a:t>; discussion about texts; e</a:t>
            </a:r>
            <a:r>
              <a:rPr lang="en-GB" altLang="en-US" sz="2400" b="1" dirty="0">
                <a:latin typeface="OpenDyslexic" panose="00000500000000000000" pitchFamily="50" charset="0"/>
              </a:rPr>
              <a:t>xpressing opinions; give reasons; monitoring of content</a:t>
            </a:r>
          </a:p>
          <a:p>
            <a:pPr marL="1158875" indent="273050">
              <a:lnSpc>
                <a:spcPct val="80000"/>
              </a:lnSpc>
              <a:defRPr/>
            </a:pPr>
            <a:endParaRPr lang="en-GB" sz="2400" dirty="0">
              <a:latin typeface="OpenDyslexic" panose="00000500000000000000" pitchFamily="50" charset="0"/>
            </a:endParaRPr>
          </a:p>
          <a:p>
            <a:pPr marL="1158875" indent="273050">
              <a:lnSpc>
                <a:spcPct val="80000"/>
              </a:lnSpc>
              <a:defRPr/>
            </a:pPr>
            <a:r>
              <a:rPr lang="en-GB" sz="2400" b="1" u="sng" dirty="0">
                <a:solidFill>
                  <a:srgbClr val="C00000"/>
                </a:solidFill>
                <a:latin typeface="OpenDyslexic" panose="00000500000000000000" pitchFamily="50" charset="0"/>
              </a:rPr>
              <a:t>Active</a:t>
            </a:r>
            <a:r>
              <a:rPr lang="en-GB" sz="2400" b="1" dirty="0">
                <a:solidFill>
                  <a:srgbClr val="C00000"/>
                </a:solidFill>
                <a:latin typeface="OpenDyslexic" panose="00000500000000000000" pitchFamily="50" charset="0"/>
              </a:rPr>
              <a:t> learning </a:t>
            </a:r>
            <a:r>
              <a:rPr lang="en-GB" sz="2400" b="1" dirty="0">
                <a:latin typeface="OpenDyslexic" panose="00000500000000000000" pitchFamily="50" charset="0"/>
              </a:rPr>
              <a:t>of spellings</a:t>
            </a:r>
          </a:p>
          <a:p>
            <a:pPr marL="1158875" indent="273050">
              <a:lnSpc>
                <a:spcPct val="80000"/>
              </a:lnSpc>
              <a:defRPr/>
            </a:pPr>
            <a:endParaRPr lang="en-GB" sz="2400" b="1" dirty="0">
              <a:latin typeface="OpenDyslexic" panose="00000500000000000000" pitchFamily="50" charset="0"/>
            </a:endParaRPr>
          </a:p>
          <a:p>
            <a:pPr marL="1158875" indent="273050">
              <a:lnSpc>
                <a:spcPct val="80000"/>
              </a:lnSpc>
              <a:defRPr/>
            </a:pPr>
            <a:r>
              <a:rPr lang="en-GB" sz="2400" b="1" u="sng" dirty="0">
                <a:solidFill>
                  <a:srgbClr val="C00000"/>
                </a:solidFill>
                <a:latin typeface="OpenDyslexic" panose="00000500000000000000" pitchFamily="50" charset="0"/>
              </a:rPr>
              <a:t>Active</a:t>
            </a:r>
            <a:r>
              <a:rPr lang="en-GB" sz="2400" b="1" dirty="0">
                <a:solidFill>
                  <a:srgbClr val="C00000"/>
                </a:solidFill>
                <a:latin typeface="OpenDyslexic" panose="00000500000000000000" pitchFamily="50" charset="0"/>
              </a:rPr>
              <a:t> learning </a:t>
            </a:r>
            <a:r>
              <a:rPr lang="en-GB" sz="2400" b="1" dirty="0">
                <a:latin typeface="OpenDyslexic" panose="00000500000000000000" pitchFamily="50" charset="0"/>
              </a:rPr>
              <a:t>of times tables – Professor Assessor</a:t>
            </a:r>
            <a:endParaRPr lang="en-GB" sz="2400" dirty="0">
              <a:latin typeface="OpenDyslexic" panose="00000500000000000000" pitchFamily="50" charset="0"/>
            </a:endParaRPr>
          </a:p>
          <a:p>
            <a:pPr marL="1158875" indent="0">
              <a:lnSpc>
                <a:spcPct val="80000"/>
              </a:lnSpc>
              <a:buNone/>
              <a:defRPr/>
            </a:pPr>
            <a:endParaRPr lang="en-GB" sz="2000" i="1" dirty="0">
              <a:solidFill>
                <a:srgbClr val="0070C0"/>
              </a:solidFill>
              <a:latin typeface="OpenDyslexic" panose="00000500000000000000" pitchFamily="50" charset="0"/>
            </a:endParaRPr>
          </a:p>
        </p:txBody>
      </p:sp>
    </p:spTree>
    <p:extLst>
      <p:ext uri="{BB962C8B-B14F-4D97-AF65-F5344CB8AC3E}">
        <p14:creationId xmlns:p14="http://schemas.microsoft.com/office/powerpoint/2010/main" val="231835616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additive="base">
                                        <p:cTn id="7" dur="5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0">
                                            <p:txEl>
                                              <p:pRg st="2" end="2"/>
                                            </p:txEl>
                                          </p:spTgt>
                                        </p:tgtEl>
                                        <p:attrNameLst>
                                          <p:attrName>style.visibility</p:attrName>
                                        </p:attrNameLst>
                                      </p:cBhvr>
                                      <p:to>
                                        <p:strVal val="visible"/>
                                      </p:to>
                                    </p:set>
                                    <p:anim calcmode="lin" valueType="num">
                                      <p:cBhvr additive="base">
                                        <p:cTn id="13" dur="5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0">
                                            <p:txEl>
                                              <p:pRg st="4" end="4"/>
                                            </p:txEl>
                                          </p:spTgt>
                                        </p:tgtEl>
                                        <p:attrNameLst>
                                          <p:attrName>style.visibility</p:attrName>
                                        </p:attrNameLst>
                                      </p:cBhvr>
                                      <p:to>
                                        <p:strVal val="visible"/>
                                      </p:to>
                                    </p:set>
                                    <p:anim calcmode="lin" valueType="num">
                                      <p:cBhvr additive="base">
                                        <p:cTn id="19" dur="500" fill="hold"/>
                                        <p:tgtEl>
                                          <p:spTgt spid="2765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0">
                                            <p:txEl>
                                              <p:pRg st="6" end="6"/>
                                            </p:txEl>
                                          </p:spTgt>
                                        </p:tgtEl>
                                        <p:attrNameLst>
                                          <p:attrName>style.visibility</p:attrName>
                                        </p:attrNameLst>
                                      </p:cBhvr>
                                      <p:to>
                                        <p:strVal val="visible"/>
                                      </p:to>
                                    </p:set>
                                    <p:anim calcmode="lin" valueType="num">
                                      <p:cBhvr additive="base">
                                        <p:cTn id="25" dur="500" fill="hold"/>
                                        <p:tgtEl>
                                          <p:spTgt spid="2765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0">
                                            <p:txEl>
                                              <p:pRg st="8" end="8"/>
                                            </p:txEl>
                                          </p:spTgt>
                                        </p:tgtEl>
                                        <p:attrNameLst>
                                          <p:attrName>style.visibility</p:attrName>
                                        </p:attrNameLst>
                                      </p:cBhvr>
                                      <p:to>
                                        <p:strVal val="visible"/>
                                      </p:to>
                                    </p:set>
                                    <p:anim calcmode="lin" valueType="num">
                                      <p:cBhvr additive="base">
                                        <p:cTn id="31" dur="500" fill="hold"/>
                                        <p:tgtEl>
                                          <p:spTgt spid="27650">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50">
                                            <p:txEl>
                                              <p:pRg st="10" end="10"/>
                                            </p:txEl>
                                          </p:spTgt>
                                        </p:tgtEl>
                                        <p:attrNameLst>
                                          <p:attrName>style.visibility</p:attrName>
                                        </p:attrNameLst>
                                      </p:cBhvr>
                                      <p:to>
                                        <p:strVal val="visible"/>
                                      </p:to>
                                    </p:set>
                                    <p:anim calcmode="lin" valueType="num">
                                      <p:cBhvr additive="base">
                                        <p:cTn id="37" dur="500" fill="hold"/>
                                        <p:tgtEl>
                                          <p:spTgt spid="27650">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437</TotalTime>
  <Words>932</Words>
  <Application>Microsoft Office PowerPoint</Application>
  <PresentationFormat>Widescreen</PresentationFormat>
  <Paragraphs>140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Brush Script MT</vt:lpstr>
      <vt:lpstr>Calibri</vt:lpstr>
      <vt:lpstr>Calibri Light</vt:lpstr>
      <vt:lpstr>OpenDyslexic</vt:lpstr>
      <vt:lpstr>Office Theme</vt:lpstr>
      <vt:lpstr>PowerPoint Presentation</vt:lpstr>
      <vt:lpstr>Welcome back</vt:lpstr>
      <vt:lpstr>Our Teaching Philosophy</vt:lpstr>
      <vt:lpstr>What to expect in Year 6?</vt:lpstr>
      <vt:lpstr>Healthy and Happy Children</vt:lpstr>
      <vt:lpstr>Home Learning</vt:lpstr>
      <vt:lpstr>Reading</vt:lpstr>
      <vt:lpstr>PowerPoint Presentation</vt:lpstr>
      <vt:lpstr>PowerPoint Presentation</vt:lpstr>
      <vt:lpstr>WRITING</vt:lpstr>
      <vt:lpstr>MATHS</vt:lpstr>
      <vt:lpstr>PowerPoint Presentation</vt:lpstr>
      <vt:lpstr>PowerPoint Presentation</vt:lpstr>
      <vt:lpstr>PowerPoint Presentation</vt:lpstr>
      <vt:lpstr>The ‘S’ word &amp; Assessment</vt:lpstr>
      <vt:lpstr>Assessment and Recording</vt:lpstr>
      <vt:lpstr>PowerPoint Presentation</vt:lpstr>
      <vt:lpstr>Other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dc:creator>
  <cp:lastModifiedBy>Amanda Wood</cp:lastModifiedBy>
  <cp:revision>43</cp:revision>
  <dcterms:created xsi:type="dcterms:W3CDTF">2017-09-12T16:46:38Z</dcterms:created>
  <dcterms:modified xsi:type="dcterms:W3CDTF">2024-09-17T13:56:48Z</dcterms:modified>
</cp:coreProperties>
</file>