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42"/>
  </p:notesMasterIdLst>
  <p:sldIdLst>
    <p:sldId id="271" r:id="rId6"/>
    <p:sldId id="410" r:id="rId7"/>
    <p:sldId id="411" r:id="rId8"/>
    <p:sldId id="415" r:id="rId9"/>
    <p:sldId id="416" r:id="rId10"/>
    <p:sldId id="420" r:id="rId11"/>
    <p:sldId id="421" r:id="rId12"/>
    <p:sldId id="425" r:id="rId13"/>
    <p:sldId id="426" r:id="rId14"/>
    <p:sldId id="430" r:id="rId15"/>
    <p:sldId id="431" r:id="rId16"/>
    <p:sldId id="432" r:id="rId17"/>
    <p:sldId id="433" r:id="rId18"/>
    <p:sldId id="434" r:id="rId19"/>
    <p:sldId id="437" r:id="rId20"/>
    <p:sldId id="438" r:id="rId21"/>
    <p:sldId id="442" r:id="rId22"/>
    <p:sldId id="443" r:id="rId23"/>
    <p:sldId id="444" r:id="rId24"/>
    <p:sldId id="450" r:id="rId25"/>
    <p:sldId id="451" r:id="rId26"/>
    <p:sldId id="455" r:id="rId27"/>
    <p:sldId id="456" r:id="rId28"/>
    <p:sldId id="482" r:id="rId29"/>
    <p:sldId id="457" r:id="rId30"/>
    <p:sldId id="458" r:id="rId31"/>
    <p:sldId id="459" r:id="rId32"/>
    <p:sldId id="462" r:id="rId33"/>
    <p:sldId id="463" r:id="rId34"/>
    <p:sldId id="464" r:id="rId35"/>
    <p:sldId id="467" r:id="rId36"/>
    <p:sldId id="468" r:id="rId37"/>
    <p:sldId id="472" r:id="rId38"/>
    <p:sldId id="473" r:id="rId39"/>
    <p:sldId id="477" r:id="rId40"/>
    <p:sldId id="478" r:id="rId4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9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489" autoAdjust="0"/>
  </p:normalViewPr>
  <p:slideViewPr>
    <p:cSldViewPr snapToGrid="0" showGuides="1">
      <p:cViewPr>
        <p:scale>
          <a:sx n="50" d="100"/>
          <a:sy n="50" d="100"/>
        </p:scale>
        <p:origin x="-108" y="-456"/>
      </p:cViewPr>
      <p:guideLst>
        <p:guide orient="horz" pos="2409"/>
        <p:guide pos="3165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2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iol Regular" panose="02000506040000020003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79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7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085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656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245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493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74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063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327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66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16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0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659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550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120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699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553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30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225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888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9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319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945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190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18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505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87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34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3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0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8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88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iol Regular" panose="02000506040000020003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8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© White</a:t>
            </a:r>
            <a:r>
              <a:rPr lang="en-GB" sz="1200" baseline="0" dirty="0" smtClean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xmlns="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xmlns="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xmlns="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xmlns="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2.wdp"/><Relationship Id="rId18" Type="http://schemas.openxmlformats.org/officeDocument/2006/relationships/image" Target="../media/image45.png"/><Relationship Id="rId3" Type="http://schemas.openxmlformats.org/officeDocument/2006/relationships/image" Target="../media/image88.png"/><Relationship Id="rId21" Type="http://schemas.openxmlformats.org/officeDocument/2006/relationships/image" Target="../media/image48.png"/><Relationship Id="rId7" Type="http://schemas.openxmlformats.org/officeDocument/2006/relationships/image" Target="../media/image57.png"/><Relationship Id="rId12" Type="http://schemas.openxmlformats.org/officeDocument/2006/relationships/image" Target="../media/image76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90.png"/><Relationship Id="rId15" Type="http://schemas.openxmlformats.org/officeDocument/2006/relationships/image" Target="../media/image43.png"/><Relationship Id="rId10" Type="http://schemas.openxmlformats.org/officeDocument/2006/relationships/image" Target="../media/image60.png"/><Relationship Id="rId19" Type="http://schemas.openxmlformats.org/officeDocument/2006/relationships/image" Target="../media/image46.png"/><Relationship Id="rId4" Type="http://schemas.openxmlformats.org/officeDocument/2006/relationships/image" Target="../media/image89.png"/><Relationship Id="rId9" Type="http://schemas.openxmlformats.org/officeDocument/2006/relationships/image" Target="../media/image59.png"/><Relationship Id="rId14" Type="http://schemas.openxmlformats.org/officeDocument/2006/relationships/image" Target="../media/image17.png"/><Relationship Id="rId2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6.png"/><Relationship Id="rId3" Type="http://schemas.openxmlformats.org/officeDocument/2006/relationships/image" Target="../media/image95.png"/><Relationship Id="rId7" Type="http://schemas.microsoft.com/office/2007/relationships/hdphoto" Target="../media/hdphoto2.wdp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4.png"/><Relationship Id="rId5" Type="http://schemas.openxmlformats.org/officeDocument/2006/relationships/image" Target="../media/image97.png"/><Relationship Id="rId15" Type="http://schemas.openxmlformats.org/officeDocument/2006/relationships/image" Target="../media/image49.png"/><Relationship Id="rId10" Type="http://schemas.openxmlformats.org/officeDocument/2006/relationships/image" Target="../media/image18.png"/><Relationship Id="rId4" Type="http://schemas.openxmlformats.org/officeDocument/2006/relationships/image" Target="../media/image96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18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17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1 -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Autumn - Block 1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Value (within 10)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" y="2105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6298" y="732662"/>
            <a:ext cx="805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Alex is counting.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do you know that Alex is counting backwards?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4213526" y="1870302"/>
            <a:ext cx="3076381" cy="1097375"/>
          </a:xfrm>
          <a:prstGeom prst="wedgeRoundRectCallout">
            <a:avLst>
              <a:gd name="adj1" fmla="val -67936"/>
              <a:gd name="adj2" fmla="val 35470"/>
              <a:gd name="adj3" fmla="val 16667"/>
            </a:avLst>
          </a:prstGeom>
          <a:solidFill>
            <a:srgbClr val="7030A0">
              <a:alpha val="20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9, 8, 7, 6, 5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2099" y="1415484"/>
            <a:ext cx="1470482" cy="200700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37769"/>
              </p:ext>
            </p:extLst>
          </p:nvPr>
        </p:nvGraphicFramePr>
        <p:xfrm>
          <a:off x="10198419" y="2058009"/>
          <a:ext cx="432000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209677688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78247841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8744711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7480584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63216168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24361942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91202559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4056783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405605813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62538965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  <a:latin typeface="Bariol Regular" panose="02000506040000020003" pitchFamily="2" charset="0"/>
                        </a:rPr>
                        <a:t>1</a:t>
                      </a:r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  <a:latin typeface="Bariol Regular" panose="02000506040000020003" pitchFamily="2" charset="0"/>
                        </a:rPr>
                        <a:t>2</a:t>
                      </a:r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89671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419" y="2891858"/>
            <a:ext cx="778918" cy="11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31124"/>
            <a:ext cx="805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starting points could you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have if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you wanted to count backwards and stop at 3?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5814"/>
              </p:ext>
            </p:extLst>
          </p:nvPr>
        </p:nvGraphicFramePr>
        <p:xfrm>
          <a:off x="10198419" y="2058009"/>
          <a:ext cx="432000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209677688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78247841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8744711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7480584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63216168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24361942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91202559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4056783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405605813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62538965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  <a:latin typeface="Bariol Regular" panose="02000506040000020003" pitchFamily="2" charset="0"/>
                        </a:rPr>
                        <a:t>3</a:t>
                      </a:r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89671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419" y="2891858"/>
            <a:ext cx="778918" cy="11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44465"/>
            <a:ext cx="805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Using number cards 0 to 10, how many different ways can you complete the boxes below?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30463" y="2719669"/>
            <a:ext cx="1022453" cy="10224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51489" y="2718549"/>
            <a:ext cx="1022453" cy="10224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7688" y="2723927"/>
            <a:ext cx="1089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one more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stCxn id="15" idx="3"/>
            <a:endCxn id="16" idx="1"/>
          </p:cNvCxnSpPr>
          <p:nvPr/>
        </p:nvCxnSpPr>
        <p:spPr>
          <a:xfrm flipV="1">
            <a:off x="4352916" y="3229776"/>
            <a:ext cx="1298573" cy="11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2715" y="5492822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1469" y="4551127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1554" y="549127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53179" y="549127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2162" y="5518568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1819" y="4551127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91698" y="5517019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2277" y="4551127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8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31361" y="453283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9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2735" y="4551127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011" y="4551127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32" y="1698572"/>
            <a:ext cx="778918" cy="11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508" y="743640"/>
            <a:ext cx="805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 rolls the number that is 1 more than the dice below.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says that he rolls 2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his mistake.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0" y="-323987"/>
            <a:ext cx="2080830" cy="1937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0" y="902722"/>
            <a:ext cx="2080830" cy="1937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63" y="1436407"/>
            <a:ext cx="2080830" cy="1937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0" y="2129431"/>
            <a:ext cx="2080830" cy="1937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0" y="3356140"/>
            <a:ext cx="2080830" cy="1937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0" y="4582847"/>
            <a:ext cx="2080830" cy="19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43722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Mo 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How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old is Mo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Who is the oldest?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why.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3503592" y="1009543"/>
            <a:ext cx="4608442" cy="3330252"/>
          </a:xfrm>
          <a:prstGeom prst="wedgeRoundRectCallout">
            <a:avLst>
              <a:gd name="adj1" fmla="val -65816"/>
              <a:gd name="adj2" fmla="val 357"/>
              <a:gd name="adj3" fmla="val 16667"/>
            </a:avLst>
          </a:prstGeom>
          <a:solidFill>
            <a:srgbClr val="FFC000">
              <a:alpha val="20000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am one year older than my sister.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My sister is one year older than my brother.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My brother is 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5915" y="1878429"/>
            <a:ext cx="1638326" cy="11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39126"/>
            <a:ext cx="80562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True or False</a:t>
            </a:r>
            <a:r>
              <a:rPr lang="en-GB" sz="40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  <a:p>
            <a:pPr lvl="0">
              <a:defRPr/>
            </a:pPr>
            <a:endParaRPr lang="en-GB" sz="24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One more than 7 is the same as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one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less than 9</a:t>
            </a:r>
          </a:p>
          <a:p>
            <a:pPr lvl="0" algn="ctr">
              <a:defRPr/>
            </a:pPr>
            <a:endParaRPr lang="en-GB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endParaRPr lang="en-GB" sz="40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a number track to help you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think of another statement like this?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74742" y="1905949"/>
            <a:ext cx="7198690" cy="1627322"/>
          </a:xfrm>
          <a:prstGeom prst="roundRect">
            <a:avLst/>
          </a:prstGeom>
          <a:solidFill>
            <a:srgbClr val="00B050">
              <a:alpha val="18824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92873"/>
              </p:ext>
            </p:extLst>
          </p:nvPr>
        </p:nvGraphicFramePr>
        <p:xfrm>
          <a:off x="1009545" y="4567735"/>
          <a:ext cx="7806680" cy="78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668">
                  <a:extLst>
                    <a:ext uri="{9D8B030D-6E8A-4147-A177-3AD203B41FA5}">
                      <a16:colId xmlns:a16="http://schemas.microsoft.com/office/drawing/2014/main" xmlns="" val="2096776888"/>
                    </a:ext>
                  </a:extLst>
                </a:gridCol>
                <a:gridCol w="780668">
                  <a:extLst>
                    <a:ext uri="{9D8B030D-6E8A-4147-A177-3AD203B41FA5}">
                      <a16:colId xmlns:a16="http://schemas.microsoft.com/office/drawing/2014/main" xmlns="" val="782478417"/>
                    </a:ext>
                  </a:extLst>
                </a:gridCol>
                <a:gridCol w="780668">
                  <a:extLst>
                    <a:ext uri="{9D8B030D-6E8A-4147-A177-3AD203B41FA5}">
                      <a16:colId xmlns:a16="http://schemas.microsoft.com/office/drawing/2014/main" xmlns="" val="874471104"/>
                    </a:ext>
                  </a:extLst>
                </a:gridCol>
                <a:gridCol w="780668">
                  <a:extLst>
                    <a:ext uri="{9D8B030D-6E8A-4147-A177-3AD203B41FA5}">
                      <a16:colId xmlns:a16="http://schemas.microsoft.com/office/drawing/2014/main" xmlns="" val="174805843"/>
                    </a:ext>
                  </a:extLst>
                </a:gridCol>
                <a:gridCol w="780668">
                  <a:extLst>
                    <a:ext uri="{9D8B030D-6E8A-4147-A177-3AD203B41FA5}">
                      <a16:colId xmlns:a16="http://schemas.microsoft.com/office/drawing/2014/main" xmlns="" val="1632161687"/>
                    </a:ext>
                  </a:extLst>
                </a:gridCol>
                <a:gridCol w="780668">
                  <a:extLst>
                    <a:ext uri="{9D8B030D-6E8A-4147-A177-3AD203B41FA5}">
                      <a16:colId xmlns:a16="http://schemas.microsoft.com/office/drawing/2014/main" xmlns="" val="3243619425"/>
                    </a:ext>
                  </a:extLst>
                </a:gridCol>
                <a:gridCol w="780668">
                  <a:extLst>
                    <a:ext uri="{9D8B030D-6E8A-4147-A177-3AD203B41FA5}">
                      <a16:colId xmlns:a16="http://schemas.microsoft.com/office/drawing/2014/main" xmlns="" val="2912025594"/>
                    </a:ext>
                  </a:extLst>
                </a:gridCol>
                <a:gridCol w="780668">
                  <a:extLst>
                    <a:ext uri="{9D8B030D-6E8A-4147-A177-3AD203B41FA5}">
                      <a16:colId xmlns:a16="http://schemas.microsoft.com/office/drawing/2014/main" xmlns="" val="1405678310"/>
                    </a:ext>
                  </a:extLst>
                </a:gridCol>
                <a:gridCol w="780668">
                  <a:extLst>
                    <a:ext uri="{9D8B030D-6E8A-4147-A177-3AD203B41FA5}">
                      <a16:colId xmlns:a16="http://schemas.microsoft.com/office/drawing/2014/main" xmlns="" val="4056058134"/>
                    </a:ext>
                  </a:extLst>
                </a:gridCol>
                <a:gridCol w="780668">
                  <a:extLst>
                    <a:ext uri="{9D8B030D-6E8A-4147-A177-3AD203B41FA5}">
                      <a16:colId xmlns:a16="http://schemas.microsoft.com/office/drawing/2014/main" xmlns="" val="625389656"/>
                    </a:ext>
                  </a:extLst>
                </a:gridCol>
              </a:tblGrid>
              <a:tr h="780668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marL="165241" marR="165241" marT="82621" marB="826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marL="165241" marR="165241" marT="82621" marB="826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marL="165241" marR="165241" marT="82621" marB="826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marL="165241" marR="165241" marT="82621" marB="826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marL="165241" marR="165241" marT="82621" marB="826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marL="165241" marR="165241" marT="82621" marB="826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marL="165241" marR="165241" marT="82621" marB="826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marL="165241" marR="165241" marT="82621" marB="826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marL="165241" marR="165241" marT="82621" marB="826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marL="165241" marR="165241" marT="82621" marB="8262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896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8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508" y="731124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Complete the sentence stems.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One less than 9 is ______</a:t>
            </a: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One less than ______ is 7</a:t>
            </a: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One less than ______ is 6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What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pattern do you notice with the numbers?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would the next sentence be?</a:t>
            </a:r>
          </a:p>
        </p:txBody>
      </p:sp>
    </p:spTree>
    <p:extLst>
      <p:ext uri="{BB962C8B-B14F-4D97-AF65-F5344CB8AC3E}">
        <p14:creationId xmlns:p14="http://schemas.microsoft.com/office/powerpoint/2010/main" val="40173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37055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There are 4 children going to the beach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every child have a bucket and spade?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If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not, why not?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09" y="3285675"/>
            <a:ext cx="1908136" cy="1776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77" y="2311989"/>
            <a:ext cx="1908136" cy="1776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46" y="2060677"/>
            <a:ext cx="1908136" cy="1776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46" y="3290860"/>
            <a:ext cx="1908136" cy="17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508" y="728676"/>
            <a:ext cx="805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the family all travel in a 5 seater car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Explain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you know.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09521" y="3332149"/>
            <a:ext cx="1261314" cy="1685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38" y="2561020"/>
            <a:ext cx="2612949" cy="251936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667" y1="75000" x2="41667" y2="75000"/>
                        <a14:foregroundMark x1="51613" y1="47436" x2="47043" y2="44551"/>
                        <a14:foregroundMark x1="55645" y1="76603" x2="55645" y2="76603"/>
                        <a14:foregroundMark x1="45968" y1="75321" x2="45968" y2="75321"/>
                        <a14:foregroundMark x1="49731" y1="73718" x2="49731" y2="73718"/>
                        <a14:foregroundMark x1="37097" y1="77564" x2="37097" y2="77564"/>
                        <a14:foregroundMark x1="36559" y1="75321" x2="36559" y2="75321"/>
                        <a14:foregroundMark x1="37903" y1="71795" x2="37903" y2="71795"/>
                        <a14:foregroundMark x1="48387" y1="69872" x2="48387" y2="69872"/>
                        <a14:foregroundMark x1="48387" y1="69551" x2="49462" y2="71474"/>
                        <a14:foregroundMark x1="49194" y1="70833" x2="49731" y2="73077"/>
                        <a14:backgroundMark x1="31452" y1="88782" x2="31720" y2="22115"/>
                        <a14:backgroundMark x1="56989" y1="90705" x2="74462" y2="32692"/>
                        <a14:backgroundMark x1="49731" y1="72115" x2="49731" y2="72115"/>
                        <a14:backgroundMark x1="33871" y1="59936" x2="33871" y2="59936"/>
                        <a14:backgroundMark x1="37097" y1="25000" x2="37097" y2="25000"/>
                        <a14:backgroundMark x1="74462" y1="21474" x2="33333" y2="16026"/>
                        <a14:backgroundMark x1="32258" y1="25000" x2="44355" y2="16987"/>
                        <a14:backgroundMark x1="70430" y1="39744" x2="74194" y2="21474"/>
                        <a14:backgroundMark x1="35753" y1="48077" x2="37366" y2="63141"/>
                        <a14:backgroundMark x1="48118" y1="72756" x2="47043" y2="8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2" b="10945"/>
          <a:stretch/>
        </p:blipFill>
        <p:spPr>
          <a:xfrm rot="21118553">
            <a:off x="2929166" y="3251862"/>
            <a:ext cx="1507742" cy="1731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98" y="-149235"/>
            <a:ext cx="2715173" cy="2710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14" y="2226756"/>
            <a:ext cx="1579939" cy="1948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824288"/>
            <a:ext cx="1622074" cy="17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17735"/>
            <a:ext cx="805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group of carrots matches the horses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why.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49" y="2329829"/>
            <a:ext cx="1810877" cy="16306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3" y="2329829"/>
            <a:ext cx="1810877" cy="1630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97" y="2329829"/>
            <a:ext cx="1810877" cy="16306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71" y="2329829"/>
            <a:ext cx="1810877" cy="1630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43" y="2360997"/>
            <a:ext cx="1810877" cy="163062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267966" y="4353492"/>
            <a:ext cx="1411253" cy="14537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81180" y="4353492"/>
            <a:ext cx="1411253" cy="14537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00" y="4518456"/>
            <a:ext cx="1171385" cy="11238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63" y="4518178"/>
            <a:ext cx="1099887" cy="11244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69" y="59545"/>
            <a:ext cx="703445" cy="12369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6845">
            <a:off x="9785849" y="2619809"/>
            <a:ext cx="1684776" cy="95038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0166608" y="1332767"/>
            <a:ext cx="949303" cy="1245818"/>
            <a:chOff x="10166608" y="1332767"/>
            <a:chExt cx="949303" cy="124581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608" y="1341629"/>
              <a:ext cx="703445" cy="123695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2466" y="1332767"/>
              <a:ext cx="703445" cy="1236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6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Two children are discussing how some objects have been sorted.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Dora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                            						Jack     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16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Who is correct? Convince me.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207053" y="3163952"/>
            <a:ext cx="5203681" cy="965413"/>
          </a:xfrm>
          <a:prstGeom prst="wedgeRoundRectCallout">
            <a:avLst>
              <a:gd name="adj1" fmla="val -57621"/>
              <a:gd name="adj2" fmla="val -3851"/>
              <a:gd name="adj3" fmla="val 16667"/>
            </a:avLst>
          </a:prstGeom>
          <a:solidFill>
            <a:srgbClr val="FF0000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These objects have been sorted into cubes and counters.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4" y="2443580"/>
            <a:ext cx="1223354" cy="172848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552132" y="4469421"/>
            <a:ext cx="5027226" cy="963342"/>
          </a:xfrm>
          <a:prstGeom prst="wedgeRoundRectCallout">
            <a:avLst>
              <a:gd name="adj1" fmla="val 58354"/>
              <a:gd name="adj2" fmla="val -2021"/>
              <a:gd name="adj3" fmla="val 16667"/>
            </a:avLst>
          </a:prstGeom>
          <a:solidFill>
            <a:srgbClr val="00B0F0">
              <a:alpha val="20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These objects have been sorted into green and yellow.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83" y="4172061"/>
            <a:ext cx="1221480" cy="8507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73497" y="2389660"/>
            <a:ext cx="469380" cy="46938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37350" y="1775040"/>
            <a:ext cx="469380" cy="46938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44817" y="1820215"/>
            <a:ext cx="469380" cy="46938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76330" y="2443580"/>
            <a:ext cx="469380" cy="46938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05488" y="2284628"/>
            <a:ext cx="469380" cy="46938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5486" y="1635761"/>
            <a:ext cx="469380" cy="46938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3492504" y="1677358"/>
            <a:ext cx="469380" cy="469380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3094319" y="2284628"/>
            <a:ext cx="469380" cy="469380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4094944" y="1779774"/>
            <a:ext cx="469380" cy="469380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3788722" y="2348776"/>
            <a:ext cx="469380" cy="469380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2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38859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Move 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three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counters so that all the ten frames show the 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same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amount.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Create your own problem like this.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6587" y="1010569"/>
            <a:ext cx="1029818" cy="233182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961974" y="1781690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826976" y="1781690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394475" y="1781690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259476" y="1781690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691976" y="1781690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6587" y="2065033"/>
            <a:ext cx="1029818" cy="233182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977973" y="285977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842975" y="285977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410474" y="285977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275475" y="285977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707975" y="285977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6587" y="3119497"/>
            <a:ext cx="1029818" cy="233182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977973" y="388886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842975" y="388886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410474" y="388886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275475" y="388886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707975" y="388886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6587" y="4173961"/>
            <a:ext cx="1029818" cy="2331822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974072" y="494508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839074" y="494508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406573" y="494508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271574" y="494508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704074" y="494508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3974072" y="540164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839074" y="540164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406573" y="540164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271574" y="540164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3958574" y="4335294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3974072" y="3265867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839074" y="3265867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406573" y="3265867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0182810" y="1619531"/>
            <a:ext cx="324318" cy="3243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805995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Whitney has this many cubes in one hand.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She has fewer cubes in the other hand.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cubes could she have in her other hand?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53" y="3141934"/>
            <a:ext cx="733435" cy="10361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53" y="2771629"/>
            <a:ext cx="733435" cy="10361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53" y="2401324"/>
            <a:ext cx="733435" cy="10361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53" y="2030880"/>
            <a:ext cx="733435" cy="10361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53" y="1649891"/>
            <a:ext cx="733435" cy="10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8508" y="740209"/>
                <a:ext cx="8056280" cy="4647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Circle all the numbers from the track that </a:t>
                </a:r>
                <a:r>
                  <a:rPr lang="en-GB" sz="28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cannot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go in the box. </a:t>
                </a: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why.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					</a:t>
                </a:r>
                <a:r>
                  <a:rPr lang="en-GB" sz="44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08" y="740209"/>
                <a:ext cx="8056280" cy="4647426"/>
              </a:xfrm>
              <a:prstGeom prst="rect">
                <a:avLst/>
              </a:prstGeom>
              <a:blipFill>
                <a:blip r:embed="rId3"/>
                <a:stretch>
                  <a:fillRect l="-1589" t="-1311" r="-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233694" y="2862009"/>
            <a:ext cx="677746" cy="677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56563"/>
              </p:ext>
            </p:extLst>
          </p:nvPr>
        </p:nvGraphicFramePr>
        <p:xfrm>
          <a:off x="2136082" y="4582800"/>
          <a:ext cx="5758389" cy="999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821">
                  <a:extLst>
                    <a:ext uri="{9D8B030D-6E8A-4147-A177-3AD203B41FA5}">
                      <a16:colId xmlns:a16="http://schemas.microsoft.com/office/drawing/2014/main" xmlns="" val="3306277630"/>
                    </a:ext>
                  </a:extLst>
                </a:gridCol>
                <a:gridCol w="639821">
                  <a:extLst>
                    <a:ext uri="{9D8B030D-6E8A-4147-A177-3AD203B41FA5}">
                      <a16:colId xmlns:a16="http://schemas.microsoft.com/office/drawing/2014/main" xmlns="" val="630766186"/>
                    </a:ext>
                  </a:extLst>
                </a:gridCol>
                <a:gridCol w="639821">
                  <a:extLst>
                    <a:ext uri="{9D8B030D-6E8A-4147-A177-3AD203B41FA5}">
                      <a16:colId xmlns:a16="http://schemas.microsoft.com/office/drawing/2014/main" xmlns="" val="4167496877"/>
                    </a:ext>
                  </a:extLst>
                </a:gridCol>
                <a:gridCol w="639821">
                  <a:extLst>
                    <a:ext uri="{9D8B030D-6E8A-4147-A177-3AD203B41FA5}">
                      <a16:colId xmlns:a16="http://schemas.microsoft.com/office/drawing/2014/main" xmlns="" val="796351663"/>
                    </a:ext>
                  </a:extLst>
                </a:gridCol>
                <a:gridCol w="639821">
                  <a:extLst>
                    <a:ext uri="{9D8B030D-6E8A-4147-A177-3AD203B41FA5}">
                      <a16:colId xmlns:a16="http://schemas.microsoft.com/office/drawing/2014/main" xmlns="" val="1186901235"/>
                    </a:ext>
                  </a:extLst>
                </a:gridCol>
                <a:gridCol w="639821">
                  <a:extLst>
                    <a:ext uri="{9D8B030D-6E8A-4147-A177-3AD203B41FA5}">
                      <a16:colId xmlns:a16="http://schemas.microsoft.com/office/drawing/2014/main" xmlns="" val="1817161626"/>
                    </a:ext>
                  </a:extLst>
                </a:gridCol>
                <a:gridCol w="639821">
                  <a:extLst>
                    <a:ext uri="{9D8B030D-6E8A-4147-A177-3AD203B41FA5}">
                      <a16:colId xmlns:a16="http://schemas.microsoft.com/office/drawing/2014/main" xmlns="" val="2092804378"/>
                    </a:ext>
                  </a:extLst>
                </a:gridCol>
                <a:gridCol w="639821">
                  <a:extLst>
                    <a:ext uri="{9D8B030D-6E8A-4147-A177-3AD203B41FA5}">
                      <a16:colId xmlns:a16="http://schemas.microsoft.com/office/drawing/2014/main" xmlns="" val="3058052630"/>
                    </a:ext>
                  </a:extLst>
                </a:gridCol>
                <a:gridCol w="639821">
                  <a:extLst>
                    <a:ext uri="{9D8B030D-6E8A-4147-A177-3AD203B41FA5}">
                      <a16:colId xmlns:a16="http://schemas.microsoft.com/office/drawing/2014/main" xmlns="" val="1807058745"/>
                    </a:ext>
                  </a:extLst>
                </a:gridCol>
              </a:tblGrid>
              <a:tr h="99948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GB" sz="32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Gill Sans MT" panose="020B0502020104020203" pitchFamily="34" charset="0"/>
                        </a:rPr>
                        <a:t>2</a:t>
                      </a:r>
                      <a:endParaRPr lang="en-GB" sz="32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Gill Sans MT" panose="020B0502020104020203" pitchFamily="34" charset="0"/>
                        </a:rPr>
                        <a:t>3</a:t>
                      </a:r>
                      <a:endParaRPr lang="en-GB" sz="32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Gill Sans MT" panose="020B0502020104020203" pitchFamily="34" charset="0"/>
                        </a:rPr>
                        <a:t>4</a:t>
                      </a:r>
                      <a:endParaRPr lang="en-GB" sz="32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Gill Sans MT" panose="020B0502020104020203" pitchFamily="34" charset="0"/>
                        </a:rPr>
                        <a:t>5</a:t>
                      </a:r>
                      <a:endParaRPr lang="en-GB" sz="32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Gill Sans MT" panose="020B0502020104020203" pitchFamily="34" charset="0"/>
                        </a:rPr>
                        <a:t>6</a:t>
                      </a:r>
                      <a:endParaRPr lang="en-GB" sz="32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Gill Sans MT" panose="020B0502020104020203" pitchFamily="34" charset="0"/>
                        </a:rPr>
                        <a:t>7</a:t>
                      </a:r>
                      <a:endParaRPr lang="en-GB" sz="32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Gill Sans MT" panose="020B0502020104020203" pitchFamily="34" charset="0"/>
                        </a:rPr>
                        <a:t>8</a:t>
                      </a:r>
                      <a:endParaRPr lang="en-GB" sz="32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Gill Sans MT" panose="020B0502020104020203" pitchFamily="34" charset="0"/>
                        </a:rPr>
                        <a:t>9</a:t>
                      </a:r>
                      <a:endParaRPr lang="en-GB" sz="32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6642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4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42907"/>
            <a:ext cx="805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Complete the blank dominoes.</a:t>
            </a:r>
          </a:p>
        </p:txBody>
      </p:sp>
      <p:grpSp>
        <p:nvGrpSpPr>
          <p:cNvPr id="21" name="Group 20"/>
          <p:cNvGrpSpPr/>
          <p:nvPr/>
        </p:nvGrpSpPr>
        <p:grpSpPr>
          <a:xfrm rot="5400000">
            <a:off x="5594195" y="2145973"/>
            <a:ext cx="1739900" cy="927100"/>
            <a:chOff x="5742051" y="2249462"/>
            <a:chExt cx="1739900" cy="927100"/>
          </a:xfrm>
        </p:grpSpPr>
        <p:grpSp>
          <p:nvGrpSpPr>
            <p:cNvPr id="22" name="Group 21"/>
            <p:cNvGrpSpPr/>
            <p:nvPr/>
          </p:nvGrpSpPr>
          <p:grpSpPr>
            <a:xfrm>
              <a:off x="5742051" y="2249462"/>
              <a:ext cx="1739900" cy="927100"/>
              <a:chOff x="2075924" y="1234113"/>
              <a:chExt cx="1739900" cy="9271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075924" y="1234113"/>
                <a:ext cx="1739900" cy="927100"/>
                <a:chOff x="4083050" y="1168400"/>
                <a:chExt cx="1739900" cy="927100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Oval 38"/>
              <p:cNvSpPr/>
              <p:nvPr/>
            </p:nvSpPr>
            <p:spPr>
              <a:xfrm>
                <a:off x="3041801" y="181487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490661" y="135132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41801" y="135132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490661" y="181487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64629" y="15867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5845772" y="280101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294632" y="236252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/>
          <p:cNvGrpSpPr/>
          <p:nvPr/>
        </p:nvGrpSpPr>
        <p:grpSpPr>
          <a:xfrm rot="5400000">
            <a:off x="2578848" y="2197471"/>
            <a:ext cx="1739900" cy="927100"/>
            <a:chOff x="4083050" y="1168400"/>
            <a:chExt cx="1739900" cy="927100"/>
          </a:xfrm>
        </p:grpSpPr>
        <p:sp>
          <p:nvSpPr>
            <p:cNvPr id="49" name="Rounded Rectangle 48"/>
            <p:cNvSpPr/>
            <p:nvPr/>
          </p:nvSpPr>
          <p:spPr>
            <a:xfrm>
              <a:off x="4083050" y="1168400"/>
              <a:ext cx="1739900" cy="927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953000" y="1263650"/>
              <a:ext cx="0" cy="736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5400000">
            <a:off x="2578848" y="4752806"/>
            <a:ext cx="1739900" cy="927100"/>
            <a:chOff x="2080710" y="2230292"/>
            <a:chExt cx="1739900" cy="927100"/>
          </a:xfrm>
        </p:grpSpPr>
        <p:grpSp>
          <p:nvGrpSpPr>
            <p:cNvPr id="52" name="Group 51"/>
            <p:cNvGrpSpPr/>
            <p:nvPr/>
          </p:nvGrpSpPr>
          <p:grpSpPr>
            <a:xfrm>
              <a:off x="2080710" y="2230292"/>
              <a:ext cx="1739900" cy="927100"/>
              <a:chOff x="4083050" y="1168400"/>
              <a:chExt cx="1739900" cy="927100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Oval 52"/>
            <p:cNvSpPr/>
            <p:nvPr/>
          </p:nvSpPr>
          <p:spPr>
            <a:xfrm>
              <a:off x="3046587" y="2849173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3495447" y="228990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3046587" y="228990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3495447" y="2849173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3495447" y="257553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3046587" y="257553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 rot="5400000">
            <a:off x="5592121" y="4752806"/>
            <a:ext cx="1739900" cy="927100"/>
            <a:chOff x="4083050" y="1168400"/>
            <a:chExt cx="1739900" cy="927100"/>
          </a:xfrm>
        </p:grpSpPr>
        <p:sp>
          <p:nvSpPr>
            <p:cNvPr id="62" name="Rounded Rectangle 61"/>
            <p:cNvSpPr/>
            <p:nvPr/>
          </p:nvSpPr>
          <p:spPr>
            <a:xfrm>
              <a:off x="4083050" y="1168400"/>
              <a:ext cx="1739900" cy="927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953000" y="1263650"/>
              <a:ext cx="0" cy="736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500191" y="2122451"/>
            <a:ext cx="998572" cy="10819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 smtClean="0">
                <a:latin typeface="Gill Sans MT" panose="020B0502020104020203" pitchFamily="34" charset="0"/>
              </a:rPr>
              <a:t>&gt;</a:t>
            </a:r>
            <a:endParaRPr lang="en-GB" sz="3200" dirty="0">
              <a:latin typeface="Gill Sans MT" panose="020B05020201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05725" y="4675366"/>
            <a:ext cx="998572" cy="10819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 smtClean="0">
                <a:latin typeface="Gill Sans MT" panose="020B0502020104020203" pitchFamily="34" charset="0"/>
              </a:rPr>
              <a:t>&lt;</a:t>
            </a:r>
            <a:endParaRPr lang="en-GB" sz="3200" dirty="0">
              <a:latin typeface="Gill Sans MT" panose="020B050202010402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0016619" y="1682249"/>
            <a:ext cx="1739900" cy="927100"/>
            <a:chOff x="250372" y="3267654"/>
            <a:chExt cx="1739900" cy="927100"/>
          </a:xfrm>
        </p:grpSpPr>
        <p:grpSp>
          <p:nvGrpSpPr>
            <p:cNvPr id="66" name="Group 65"/>
            <p:cNvGrpSpPr/>
            <p:nvPr/>
          </p:nvGrpSpPr>
          <p:grpSpPr>
            <a:xfrm>
              <a:off x="250372" y="3267654"/>
              <a:ext cx="1739900" cy="927100"/>
              <a:chOff x="4083050" y="1168400"/>
              <a:chExt cx="1739900" cy="9271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Oval 66"/>
            <p:cNvSpPr/>
            <p:nvPr/>
          </p:nvSpPr>
          <p:spPr>
            <a:xfrm>
              <a:off x="1216249" y="384842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1665109" y="340992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016619" y="2767280"/>
            <a:ext cx="1739900" cy="927100"/>
            <a:chOff x="250372" y="4337022"/>
            <a:chExt cx="1739900" cy="927100"/>
          </a:xfrm>
        </p:grpSpPr>
        <p:grpSp>
          <p:nvGrpSpPr>
            <p:cNvPr id="72" name="Group 71"/>
            <p:cNvGrpSpPr/>
            <p:nvPr/>
          </p:nvGrpSpPr>
          <p:grpSpPr>
            <a:xfrm>
              <a:off x="250372" y="4337022"/>
              <a:ext cx="1739900" cy="927100"/>
              <a:chOff x="4083050" y="1168400"/>
              <a:chExt cx="1739900" cy="927100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Oval 72"/>
            <p:cNvSpPr/>
            <p:nvPr/>
          </p:nvSpPr>
          <p:spPr>
            <a:xfrm>
              <a:off x="1216249" y="494284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1665109" y="447929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1442281" y="4702623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1918082" y="1682249"/>
            <a:ext cx="1739900" cy="927100"/>
            <a:chOff x="2086198" y="4297932"/>
            <a:chExt cx="1739900" cy="927100"/>
          </a:xfrm>
        </p:grpSpPr>
        <p:grpSp>
          <p:nvGrpSpPr>
            <p:cNvPr id="79" name="Group 78"/>
            <p:cNvGrpSpPr/>
            <p:nvPr/>
          </p:nvGrpSpPr>
          <p:grpSpPr>
            <a:xfrm>
              <a:off x="2086198" y="4297932"/>
              <a:ext cx="1739900" cy="927100"/>
              <a:chOff x="250372" y="3267654"/>
              <a:chExt cx="1739900" cy="92710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50372" y="3267654"/>
                <a:ext cx="1739900" cy="927100"/>
                <a:chOff x="4083050" y="1168400"/>
                <a:chExt cx="1739900" cy="927100"/>
              </a:xfrm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Oval 81"/>
              <p:cNvSpPr/>
              <p:nvPr/>
            </p:nvSpPr>
            <p:spPr>
              <a:xfrm>
                <a:off x="1216249" y="3848420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665109" y="3409922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2408157" y="464846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918082" y="3852310"/>
            <a:ext cx="1739900" cy="927100"/>
            <a:chOff x="3916537" y="2245304"/>
            <a:chExt cx="1739900" cy="927100"/>
          </a:xfrm>
        </p:grpSpPr>
        <p:grpSp>
          <p:nvGrpSpPr>
            <p:cNvPr id="87" name="Group 86"/>
            <p:cNvGrpSpPr/>
            <p:nvPr/>
          </p:nvGrpSpPr>
          <p:grpSpPr>
            <a:xfrm>
              <a:off x="3916537" y="2245304"/>
              <a:ext cx="1739900" cy="927100"/>
              <a:chOff x="2075924" y="1234113"/>
              <a:chExt cx="1739900" cy="92710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075924" y="1234113"/>
                <a:ext cx="1739900" cy="927100"/>
                <a:chOff x="4083050" y="1168400"/>
                <a:chExt cx="1739900" cy="927100"/>
              </a:xfrm>
            </p:grpSpPr>
            <p:sp>
              <p:nvSpPr>
                <p:cNvPr id="95" name="Rounded Rectangle 94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Oval 89"/>
              <p:cNvSpPr/>
              <p:nvPr/>
            </p:nvSpPr>
            <p:spPr>
              <a:xfrm>
                <a:off x="3041801" y="181487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490661" y="135132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041801" y="135132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490661" y="181487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264629" y="15867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4227658" y="257661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016619" y="597218"/>
            <a:ext cx="1739900" cy="927100"/>
            <a:chOff x="3921323" y="3241483"/>
            <a:chExt cx="1739900" cy="927100"/>
          </a:xfrm>
        </p:grpSpPr>
        <p:grpSp>
          <p:nvGrpSpPr>
            <p:cNvPr id="98" name="Group 97"/>
            <p:cNvGrpSpPr/>
            <p:nvPr/>
          </p:nvGrpSpPr>
          <p:grpSpPr>
            <a:xfrm>
              <a:off x="3921323" y="3241483"/>
              <a:ext cx="1739900" cy="927100"/>
              <a:chOff x="2080710" y="2230292"/>
              <a:chExt cx="1739900" cy="92710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2080710" y="2230292"/>
                <a:ext cx="1739900" cy="927100"/>
                <a:chOff x="4083050" y="1168400"/>
                <a:chExt cx="1739900" cy="927100"/>
              </a:xfrm>
            </p:grpSpPr>
            <p:sp>
              <p:nvSpPr>
                <p:cNvPr id="107" name="Rounded Rectangle 106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Oval 100"/>
              <p:cNvSpPr/>
              <p:nvPr/>
            </p:nvSpPr>
            <p:spPr>
              <a:xfrm>
                <a:off x="3046587" y="2849173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495447" y="2289900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046587" y="2289900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495447" y="2849173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495447" y="257553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046587" y="257553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4227658" y="362238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0016619" y="3852310"/>
            <a:ext cx="1739900" cy="927100"/>
            <a:chOff x="5736227" y="1234113"/>
            <a:chExt cx="1739900" cy="927100"/>
          </a:xfrm>
        </p:grpSpPr>
        <p:grpSp>
          <p:nvGrpSpPr>
            <p:cNvPr id="110" name="Group 109"/>
            <p:cNvGrpSpPr/>
            <p:nvPr/>
          </p:nvGrpSpPr>
          <p:grpSpPr>
            <a:xfrm>
              <a:off x="5736227" y="1234113"/>
              <a:ext cx="1739900" cy="927100"/>
              <a:chOff x="250372" y="5392205"/>
              <a:chExt cx="1739900" cy="92710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50372" y="5392205"/>
                <a:ext cx="1739900" cy="927100"/>
                <a:chOff x="4083050" y="1168400"/>
                <a:chExt cx="1739900" cy="927100"/>
              </a:xfrm>
            </p:grpSpPr>
            <p:sp>
              <p:nvSpPr>
                <p:cNvPr id="118" name="Rounded Rectangle 117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Oval 113"/>
              <p:cNvSpPr/>
              <p:nvPr/>
            </p:nvSpPr>
            <p:spPr>
              <a:xfrm>
                <a:off x="1216249" y="597297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65109" y="55094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216249" y="55094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665109" y="597297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1" name="Oval 110"/>
            <p:cNvSpPr/>
            <p:nvPr/>
          </p:nvSpPr>
          <p:spPr>
            <a:xfrm>
              <a:off x="5845772" y="1799187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6294632" y="136068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1918082" y="597218"/>
            <a:ext cx="1739900" cy="927100"/>
            <a:chOff x="5756144" y="4289237"/>
            <a:chExt cx="1739900" cy="927100"/>
          </a:xfrm>
        </p:grpSpPr>
        <p:grpSp>
          <p:nvGrpSpPr>
            <p:cNvPr id="121" name="Group 120"/>
            <p:cNvGrpSpPr/>
            <p:nvPr/>
          </p:nvGrpSpPr>
          <p:grpSpPr>
            <a:xfrm>
              <a:off x="5756144" y="4289237"/>
              <a:ext cx="1739900" cy="927100"/>
              <a:chOff x="4083050" y="1168400"/>
              <a:chExt cx="1739900" cy="927100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Oval 121"/>
            <p:cNvSpPr/>
            <p:nvPr/>
          </p:nvSpPr>
          <p:spPr>
            <a:xfrm>
              <a:off x="6722021" y="4895055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/>
            <p:cNvSpPr/>
            <p:nvPr/>
          </p:nvSpPr>
          <p:spPr>
            <a:xfrm>
              <a:off x="7170881" y="4431505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6948053" y="465483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/>
            <p:cNvSpPr/>
            <p:nvPr/>
          </p:nvSpPr>
          <p:spPr>
            <a:xfrm>
              <a:off x="5855276" y="486211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6304136" y="439856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/>
            <p:cNvSpPr/>
            <p:nvPr/>
          </p:nvSpPr>
          <p:spPr>
            <a:xfrm>
              <a:off x="6081308" y="462190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1918082" y="2767280"/>
            <a:ext cx="1739900" cy="927100"/>
            <a:chOff x="5976378" y="4288543"/>
            <a:chExt cx="1739900" cy="927100"/>
          </a:xfrm>
        </p:grpSpPr>
        <p:grpSp>
          <p:nvGrpSpPr>
            <p:cNvPr id="131" name="Group 130"/>
            <p:cNvGrpSpPr/>
            <p:nvPr/>
          </p:nvGrpSpPr>
          <p:grpSpPr>
            <a:xfrm>
              <a:off x="5976378" y="4288543"/>
              <a:ext cx="1739900" cy="927100"/>
              <a:chOff x="2080710" y="2230292"/>
              <a:chExt cx="1739900" cy="92710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2080710" y="2230292"/>
                <a:ext cx="1739900" cy="927100"/>
                <a:chOff x="4083050" y="1168400"/>
                <a:chExt cx="1739900" cy="927100"/>
              </a:xfrm>
            </p:grpSpPr>
            <p:sp>
              <p:nvSpPr>
                <p:cNvPr id="142" name="Rounded Rectangle 141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Oval 135"/>
              <p:cNvSpPr/>
              <p:nvPr/>
            </p:nvSpPr>
            <p:spPr>
              <a:xfrm>
                <a:off x="3046587" y="2849173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495447" y="2289900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046587" y="2289900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495447" y="2849173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495447" y="257553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3046587" y="257553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2" name="Oval 131"/>
            <p:cNvSpPr/>
            <p:nvPr/>
          </p:nvSpPr>
          <p:spPr>
            <a:xfrm>
              <a:off x="6107986" y="4858837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6556846" y="4395287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/>
            <p:cNvSpPr/>
            <p:nvPr/>
          </p:nvSpPr>
          <p:spPr>
            <a:xfrm>
              <a:off x="6334018" y="461862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0027720" y="4945306"/>
            <a:ext cx="1739900" cy="927100"/>
            <a:chOff x="2086198" y="3275582"/>
            <a:chExt cx="1739900" cy="927100"/>
          </a:xfrm>
        </p:grpSpPr>
        <p:grpSp>
          <p:nvGrpSpPr>
            <p:cNvPr id="145" name="Group 144"/>
            <p:cNvGrpSpPr/>
            <p:nvPr/>
          </p:nvGrpSpPr>
          <p:grpSpPr>
            <a:xfrm>
              <a:off x="2086198" y="3275582"/>
              <a:ext cx="1739900" cy="927100"/>
              <a:chOff x="4083050" y="1168400"/>
              <a:chExt cx="1739900" cy="927100"/>
            </a:xfrm>
          </p:grpSpPr>
          <p:sp>
            <p:nvSpPr>
              <p:cNvPr id="148" name="Rounded Rectangle 147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Oval 145"/>
            <p:cNvSpPr/>
            <p:nvPr/>
          </p:nvSpPr>
          <p:spPr>
            <a:xfrm>
              <a:off x="3278107" y="362611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/>
            <p:cNvSpPr/>
            <p:nvPr/>
          </p:nvSpPr>
          <p:spPr>
            <a:xfrm>
              <a:off x="2408157" y="362238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1918082" y="4941578"/>
            <a:ext cx="1739900" cy="927100"/>
            <a:chOff x="3905699" y="1234113"/>
            <a:chExt cx="1739900" cy="927100"/>
          </a:xfrm>
        </p:grpSpPr>
        <p:grpSp>
          <p:nvGrpSpPr>
            <p:cNvPr id="151" name="Group 150"/>
            <p:cNvGrpSpPr/>
            <p:nvPr/>
          </p:nvGrpSpPr>
          <p:grpSpPr>
            <a:xfrm>
              <a:off x="3905699" y="1234113"/>
              <a:ext cx="1739900" cy="927100"/>
              <a:chOff x="250372" y="5392205"/>
              <a:chExt cx="1739900" cy="927100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50372" y="5392205"/>
                <a:ext cx="1739900" cy="927100"/>
                <a:chOff x="4083050" y="1168400"/>
                <a:chExt cx="1739900" cy="927100"/>
              </a:xfrm>
            </p:grpSpPr>
            <p:sp>
              <p:nvSpPr>
                <p:cNvPr id="158" name="Rounded Rectangle 157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Oval 153"/>
              <p:cNvSpPr/>
              <p:nvPr/>
            </p:nvSpPr>
            <p:spPr>
              <a:xfrm>
                <a:off x="1216249" y="597297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665109" y="55094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1216249" y="55094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1665109" y="597297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2" name="Oval 151"/>
            <p:cNvSpPr/>
            <p:nvPr/>
          </p:nvSpPr>
          <p:spPr>
            <a:xfrm>
              <a:off x="4227658" y="1586721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95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8508" y="776190"/>
                <a:ext cx="8056280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40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Game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Both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children make a fist.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On 3, show some fingers.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to compare.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To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extend: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we move places to change the sign?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can we change fingers to use the ‘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‘ sign?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we use two hands each?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08" y="776190"/>
                <a:ext cx="8056280" cy="5324535"/>
              </a:xfrm>
              <a:prstGeom prst="rect">
                <a:avLst/>
              </a:prstGeom>
              <a:blipFill>
                <a:blip r:embed="rId3"/>
                <a:stretch>
                  <a:fillRect l="-2723" t="-2059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48" y="2620887"/>
            <a:ext cx="1756265" cy="163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83" y="2620887"/>
            <a:ext cx="1756265" cy="16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8508" y="740209"/>
                <a:ext cx="8056280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One of these statements is incorrect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Use cubes to prove which one.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4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10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08" y="740209"/>
                <a:ext cx="8056280" cy="4401205"/>
              </a:xfrm>
              <a:prstGeom prst="rect">
                <a:avLst/>
              </a:prstGeom>
              <a:blipFill>
                <a:blip r:embed="rId3"/>
                <a:stretch>
                  <a:fillRect l="-1589" t="-1385" b="-2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2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508" y="726561"/>
            <a:ext cx="805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Using number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cards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0 – 10, how many ways can you make the statement correct?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______ is more than ______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715" y="5492822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1469" y="4551127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1554" y="549127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53179" y="549127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2162" y="5518568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1819" y="4551127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91698" y="5517019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92277" y="4551127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8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1361" y="4532831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9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2735" y="4551127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011" y="4551127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997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42634"/>
            <a:ext cx="805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Roll two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dice and fill in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total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in the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blank boxes.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Choose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correct inequality symbol to compare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numbers.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14498" y="2975755"/>
            <a:ext cx="1204622" cy="12046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7000" y="2975755"/>
            <a:ext cx="1204622" cy="12046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4790" y="2975755"/>
            <a:ext cx="1204622" cy="12046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74" y="4688788"/>
            <a:ext cx="1247191" cy="11611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40" y="4688788"/>
            <a:ext cx="1247191" cy="11611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06" y="4688788"/>
            <a:ext cx="1247191" cy="1161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72" y="4688788"/>
            <a:ext cx="1247191" cy="11611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38" y="4688788"/>
            <a:ext cx="1247191" cy="11611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05" y="4688788"/>
            <a:ext cx="1247191" cy="116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11248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Whitney is ordering these three ladybirds from the greatest amount of spots to least.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agree? Explain why.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63" y="1860060"/>
            <a:ext cx="1485421" cy="1135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60" y="1900288"/>
            <a:ext cx="1500975" cy="1135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14" y="1860060"/>
            <a:ext cx="1493199" cy="1135453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4982" y="3558181"/>
            <a:ext cx="1806931" cy="2553020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4846844" y="3521422"/>
            <a:ext cx="3586667" cy="1730579"/>
          </a:xfrm>
          <a:prstGeom prst="wedgeRoundRectCallout">
            <a:avLst>
              <a:gd name="adj1" fmla="val -68993"/>
              <a:gd name="adj2" fmla="val 22650"/>
              <a:gd name="adj3" fmla="val 16667"/>
            </a:avLst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can just compare the first two to work out the answer.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16" y="374675"/>
            <a:ext cx="1688551" cy="19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508" y="715745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Jack has 6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flowers.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Rosie has more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flowers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than Jack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Amir has more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flowers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than Rosie.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Who has the least amount of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flowers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88" y="278704"/>
            <a:ext cx="2705100" cy="30861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1580" y="4318741"/>
            <a:ext cx="1237565" cy="9038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0754" y="4277665"/>
            <a:ext cx="1293807" cy="94491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6" y="3824288"/>
            <a:ext cx="1411303" cy="19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31119"/>
            <a:ext cx="805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the objects be grouped?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89" y="4043495"/>
            <a:ext cx="504865" cy="713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14" y="3246728"/>
            <a:ext cx="504865" cy="713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70" y="2121002"/>
            <a:ext cx="504865" cy="713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83" y="2304435"/>
            <a:ext cx="789036" cy="757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48" y="4841828"/>
            <a:ext cx="789036" cy="757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19" y="4788466"/>
            <a:ext cx="789036" cy="757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55" y="3509007"/>
            <a:ext cx="1101429" cy="12565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97" y="3305968"/>
            <a:ext cx="1101429" cy="1256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72" y="2745374"/>
            <a:ext cx="1101429" cy="12565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32" y="4313155"/>
            <a:ext cx="1101429" cy="1256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79" y="2559443"/>
            <a:ext cx="1101429" cy="1256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96" y="2053925"/>
            <a:ext cx="1131656" cy="1613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37" y="3868932"/>
            <a:ext cx="879973" cy="1243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9" y="2178857"/>
            <a:ext cx="879973" cy="1243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51" y="3495378"/>
            <a:ext cx="879973" cy="1243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06" y="4727363"/>
            <a:ext cx="879973" cy="1243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35" y="4658899"/>
            <a:ext cx="879973" cy="1243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029" y="854992"/>
            <a:ext cx="847694" cy="9032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84" y="1181979"/>
            <a:ext cx="1134217" cy="16025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993" y="2360092"/>
            <a:ext cx="548655" cy="7751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31" y="2360092"/>
            <a:ext cx="545434" cy="77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34" y="3284229"/>
            <a:ext cx="523530" cy="737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385" y="3068640"/>
            <a:ext cx="951870" cy="9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25971"/>
            <a:ext cx="80562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Draw counters on the ten frames so that they are ordered from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greatest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 smallest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ways can you find?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	Greatest</a:t>
            </a:r>
            <a:endParaRPr lang="en-GB" sz="28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14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	Smallest</a:t>
            </a:r>
            <a:endParaRPr lang="en-GB" sz="28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6345" y="2287313"/>
            <a:ext cx="1029818" cy="233182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51732" y="307393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016734" y="307393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584233" y="307393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449234" y="307393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881734" y="307393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6345" y="3465764"/>
            <a:ext cx="1029818" cy="23318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6345" y="4644215"/>
            <a:ext cx="1029818" cy="23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22724"/>
            <a:ext cx="805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10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cubes. Place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them into 3 piles.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Order the piles from greatest to smallest.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you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find?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5484010"/>
            <a:ext cx="733435" cy="10361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5113705"/>
            <a:ext cx="733435" cy="10361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4743400"/>
            <a:ext cx="733435" cy="10361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4352784"/>
            <a:ext cx="733435" cy="10361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3971795"/>
            <a:ext cx="733435" cy="10361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3612174"/>
            <a:ext cx="733435" cy="10361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3241869"/>
            <a:ext cx="733435" cy="10361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2871564"/>
            <a:ext cx="733435" cy="10361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2480948"/>
            <a:ext cx="733435" cy="10361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2099959"/>
            <a:ext cx="733435" cy="10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508" y="725057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Jack 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agree with Jack?</a:t>
            </a:r>
            <a:b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</a:b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reasoning.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898337" y="1412214"/>
            <a:ext cx="4920197" cy="1148687"/>
          </a:xfrm>
          <a:prstGeom prst="wedgeRoundRectCallout">
            <a:avLst>
              <a:gd name="adj1" fmla="val -68993"/>
              <a:gd name="adj2" fmla="val 22650"/>
              <a:gd name="adj3" fmla="val 16667"/>
            </a:avLst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have ordered the numbers from smallest to greatest.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5397" y="1595925"/>
            <a:ext cx="1444654" cy="1055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26" y="3374839"/>
            <a:ext cx="905374" cy="1900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55" y="3592001"/>
            <a:ext cx="1574787" cy="1466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231282"/>
            <a:ext cx="1247191" cy="1161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90735"/>
            <a:ext cx="1247191" cy="11611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212752"/>
            <a:ext cx="1247191" cy="11611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210" y="-231282"/>
            <a:ext cx="1247191" cy="11611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210" y="490735"/>
            <a:ext cx="1247191" cy="11611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210" y="1212752"/>
            <a:ext cx="1247191" cy="11611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85" y="3144388"/>
            <a:ext cx="1029818" cy="233182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245071" y="5000299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231878" y="4141075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797897" y="500863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797897" y="3683303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231878" y="3278796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633" y="3210833"/>
            <a:ext cx="523530" cy="737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34" y="3203140"/>
            <a:ext cx="975668" cy="737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972" y="3016493"/>
            <a:ext cx="951870" cy="932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616" y="4171976"/>
            <a:ext cx="872547" cy="10113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25" y="3894347"/>
            <a:ext cx="904276" cy="12889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599" y="3894348"/>
            <a:ext cx="908243" cy="12889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20" y="5406320"/>
            <a:ext cx="908243" cy="16181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61" y="5406320"/>
            <a:ext cx="932040" cy="16181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734" y="5092997"/>
            <a:ext cx="924108" cy="19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6298" y="751101"/>
            <a:ext cx="80562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Two children have used the instructions to make a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pattern.</a:t>
            </a:r>
          </a:p>
          <a:p>
            <a:pPr lvl="0">
              <a:defRPr/>
            </a:pPr>
            <a:endParaRPr lang="en-GB" sz="10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There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are four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shapes.		The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first is a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circle.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last is a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square.		The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other two shapes are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								a triangle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and a rectangle.</a:t>
            </a:r>
          </a:p>
          <a:p>
            <a:pPr lvl="0">
              <a:defRPr/>
            </a:pPr>
            <a:endParaRPr lang="en-GB" sz="10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Here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are their patterns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endParaRPr lang="en-GB" sz="105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Amir</a:t>
            </a:r>
          </a:p>
          <a:p>
            <a:pPr lvl="0">
              <a:defRPr/>
            </a:pPr>
            <a:endParaRPr lang="en-GB" sz="28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Dora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Who is correct?</a:t>
            </a:r>
          </a:p>
        </p:txBody>
      </p:sp>
      <p:sp>
        <p:nvSpPr>
          <p:cNvPr id="16" name="Oval 15"/>
          <p:cNvSpPr/>
          <p:nvPr/>
        </p:nvSpPr>
        <p:spPr>
          <a:xfrm>
            <a:off x="2860947" y="4171299"/>
            <a:ext cx="671005" cy="6710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4014409" y="4171299"/>
            <a:ext cx="671005" cy="67100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4788" y="4171299"/>
            <a:ext cx="671005" cy="6710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2239" y="4171299"/>
            <a:ext cx="1118342" cy="6710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60947" y="5097651"/>
            <a:ext cx="671005" cy="6710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452231" y="5085471"/>
            <a:ext cx="671005" cy="67100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15766" y="5107896"/>
            <a:ext cx="671005" cy="6710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90740" y="5107896"/>
            <a:ext cx="1118342" cy="6710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5499" y="1709881"/>
            <a:ext cx="7849289" cy="196719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5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508" y="714998"/>
            <a:ext cx="80562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Tommy, Teddy and Alex take part in a race.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results are:</a:t>
            </a:r>
          </a:p>
          <a:p>
            <a:pPr lvl="0" algn="ctr">
              <a:defRPr/>
            </a:pPr>
            <a:endParaRPr lang="en-GB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  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		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	         Alex	     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Tommy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		    1</a:t>
            </a:r>
            <a:r>
              <a:rPr lang="en-GB" sz="2800" baseline="30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st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2</a:t>
            </a:r>
            <a:r>
              <a:rPr lang="en-GB" sz="2800" baseline="30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nd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3</a:t>
            </a:r>
            <a:r>
              <a:rPr lang="en-GB" sz="2800" baseline="30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rd</a:t>
            </a:r>
            <a:endParaRPr lang="en-GB" sz="2800" baseline="300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Fill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in the blanks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:</a:t>
            </a:r>
          </a:p>
          <a:p>
            <a:pPr lvl="0">
              <a:defRPr/>
            </a:pPr>
            <a:endParaRPr lang="en-GB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Tommy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finished behind _____________.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Teddy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finished in front of _____________.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Alex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finished in front of _____________ but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behind _____________.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54" y="2290017"/>
            <a:ext cx="1130099" cy="825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0897" y="2204197"/>
            <a:ext cx="1261625" cy="9111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2042" y="1834579"/>
            <a:ext cx="1209211" cy="16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40209"/>
            <a:ext cx="80562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Game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Roll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die. Place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 counter on the number line covering the number shown by the die.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Work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out how many jumps to 0 and how many to 10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is closer?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If you rolled a 6 and did three jumps, what numbers could you land on?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roll a number where there are 7 and 3 jumps to 10 or 0?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numbers could they be?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11" y="347379"/>
            <a:ext cx="1925488" cy="219668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40377" y="3069314"/>
            <a:ext cx="4862634" cy="974658"/>
            <a:chOff x="5236848" y="2706225"/>
            <a:chExt cx="3780000" cy="7576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848" y="2706225"/>
              <a:ext cx="3780000" cy="60270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83249" y="2995008"/>
              <a:ext cx="2611880" cy="468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508" y="753974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Mo points to a number on the number line.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of these could 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not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represent this number?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79646" y="2256970"/>
            <a:ext cx="5819733" cy="1166497"/>
            <a:chOff x="5236848" y="2706225"/>
            <a:chExt cx="3780000" cy="7576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848" y="2706225"/>
              <a:ext cx="3780000" cy="60270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683249" y="2995008"/>
              <a:ext cx="2611880" cy="468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5664805" y="1521006"/>
            <a:ext cx="2" cy="751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28" y="5199468"/>
            <a:ext cx="433423" cy="6123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56" y="5237099"/>
            <a:ext cx="433423" cy="612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12" y="5284770"/>
            <a:ext cx="433423" cy="612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42" y="4750305"/>
            <a:ext cx="433423" cy="612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19" y="4729813"/>
            <a:ext cx="433423" cy="612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42" y="4822363"/>
            <a:ext cx="433423" cy="612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4325" y="4515209"/>
            <a:ext cx="962728" cy="17152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46" y="4165984"/>
            <a:ext cx="1029818" cy="233182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658332" y="6021895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211188" y="5162671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211158" y="6030228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211158" y="4704899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11188" y="4300392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211158" y="5596449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637330" y="5592788"/>
            <a:ext cx="324318" cy="3243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57" y="2358046"/>
            <a:ext cx="523530" cy="737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58" y="2350353"/>
            <a:ext cx="975668" cy="737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296" y="2163706"/>
            <a:ext cx="951870" cy="932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940" y="3319189"/>
            <a:ext cx="872547" cy="10113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449" y="3041560"/>
            <a:ext cx="904276" cy="12889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923" y="3041561"/>
            <a:ext cx="908243" cy="12889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940" y="4553533"/>
            <a:ext cx="932040" cy="16181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58" y="4240210"/>
            <a:ext cx="924108" cy="19315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449" y="4240210"/>
            <a:ext cx="917681" cy="19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4859" y="742483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Eva has counted the toy cars.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Explain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mistake Eva could have made.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351159" y="1958523"/>
            <a:ext cx="5203681" cy="965413"/>
          </a:xfrm>
          <a:prstGeom prst="wedgeRoundRectCallout">
            <a:avLst>
              <a:gd name="adj1" fmla="val -59085"/>
              <a:gd name="adj2" fmla="val 21801"/>
              <a:gd name="adj3" fmla="val 16667"/>
            </a:avLst>
          </a:prstGeom>
          <a:solidFill>
            <a:srgbClr val="FF0000">
              <a:alpha val="2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There are 3 cars.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6" y="1381199"/>
            <a:ext cx="1275177" cy="1801703"/>
          </a:xfrm>
          <a:prstGeom prst="rect">
            <a:avLst/>
          </a:prstGeom>
        </p:spPr>
      </p:pic>
      <p:pic>
        <p:nvPicPr>
          <p:cNvPr id="21" name="Picture 20" descr="C:\Users\USER\AppData\Local\Microsoft\Windows\Temporary Internet Files\Content.IE5\AJRF4QNR\large-Modern-Car-Top-View-166.6-5597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58" y="3626275"/>
            <a:ext cx="676810" cy="140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USER\AppData\Local\Microsoft\Windows\Temporary Internet Files\Content.IE5\3M4UH6K0\large-Orange-Car-Top-View-0-23905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78" y="3600243"/>
            <a:ext cx="654250" cy="143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USER\AppData\Local\Microsoft\Windows\Temporary Internet Files\Content.IE5\3M4UH6K0\large-Orange-Car-Top-View-0-23905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98" y="3613259"/>
            <a:ext cx="654250" cy="143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:\Users\USER\AppData\Local\Microsoft\Windows\Temporary Internet Files\Content.IE5\3M4UH6K0\large-Orange-Car-Top-View-0-23905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57378" y="3615398"/>
            <a:ext cx="654250" cy="1431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7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32663"/>
            <a:ext cx="805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you find to group the objects and find the total?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15" y="2682836"/>
            <a:ext cx="1272886" cy="12260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57" y="4235954"/>
            <a:ext cx="1241650" cy="12260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30" y="3295852"/>
            <a:ext cx="1272886" cy="12260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54" y="2104287"/>
            <a:ext cx="1241650" cy="1226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94" y="4865964"/>
            <a:ext cx="1241650" cy="12260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19" y="2852497"/>
            <a:ext cx="1272886" cy="12260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57" y="4502813"/>
            <a:ext cx="1272886" cy="12260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92" y="1891510"/>
            <a:ext cx="1272886" cy="12260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04" y="3550274"/>
            <a:ext cx="1272886" cy="1226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01" y="6147247"/>
            <a:ext cx="787915" cy="710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01" y="5498014"/>
            <a:ext cx="787915" cy="710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01" y="4199546"/>
            <a:ext cx="787915" cy="7106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01" y="3550312"/>
            <a:ext cx="787915" cy="7106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01" y="4848780"/>
            <a:ext cx="787915" cy="7106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7" y="1361596"/>
            <a:ext cx="651962" cy="7910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7" y="2091168"/>
            <a:ext cx="651962" cy="7910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7" y="2820740"/>
            <a:ext cx="651962" cy="791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7" y="-97548"/>
            <a:ext cx="651962" cy="7910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7" y="632024"/>
            <a:ext cx="651962" cy="7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29393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ways can you represent 6 glasses of apple juice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ways can you show me less than 4 sweets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can you show me that there are more green cars than blue cars?</a:t>
            </a:r>
          </a:p>
        </p:txBody>
      </p:sp>
      <p:pic>
        <p:nvPicPr>
          <p:cNvPr id="21" name="Picture 20" descr="C:\Users\USER\AppData\Local\Microsoft\Windows\Temporary Internet Files\Content.IE5\AJRF4QNR\large-Modern-Car-Top-View-166.6-5597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52" y="4647608"/>
            <a:ext cx="676810" cy="140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USER\AppData\Local\Microsoft\Windows\Temporary Internet Files\Content.IE5\3M4UH6K0\large-Orange-Car-Top-View-0-23905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78" y="4647608"/>
            <a:ext cx="654250" cy="143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7" b="27832"/>
          <a:stretch/>
        </p:blipFill>
        <p:spPr>
          <a:xfrm>
            <a:off x="3928501" y="4662547"/>
            <a:ext cx="2122024" cy="131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1" y="4420880"/>
            <a:ext cx="1622576" cy="17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5585" y="724087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Which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representation matches which group?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how you know.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79" y="1518770"/>
            <a:ext cx="1018794" cy="1016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56" y="1611733"/>
            <a:ext cx="725343" cy="507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64" y="2017203"/>
            <a:ext cx="709067" cy="5178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79" y="1594059"/>
            <a:ext cx="754213" cy="8604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92" y="2017203"/>
            <a:ext cx="709067" cy="5178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92" y="1669408"/>
            <a:ext cx="709067" cy="5178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63" y="1669408"/>
            <a:ext cx="709067" cy="5178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37" y="1669408"/>
            <a:ext cx="709067" cy="5178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21" y="1615590"/>
            <a:ext cx="754213" cy="8604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55" y="2045852"/>
            <a:ext cx="725343" cy="5077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4" y="1617442"/>
            <a:ext cx="725343" cy="5077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4" y="2047661"/>
            <a:ext cx="725343" cy="5077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4" y="4737496"/>
            <a:ext cx="352554" cy="4980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4" y="4565882"/>
            <a:ext cx="352554" cy="4980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4" y="4411059"/>
            <a:ext cx="352554" cy="498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4" y="4248445"/>
            <a:ext cx="352554" cy="498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4" y="4084603"/>
            <a:ext cx="352554" cy="49807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5523932" y="4382393"/>
            <a:ext cx="255592" cy="25559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886603" y="4499359"/>
            <a:ext cx="255592" cy="25559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10968" y="4669890"/>
            <a:ext cx="255592" cy="25559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873981" y="4810997"/>
            <a:ext cx="255592" cy="25559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 rot="2521281">
            <a:off x="3465955" y="4168476"/>
            <a:ext cx="863022" cy="1161315"/>
            <a:chOff x="6069285" y="5355527"/>
            <a:chExt cx="863022" cy="116131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9" t="8000" r="-1571"/>
            <a:stretch/>
          </p:blipFill>
          <p:spPr>
            <a:xfrm>
              <a:off x="6239975" y="5503520"/>
              <a:ext cx="692332" cy="1013322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 rot="2240697">
              <a:off x="6069285" y="5355527"/>
              <a:ext cx="509397" cy="749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39" y="4638560"/>
            <a:ext cx="810083" cy="6125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57" y="2358046"/>
            <a:ext cx="523530" cy="7377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69" y="2167929"/>
            <a:ext cx="951870" cy="9320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966" y="2083443"/>
            <a:ext cx="872547" cy="10113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65" y="3341929"/>
            <a:ext cx="904276" cy="128899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617" y="3341929"/>
            <a:ext cx="908243" cy="12889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780" y="3012740"/>
            <a:ext cx="908243" cy="161818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65" y="4823302"/>
            <a:ext cx="932040" cy="16181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990" y="4509979"/>
            <a:ext cx="924108" cy="1931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34" y="4515143"/>
            <a:ext cx="917681" cy="19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18448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Spot the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mistakes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and correct the sequences.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0, 2, 3, 4, 5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0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1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2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3	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4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1	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2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85" y="2757474"/>
            <a:ext cx="269325" cy="380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38" y="2754513"/>
            <a:ext cx="269325" cy="3804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38" y="2629815"/>
            <a:ext cx="269325" cy="380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54" y="2758323"/>
            <a:ext cx="269325" cy="3804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54" y="2633625"/>
            <a:ext cx="269325" cy="3804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68" y="2754513"/>
            <a:ext cx="269325" cy="3804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68" y="2629815"/>
            <a:ext cx="269325" cy="3804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47" y="2754513"/>
            <a:ext cx="269325" cy="3804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47" y="2629815"/>
            <a:ext cx="269325" cy="3804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46" y="2502532"/>
            <a:ext cx="269325" cy="380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46" y="2377834"/>
            <a:ext cx="269325" cy="3804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66" y="2502532"/>
            <a:ext cx="269325" cy="3804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66" y="2377834"/>
            <a:ext cx="269325" cy="380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7" y="2506342"/>
            <a:ext cx="269325" cy="3804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46" y="2253136"/>
            <a:ext cx="269325" cy="3804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7563" y="4256251"/>
            <a:ext cx="251436" cy="3552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4529" y="4256251"/>
            <a:ext cx="251436" cy="3552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9463" y="4255970"/>
            <a:ext cx="251436" cy="3552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6429" y="4255970"/>
            <a:ext cx="251436" cy="3552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9925" y="4255539"/>
            <a:ext cx="251436" cy="3552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6891" y="4255539"/>
            <a:ext cx="251436" cy="3552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1825" y="4255258"/>
            <a:ext cx="251436" cy="3552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8791" y="4255258"/>
            <a:ext cx="251436" cy="3552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7563" y="5097725"/>
            <a:ext cx="251436" cy="3552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4529" y="5097725"/>
            <a:ext cx="251436" cy="3552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9463" y="5097444"/>
            <a:ext cx="251436" cy="3552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6429" y="5097444"/>
            <a:ext cx="251436" cy="3552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9925" y="5097013"/>
            <a:ext cx="251436" cy="3552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6891" y="5097013"/>
            <a:ext cx="251436" cy="3552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1825" y="5096732"/>
            <a:ext cx="251436" cy="3552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8791" y="5096732"/>
            <a:ext cx="251436" cy="35521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3729" y="5096732"/>
            <a:ext cx="251436" cy="3552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7563" y="5894501"/>
            <a:ext cx="251436" cy="3552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4529" y="5894501"/>
            <a:ext cx="251436" cy="35521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9463" y="5894220"/>
            <a:ext cx="251436" cy="3552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6429" y="5894220"/>
            <a:ext cx="251436" cy="35521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9925" y="5893789"/>
            <a:ext cx="251436" cy="35521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6891" y="5893789"/>
            <a:ext cx="251436" cy="35521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1825" y="5893508"/>
            <a:ext cx="251436" cy="35521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8791" y="5893508"/>
            <a:ext cx="251436" cy="35521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3729" y="5893508"/>
            <a:ext cx="251436" cy="3552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7364" y="5897464"/>
            <a:ext cx="251436" cy="3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08" y="742276"/>
            <a:ext cx="805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Whitney says,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agree?</a:t>
            </a:r>
            <a:b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</a:b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why.</a:t>
            </a:r>
          </a:p>
        </p:txBody>
      </p:sp>
      <p:pic>
        <p:nvPicPr>
          <p:cNvPr id="50" name="Picture 4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2667" y="1989975"/>
            <a:ext cx="1387497" cy="1960400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4080393" y="2274009"/>
            <a:ext cx="4272426" cy="1097375"/>
          </a:xfrm>
          <a:prstGeom prst="wedgeRoundRectCallout">
            <a:avLst>
              <a:gd name="adj1" fmla="val -68993"/>
              <a:gd name="adj2" fmla="val 22650"/>
              <a:gd name="adj3" fmla="val 16667"/>
            </a:avLst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When counting forwards, we always count from 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95872"/>
              </p:ext>
            </p:extLst>
          </p:nvPr>
        </p:nvGraphicFramePr>
        <p:xfrm>
          <a:off x="10198419" y="752841"/>
          <a:ext cx="1728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xmlns="" val="411252535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42046194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333518317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41650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Bariol Regular" panose="02000506040000020003" pitchFamily="2" charset="0"/>
                        </a:rPr>
                        <a:t>0</a:t>
                      </a:r>
                      <a:endParaRPr lang="en-GB" sz="1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Bariol Regular" panose="02000506040000020003" pitchFamily="2" charset="0"/>
                        </a:rPr>
                        <a:t>1</a:t>
                      </a:r>
                      <a:endParaRPr lang="en-GB" sz="1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95740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760537"/>
              </p:ext>
            </p:extLst>
          </p:nvPr>
        </p:nvGraphicFramePr>
        <p:xfrm>
          <a:off x="10198419" y="2058009"/>
          <a:ext cx="432000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209677688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78247841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8744711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7480584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63216168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24361942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91202559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4056783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405605813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62538965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  <a:latin typeface="Bariol Regular" panose="02000506040000020003" pitchFamily="2" charset="0"/>
                        </a:rPr>
                        <a:t>1</a:t>
                      </a:r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  <a:latin typeface="Bariol Regular" panose="02000506040000020003" pitchFamily="2" charset="0"/>
                        </a:rPr>
                        <a:t>2</a:t>
                      </a:r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ysClr val="windowText" lastClr="000000"/>
                        </a:solidFill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89671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419" y="2891858"/>
            <a:ext cx="778918" cy="11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3C0BC-C241-46AF-963C-CBDED36083B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1509</TotalTime>
  <Words>983</Words>
  <Application>Microsoft Office PowerPoint</Application>
  <PresentationFormat>A4 Paper (210x297 mm)</PresentationFormat>
  <Paragraphs>414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Anna Jones</cp:lastModifiedBy>
  <cp:revision>48</cp:revision>
  <dcterms:created xsi:type="dcterms:W3CDTF">2019-02-04T08:17:32Z</dcterms:created>
  <dcterms:modified xsi:type="dcterms:W3CDTF">2020-06-13T21:30:42Z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