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57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5164688"/>
            <a:ext cx="9144000" cy="16974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 create my own coat of arms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957" y="156709"/>
            <a:ext cx="4272643" cy="496433"/>
          </a:xfrm>
        </p:spPr>
        <p:txBody>
          <a:bodyPr/>
          <a:lstStyle/>
          <a:p>
            <a:r>
              <a:rPr lang="en-GB" dirty="0" smtClean="0"/>
              <a:t>July Lockdown Challenge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878439"/>
            <a:ext cx="480059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14300"/>
            <a:ext cx="8250865" cy="1208494"/>
          </a:xfrm>
        </p:spPr>
        <p:txBody>
          <a:bodyPr/>
          <a:lstStyle/>
          <a:p>
            <a:r>
              <a:rPr lang="en-GB" dirty="0" smtClean="0"/>
              <a:t>Animals and their meanings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87163"/>
              </p:ext>
            </p:extLst>
          </p:nvPr>
        </p:nvGraphicFramePr>
        <p:xfrm>
          <a:off x="520331" y="1545263"/>
          <a:ext cx="6667278" cy="5004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3639"/>
                <a:gridCol w="3333639"/>
              </a:tblGrid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Bear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Protectiveness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Dog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Loyal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Double Eagle/Eagle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Leader and Decisiveness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Dragon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Defender of treasure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Fox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Clever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Snake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Ambition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Unicorn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Extreme 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</a:tbl>
          </a:graphicData>
        </a:graphic>
      </p:graphicFrame>
      <p:pic>
        <p:nvPicPr>
          <p:cNvPr id="7172" name="Picture 4" descr="http://5dollarcoatsofarms.com/samplechapter/animalsmisc1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2" y="2005012"/>
            <a:ext cx="3295515" cy="3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raldic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08" y="-156451"/>
            <a:ext cx="4302642" cy="4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5786" y="337507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Bear - protectiveness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03" y="392809"/>
            <a:ext cx="3208851" cy="243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549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Dog  - loyalty</a:t>
            </a:r>
            <a:endParaRPr lang="en-GB" dirty="0"/>
          </a:p>
        </p:txBody>
      </p:sp>
      <p:pic>
        <p:nvPicPr>
          <p:cNvPr id="8196" name="Picture 4" descr="Image result for heraldic 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77014"/>
            <a:ext cx="2277382" cy="28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461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lion  - courage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82" y="339974"/>
            <a:ext cx="1109157" cy="2492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2680" y="3069034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Snake  - Ambition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2" y="3671250"/>
            <a:ext cx="1828800" cy="250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491" y="6292767"/>
            <a:ext cx="32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unicorn  - extreme courage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23" y="3892467"/>
            <a:ext cx="1905000" cy="2400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0424" y="6377536"/>
            <a:ext cx="17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Fox   - clever</a:t>
            </a:r>
            <a:endParaRPr lang="en-GB" dirty="0"/>
          </a:p>
        </p:txBody>
      </p:sp>
      <p:pic>
        <p:nvPicPr>
          <p:cNvPr id="8204" name="Picture 12" descr="http://www.urbanthreads.com/productImages/regularSize/UTH1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5" y="3768925"/>
            <a:ext cx="2748149" cy="26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64105" y="6377536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Eagle   -  leader</a:t>
            </a:r>
            <a:endParaRPr lang="en-GB" dirty="0"/>
          </a:p>
        </p:txBody>
      </p:sp>
      <p:pic>
        <p:nvPicPr>
          <p:cNvPr id="8206" name="Picture 14" descr="http://mistholme.com/wp-content/uploads/2014/02/head_monster_drag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92" y="4146190"/>
            <a:ext cx="1969387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64634" y="6391764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Dragon   -  guard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4219" y="2994774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Dagger - power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0312" y="299313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Dove  - innocence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9950" y="2979661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owl  - vigilance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33938" y="2979661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Dolphin  - charity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29492" y="6292766"/>
            <a:ext cx="14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Born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92809"/>
            <a:ext cx="19431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7" y="546459"/>
            <a:ext cx="2085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66" y="572509"/>
            <a:ext cx="2108579" cy="213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633" y="392809"/>
            <a:ext cx="783488" cy="24315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6949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Born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0312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Third Born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96816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Fourth Born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466013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Fifth Born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5" y="4637314"/>
            <a:ext cx="1495425" cy="1266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120" y="4497924"/>
            <a:ext cx="1727635" cy="14062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277" y="4497924"/>
            <a:ext cx="1687379" cy="1490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821" y="4497924"/>
            <a:ext cx="1607024" cy="15224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013" y="4637314"/>
            <a:ext cx="1441104" cy="1393067"/>
          </a:xfrm>
          <a:prstGeom prst="rect">
            <a:avLst/>
          </a:prstGeom>
        </p:spPr>
      </p:pic>
      <p:pic>
        <p:nvPicPr>
          <p:cNvPr id="8193" name="Picture 81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1717" y="4342039"/>
            <a:ext cx="1476375" cy="1562100"/>
          </a:xfrm>
          <a:prstGeom prst="rect">
            <a:avLst/>
          </a:prstGeom>
        </p:spPr>
      </p:pic>
      <p:sp>
        <p:nvSpPr>
          <p:cNvPr id="8194" name="TextBox 8193"/>
          <p:cNvSpPr txBox="1"/>
          <p:nvPr/>
        </p:nvSpPr>
        <p:spPr>
          <a:xfrm>
            <a:off x="10434988" y="5932287"/>
            <a:ext cx="15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Royal, or religious, or pure.</a:t>
            </a:r>
            <a:endParaRPr lang="en-GB" dirty="0"/>
          </a:p>
        </p:txBody>
      </p:sp>
      <p:pic>
        <p:nvPicPr>
          <p:cNvPr id="8197" name="Picture 8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614" y="328773"/>
            <a:ext cx="1828800" cy="2495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613243" y="3016655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Anchor – hope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f/f2/Hogwarts_coat_of_arms_colored_with_shading.svg/2000px-Hogwarts_coat_of_arms_colored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0" y="185510"/>
            <a:ext cx="6745940" cy="61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coat of arms?</a:t>
            </a:r>
            <a:endParaRPr lang="en-GB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Coats of Arms date back to the early medieval period.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(Pre-Tudor)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this time, people wore helmets and other armour in battle, which made it hard to tell friends from enemies.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help stop this each knight and solider painted something personal on their shield. </a:t>
            </a:r>
          </a:p>
        </p:txBody>
      </p:sp>
      <p:pic>
        <p:nvPicPr>
          <p:cNvPr id="5" name="Picture 3" descr="C:\Users\Sammy\AppData\Local\Microsoft\Windows\Temporary Internet Files\Content.IE5\CEG38WX3\MCj041599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05" y="365125"/>
            <a:ext cx="1228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for armour!</a:t>
            </a:r>
            <a:endParaRPr lang="en-GB" dirty="0"/>
          </a:p>
        </p:txBody>
      </p:sp>
      <p:pic>
        <p:nvPicPr>
          <p:cNvPr id="4" name="Picture 2" descr="C:\Users\Sammy\AppData\Local\Microsoft\Windows\Temporary Internet Files\Content.IE5\KEIJ40LV\MPj0443577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6" y="2677886"/>
            <a:ext cx="3831444" cy="32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556" y="2270264"/>
            <a:ext cx="5845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 Tudor times, it had become </a:t>
            </a:r>
            <a:r>
              <a:rPr lang="en-GB" sz="3200" dirty="0" smtClean="0">
                <a:solidFill>
                  <a:srgbClr val="FF0000"/>
                </a:solidFill>
              </a:rPr>
              <a:t>fashionable </a:t>
            </a:r>
            <a:r>
              <a:rPr lang="en-GB" sz="3200" dirty="0" smtClean="0"/>
              <a:t>for </a:t>
            </a:r>
            <a:r>
              <a:rPr lang="en-GB" sz="3200" dirty="0" smtClean="0">
                <a:solidFill>
                  <a:srgbClr val="FF0000"/>
                </a:solidFill>
              </a:rPr>
              <a:t>rich</a:t>
            </a:r>
            <a:r>
              <a:rPr lang="en-GB" sz="3200" dirty="0" smtClean="0"/>
              <a:t> families to have a coat of arms.</a:t>
            </a:r>
          </a:p>
          <a:p>
            <a:endParaRPr lang="en-GB" sz="3200" dirty="0"/>
          </a:p>
          <a:p>
            <a:r>
              <a:rPr lang="en-GB" sz="3200" dirty="0" smtClean="0"/>
              <a:t>It was included on  items in the house, saddles, blankets, rings and (wax seal) stamps.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Hastings has a coat of arms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767" y="2159232"/>
            <a:ext cx="3408589" cy="405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2429" y="2429384"/>
            <a:ext cx="60633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can see it at the Town Hall</a:t>
            </a:r>
          </a:p>
          <a:p>
            <a:endParaRPr lang="en-GB" sz="3200" dirty="0"/>
          </a:p>
          <a:p>
            <a:r>
              <a:rPr lang="en-GB" sz="3200" dirty="0" smtClean="0"/>
              <a:t>It is even  printed on lamp posts!</a:t>
            </a:r>
            <a:endParaRPr lang="en-GB" sz="3200" dirty="0"/>
          </a:p>
        </p:txBody>
      </p:sp>
      <p:pic>
        <p:nvPicPr>
          <p:cNvPr id="1028" name="Picture 4" descr="http://i1012.photobucket.com/albums/af246/stephenwc/Rye%2023%20Aug%2009/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6" y="1692620"/>
            <a:ext cx="3506089" cy="4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Queen Elizabeth I’s coat of arms</a:t>
            </a:r>
            <a:endParaRPr lang="en-GB" dirty="0"/>
          </a:p>
        </p:txBody>
      </p:sp>
      <p:pic>
        <p:nvPicPr>
          <p:cNvPr id="5122" name="Picture 2" descr="https://encrypted-tbn0.gstatic.com/images?q=tbn:ANd9GcQNCvfnhpoiiSZL8KV-90MkhCweC-pdpuTSpV5ZFjXQc9Hvmw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8" y="1513457"/>
            <a:ext cx="5330826" cy="52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327" y="5029200"/>
            <a:ext cx="271054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in Latin means ‘always the same’</a:t>
            </a:r>
            <a:endParaRPr lang="en-GB" sz="2400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7396843" y="5629365"/>
            <a:ext cx="1763484" cy="248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Queen’s coat of arms</a:t>
            </a:r>
            <a:endParaRPr lang="en-GB" dirty="0"/>
          </a:p>
        </p:txBody>
      </p:sp>
      <p:pic>
        <p:nvPicPr>
          <p:cNvPr id="4098" name="Picture 2" descr="http://www.fleurdelis.com/graphics/elizabeth_quee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17" y="1690688"/>
            <a:ext cx="3899720" cy="50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577" y="2148014"/>
            <a:ext cx="2805223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here means God and my Right and it refers to the Divine Right of Kings to rule – as some of you learnt during Macbeth, Kings believed they were chosen by God. </a:t>
            </a:r>
            <a:endParaRPr lang="en-GB" sz="2400" dirty="0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6841671" y="4410172"/>
            <a:ext cx="1706906" cy="961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814" y="2449286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2971800" y="2633952"/>
            <a:ext cx="2286000" cy="9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814" y="404084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Ireland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971800" y="4154653"/>
            <a:ext cx="2498271" cy="51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701" y="512291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71800" y="4040840"/>
            <a:ext cx="3124200" cy="11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Coats of arms were used to identify people and families and a way of showing off your power and wealth!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2296634"/>
            <a:ext cx="7485321" cy="4401878"/>
          </a:xfrm>
        </p:spPr>
        <p:txBody>
          <a:bodyPr>
            <a:normAutofit fontScale="85000" lnSpcReduction="20000"/>
          </a:bodyPr>
          <a:lstStyle/>
          <a:p>
            <a:r>
              <a:rPr lang="en-GB" sz="4100" dirty="0" smtClean="0"/>
              <a:t>The colours have meanings</a:t>
            </a:r>
          </a:p>
          <a:p>
            <a:r>
              <a:rPr lang="en-GB" sz="4100" dirty="0" smtClean="0"/>
              <a:t>The animals have meanings</a:t>
            </a:r>
          </a:p>
          <a:p>
            <a:r>
              <a:rPr lang="en-GB" sz="4100" dirty="0" smtClean="0"/>
              <a:t>The symbols have meanings</a:t>
            </a:r>
          </a:p>
          <a:p>
            <a:endParaRPr lang="en-GB" sz="4100" dirty="0"/>
          </a:p>
          <a:p>
            <a:r>
              <a:rPr lang="en-GB" sz="4100" dirty="0" smtClean="0"/>
              <a:t>Symbols were easily recognisable and understandable when the majority of people could not read. </a:t>
            </a:r>
          </a:p>
          <a:p>
            <a:r>
              <a:rPr lang="en-GB" sz="4100" dirty="0" smtClean="0"/>
              <a:t>Nowadays, we do this too – think of car symbols and company logos.</a:t>
            </a:r>
            <a:endParaRPr lang="en-GB" dirty="0"/>
          </a:p>
        </p:txBody>
      </p:sp>
      <p:pic>
        <p:nvPicPr>
          <p:cNvPr id="6146" name="Picture 2" descr="http://www.thepotteries.org/mark/arms/s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7" y="1690688"/>
            <a:ext cx="3742660" cy="46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85087"/>
            <a:ext cx="4874758" cy="677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084" y="361506"/>
            <a:ext cx="297711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Your shield will have a motto – in English or  Latin</a:t>
            </a:r>
            <a:endParaRPr lang="en-GB" dirty="0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8038214" y="616688"/>
            <a:ext cx="871870" cy="206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2670" y="3934047"/>
            <a:ext cx="1977656" cy="27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50326" y="4040372"/>
            <a:ext cx="2636874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state whether you are the first born, second born, third born, fourth born etc. using a symbol.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4036" y="3333882"/>
            <a:ext cx="279685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choose animals to represent the values that are most important to you.</a:t>
            </a:r>
            <a:endParaRPr lang="en-GB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3200889" y="3333882"/>
            <a:ext cx="1434906" cy="600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036" y="5032766"/>
            <a:ext cx="279685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</a:t>
            </a:r>
            <a:r>
              <a:rPr lang="en-GB" dirty="0"/>
              <a:t>w</a:t>
            </a:r>
            <a:r>
              <a:rPr lang="en-GB" dirty="0" smtClean="0"/>
              <a:t>rite in your family surname.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890" y="5658938"/>
            <a:ext cx="2370570" cy="574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957" y="228600"/>
            <a:ext cx="3394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The Butler’s Coat of Arms</a:t>
            </a:r>
          </a:p>
          <a:p>
            <a:r>
              <a:rPr lang="en-GB" i="1" dirty="0" smtClean="0"/>
              <a:t>(This is made up – it celebrates learning – the motto = learning above all, the fox symbolises wisdom, the bees, hard work and the owl being observant. The crescent is because this person is the second born in their family.)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and their meanings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" y="1690688"/>
            <a:ext cx="10762969" cy="50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462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Corbel</vt:lpstr>
      <vt:lpstr>Office Theme</vt:lpstr>
      <vt:lpstr>I can create my own coat of arms</vt:lpstr>
      <vt:lpstr>What is a coat of arms?</vt:lpstr>
      <vt:lpstr>Not just for armour!</vt:lpstr>
      <vt:lpstr>Hastings has a coat of arms</vt:lpstr>
      <vt:lpstr>This is Queen Elizabeth I’s coat of arms</vt:lpstr>
      <vt:lpstr>This is the Queen’s coat of arms</vt:lpstr>
      <vt:lpstr>Coats of arms were used to identify people and families and a way of showing off your power and wealth!</vt:lpstr>
      <vt:lpstr>PowerPoint Presentation</vt:lpstr>
      <vt:lpstr>Colours and their meanings</vt:lpstr>
      <vt:lpstr>Animals and their meanings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create my own coat of arms</dc:title>
  <dc:creator>Natalie Butler</dc:creator>
  <cp:lastModifiedBy>Supply</cp:lastModifiedBy>
  <cp:revision>12</cp:revision>
  <dcterms:created xsi:type="dcterms:W3CDTF">2016-02-05T16:05:23Z</dcterms:created>
  <dcterms:modified xsi:type="dcterms:W3CDTF">2020-07-09T15:09:40Z</dcterms:modified>
</cp:coreProperties>
</file>