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58" r:id="rId3"/>
    <p:sldId id="257" r:id="rId4"/>
    <p:sldId id="259" r:id="rId5"/>
    <p:sldId id="260" r:id="rId6"/>
    <p:sldId id="261" r:id="rId7"/>
    <p:sldId id="262" r:id="rId8"/>
    <p:sldId id="263" r:id="rId9"/>
    <p:sldId id="264" r:id="rId10"/>
    <p:sldId id="268" r:id="rId11"/>
    <p:sldId id="270" r:id="rId12"/>
    <p:sldId id="265" r:id="rId13"/>
    <p:sldId id="271" r:id="rId14"/>
    <p:sldId id="266" r:id="rId15"/>
    <p:sldId id="279" r:id="rId16"/>
    <p:sldId id="272" r:id="rId17"/>
    <p:sldId id="273" r:id="rId18"/>
    <p:sldId id="274" r:id="rId19"/>
    <p:sldId id="275" r:id="rId20"/>
    <p:sldId id="276" r:id="rId21"/>
    <p:sldId id="277" r:id="rId22"/>
    <p:sldId id="280" r:id="rId23"/>
    <p:sldId id="281" r:id="rId24"/>
    <p:sldId id="267"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625F4B-8986-4635-B0FD-F82A1E00F086}" type="datetimeFigureOut">
              <a:rPr lang="en-GB" smtClean="0"/>
              <a:pPr/>
              <a:t>30/01/2018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0F7157C-16B0-45D6-B663-E455C0C2DD39}" type="slidenum">
              <a:rPr lang="en-GB" smtClean="0"/>
              <a:pPr/>
              <a:t>‹#›</a:t>
            </a:fld>
            <a:endParaRPr lang="en-GB"/>
          </a:p>
        </p:txBody>
      </p:sp>
    </p:spTree>
    <p:extLst>
      <p:ext uri="{BB962C8B-B14F-4D97-AF65-F5344CB8AC3E}">
        <p14:creationId xmlns:p14="http://schemas.microsoft.com/office/powerpoint/2010/main" val="342497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37BA86-1EAA-4B4B-97D7-310327FA1D4A}" type="datetimeFigureOut">
              <a:rPr lang="en-GB" smtClean="0"/>
              <a:pPr/>
              <a:t>30/01/2018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586211-776B-40B1-ACDA-0C5788183195}" type="slidenum">
              <a:rPr lang="en-GB" smtClean="0"/>
              <a:pPr/>
              <a:t>‹#›</a:t>
            </a:fld>
            <a:endParaRPr lang="en-GB"/>
          </a:p>
        </p:txBody>
      </p:sp>
    </p:spTree>
    <p:extLst>
      <p:ext uri="{BB962C8B-B14F-4D97-AF65-F5344CB8AC3E}">
        <p14:creationId xmlns:p14="http://schemas.microsoft.com/office/powerpoint/2010/main" val="237657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a:t>
            </a:fld>
            <a:endParaRPr lang="en-GB"/>
          </a:p>
        </p:txBody>
      </p:sp>
    </p:spTree>
    <p:extLst>
      <p:ext uri="{BB962C8B-B14F-4D97-AF65-F5344CB8AC3E}">
        <p14:creationId xmlns:p14="http://schemas.microsoft.com/office/powerpoint/2010/main" val="370326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10</a:t>
            </a:fld>
            <a:endParaRPr lang="en-GB"/>
          </a:p>
        </p:txBody>
      </p:sp>
    </p:spTree>
    <p:extLst>
      <p:ext uri="{BB962C8B-B14F-4D97-AF65-F5344CB8AC3E}">
        <p14:creationId xmlns:p14="http://schemas.microsoft.com/office/powerpoint/2010/main" val="333911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11</a:t>
            </a:fld>
            <a:endParaRPr lang="en-GB"/>
          </a:p>
        </p:txBody>
      </p:sp>
    </p:spTree>
    <p:extLst>
      <p:ext uri="{BB962C8B-B14F-4D97-AF65-F5344CB8AC3E}">
        <p14:creationId xmlns:p14="http://schemas.microsoft.com/office/powerpoint/2010/main" val="427814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Heather</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12</a:t>
            </a:fld>
            <a:endParaRPr lang="en-GB"/>
          </a:p>
        </p:txBody>
      </p:sp>
    </p:spTree>
    <p:extLst>
      <p:ext uri="{BB962C8B-B14F-4D97-AF65-F5344CB8AC3E}">
        <p14:creationId xmlns:p14="http://schemas.microsoft.com/office/powerpoint/2010/main" val="289473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Heather</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13</a:t>
            </a:fld>
            <a:endParaRPr lang="en-GB"/>
          </a:p>
        </p:txBody>
      </p:sp>
    </p:spTree>
    <p:extLst>
      <p:ext uri="{BB962C8B-B14F-4D97-AF65-F5344CB8AC3E}">
        <p14:creationId xmlns:p14="http://schemas.microsoft.com/office/powerpoint/2010/main" val="18277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Heather</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14</a:t>
            </a:fld>
            <a:endParaRPr lang="en-GB"/>
          </a:p>
        </p:txBody>
      </p:sp>
    </p:spTree>
    <p:extLst>
      <p:ext uri="{BB962C8B-B14F-4D97-AF65-F5344CB8AC3E}">
        <p14:creationId xmlns:p14="http://schemas.microsoft.com/office/powerpoint/2010/main" val="4913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Heather</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15</a:t>
            </a:fld>
            <a:endParaRPr lang="en-GB"/>
          </a:p>
        </p:txBody>
      </p:sp>
    </p:spTree>
    <p:extLst>
      <p:ext uri="{BB962C8B-B14F-4D97-AF65-F5344CB8AC3E}">
        <p14:creationId xmlns:p14="http://schemas.microsoft.com/office/powerpoint/2010/main" val="383624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Heather</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16</a:t>
            </a:fld>
            <a:endParaRPr lang="en-GB"/>
          </a:p>
        </p:txBody>
      </p:sp>
    </p:spTree>
    <p:extLst>
      <p:ext uri="{BB962C8B-B14F-4D97-AF65-F5344CB8AC3E}">
        <p14:creationId xmlns:p14="http://schemas.microsoft.com/office/powerpoint/2010/main" val="84649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Heather</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17</a:t>
            </a:fld>
            <a:endParaRPr lang="en-GB"/>
          </a:p>
        </p:txBody>
      </p:sp>
    </p:spTree>
    <p:extLst>
      <p:ext uri="{BB962C8B-B14F-4D97-AF65-F5344CB8AC3E}">
        <p14:creationId xmlns:p14="http://schemas.microsoft.com/office/powerpoint/2010/main" val="399827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18</a:t>
            </a:fld>
            <a:endParaRPr lang="en-GB"/>
          </a:p>
        </p:txBody>
      </p:sp>
    </p:spTree>
    <p:extLst>
      <p:ext uri="{BB962C8B-B14F-4D97-AF65-F5344CB8AC3E}">
        <p14:creationId xmlns:p14="http://schemas.microsoft.com/office/powerpoint/2010/main" val="309689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Anna</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19</a:t>
            </a:fld>
            <a:endParaRPr lang="en-GB"/>
          </a:p>
        </p:txBody>
      </p:sp>
    </p:spTree>
    <p:extLst>
      <p:ext uri="{BB962C8B-B14F-4D97-AF65-F5344CB8AC3E}">
        <p14:creationId xmlns:p14="http://schemas.microsoft.com/office/powerpoint/2010/main" val="27884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charly</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2</a:t>
            </a:fld>
            <a:endParaRPr lang="en-GB"/>
          </a:p>
        </p:txBody>
      </p:sp>
    </p:spTree>
    <p:extLst>
      <p:ext uri="{BB962C8B-B14F-4D97-AF65-F5344CB8AC3E}">
        <p14:creationId xmlns:p14="http://schemas.microsoft.com/office/powerpoint/2010/main" val="2573198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20</a:t>
            </a:fld>
            <a:endParaRPr lang="en-GB"/>
          </a:p>
        </p:txBody>
      </p:sp>
    </p:spTree>
    <p:extLst>
      <p:ext uri="{BB962C8B-B14F-4D97-AF65-F5344CB8AC3E}">
        <p14:creationId xmlns:p14="http://schemas.microsoft.com/office/powerpoint/2010/main" val="380210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21</a:t>
            </a:fld>
            <a:endParaRPr lang="en-GB"/>
          </a:p>
        </p:txBody>
      </p:sp>
    </p:spTree>
    <p:extLst>
      <p:ext uri="{BB962C8B-B14F-4D97-AF65-F5344CB8AC3E}">
        <p14:creationId xmlns:p14="http://schemas.microsoft.com/office/powerpoint/2010/main" val="412261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Heather</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22</a:t>
            </a:fld>
            <a:endParaRPr lang="en-GB"/>
          </a:p>
        </p:txBody>
      </p:sp>
    </p:spTree>
    <p:extLst>
      <p:ext uri="{BB962C8B-B14F-4D97-AF65-F5344CB8AC3E}">
        <p14:creationId xmlns:p14="http://schemas.microsoft.com/office/powerpoint/2010/main" val="2751149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smtClean="0"/>
              <a:t> </a:t>
            </a:r>
            <a:endParaRPr lang="en-GB"/>
          </a:p>
        </p:txBody>
      </p:sp>
      <p:sp>
        <p:nvSpPr>
          <p:cNvPr id="4" name="Slide Number Placeholder 3"/>
          <p:cNvSpPr>
            <a:spLocks noGrp="1"/>
          </p:cNvSpPr>
          <p:nvPr>
            <p:ph type="sldNum" sz="quarter" idx="10"/>
          </p:nvPr>
        </p:nvSpPr>
        <p:spPr/>
        <p:txBody>
          <a:bodyPr/>
          <a:lstStyle/>
          <a:p>
            <a:fld id="{26586211-776B-40B1-ACDA-0C5788183195}" type="slidenum">
              <a:rPr lang="en-GB" smtClean="0"/>
              <a:pPr/>
              <a:t>23</a:t>
            </a:fld>
            <a:endParaRPr lang="en-GB"/>
          </a:p>
        </p:txBody>
      </p:sp>
    </p:spTree>
    <p:extLst>
      <p:ext uri="{BB962C8B-B14F-4D97-AF65-F5344CB8AC3E}">
        <p14:creationId xmlns:p14="http://schemas.microsoft.com/office/powerpoint/2010/main" val="41559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24</a:t>
            </a:fld>
            <a:endParaRPr lang="en-GB"/>
          </a:p>
        </p:txBody>
      </p:sp>
    </p:spTree>
    <p:extLst>
      <p:ext uri="{BB962C8B-B14F-4D97-AF65-F5344CB8AC3E}">
        <p14:creationId xmlns:p14="http://schemas.microsoft.com/office/powerpoint/2010/main" val="396829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3</a:t>
            </a:fld>
            <a:endParaRPr lang="en-GB"/>
          </a:p>
        </p:txBody>
      </p:sp>
    </p:spTree>
    <p:extLst>
      <p:ext uri="{BB962C8B-B14F-4D97-AF65-F5344CB8AC3E}">
        <p14:creationId xmlns:p14="http://schemas.microsoft.com/office/powerpoint/2010/main" val="397970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4</a:t>
            </a:fld>
            <a:endParaRPr lang="en-GB"/>
          </a:p>
        </p:txBody>
      </p:sp>
    </p:spTree>
    <p:extLst>
      <p:ext uri="{BB962C8B-B14F-4D97-AF65-F5344CB8AC3E}">
        <p14:creationId xmlns:p14="http://schemas.microsoft.com/office/powerpoint/2010/main" val="215442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Anna</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5</a:t>
            </a:fld>
            <a:endParaRPr lang="en-GB"/>
          </a:p>
        </p:txBody>
      </p:sp>
    </p:spTree>
    <p:extLst>
      <p:ext uri="{BB962C8B-B14F-4D97-AF65-F5344CB8AC3E}">
        <p14:creationId xmlns:p14="http://schemas.microsoft.com/office/powerpoint/2010/main" val="98636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Anna</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6</a:t>
            </a:fld>
            <a:endParaRPr lang="en-GB"/>
          </a:p>
        </p:txBody>
      </p:sp>
    </p:spTree>
    <p:extLst>
      <p:ext uri="{BB962C8B-B14F-4D97-AF65-F5344CB8AC3E}">
        <p14:creationId xmlns:p14="http://schemas.microsoft.com/office/powerpoint/2010/main" val="311570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Anna</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7</a:t>
            </a:fld>
            <a:endParaRPr lang="en-GB"/>
          </a:p>
        </p:txBody>
      </p:sp>
    </p:spTree>
    <p:extLst>
      <p:ext uri="{BB962C8B-B14F-4D97-AF65-F5344CB8AC3E}">
        <p14:creationId xmlns:p14="http://schemas.microsoft.com/office/powerpoint/2010/main" val="290435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Anna</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8</a:t>
            </a:fld>
            <a:endParaRPr lang="en-GB"/>
          </a:p>
        </p:txBody>
      </p:sp>
    </p:spTree>
    <p:extLst>
      <p:ext uri="{BB962C8B-B14F-4D97-AF65-F5344CB8AC3E}">
        <p14:creationId xmlns:p14="http://schemas.microsoft.com/office/powerpoint/2010/main" val="403818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Charly</a:t>
            </a:r>
            <a:r>
              <a:rPr lang="en-GB" dirty="0" smtClean="0"/>
              <a:t> </a:t>
            </a:r>
            <a:endParaRPr lang="en-GB" dirty="0"/>
          </a:p>
        </p:txBody>
      </p:sp>
      <p:sp>
        <p:nvSpPr>
          <p:cNvPr id="4" name="Slide Number Placeholder 3"/>
          <p:cNvSpPr>
            <a:spLocks noGrp="1"/>
          </p:cNvSpPr>
          <p:nvPr>
            <p:ph type="sldNum" sz="quarter" idx="10"/>
          </p:nvPr>
        </p:nvSpPr>
        <p:spPr/>
        <p:txBody>
          <a:bodyPr/>
          <a:lstStyle/>
          <a:p>
            <a:fld id="{26586211-776B-40B1-ACDA-0C5788183195}" type="slidenum">
              <a:rPr lang="en-GB" smtClean="0"/>
              <a:pPr/>
              <a:t>9</a:t>
            </a:fld>
            <a:endParaRPr lang="en-GB"/>
          </a:p>
        </p:txBody>
      </p:sp>
    </p:spTree>
    <p:extLst>
      <p:ext uri="{BB962C8B-B14F-4D97-AF65-F5344CB8AC3E}">
        <p14:creationId xmlns:p14="http://schemas.microsoft.com/office/powerpoint/2010/main" val="2925523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F618CDB8-37C4-4C73-B88F-0FE71E4865AB}" type="slidenum">
              <a:rPr lang="en-GB" smtClean="0"/>
              <a:pPr/>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31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18CDB8-37C4-4C73-B88F-0FE71E4865AB}" type="slidenum">
              <a:rPr lang="en-GB" smtClean="0"/>
              <a:pPr/>
              <a:t>‹#›</a:t>
            </a:fld>
            <a:endParaRPr lang="en-GB"/>
          </a:p>
        </p:txBody>
      </p:sp>
    </p:spTree>
    <p:extLst>
      <p:ext uri="{BB962C8B-B14F-4D97-AF65-F5344CB8AC3E}">
        <p14:creationId xmlns:p14="http://schemas.microsoft.com/office/powerpoint/2010/main" val="204352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29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44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spTree>
    <p:extLst>
      <p:ext uri="{BB962C8B-B14F-4D97-AF65-F5344CB8AC3E}">
        <p14:creationId xmlns:p14="http://schemas.microsoft.com/office/powerpoint/2010/main" val="300856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593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910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860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73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spTree>
    <p:extLst>
      <p:ext uri="{BB962C8B-B14F-4D97-AF65-F5344CB8AC3E}">
        <p14:creationId xmlns:p14="http://schemas.microsoft.com/office/powerpoint/2010/main" val="131238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8CDB8-37C4-4C73-B88F-0FE71E4865AB}" type="slidenum">
              <a:rPr lang="en-GB" smtClean="0"/>
              <a:pPr/>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08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18CDB8-37C4-4C73-B88F-0FE71E4865AB}" type="slidenum">
              <a:rPr lang="en-GB" smtClean="0"/>
              <a:pPr/>
              <a:t>‹#›</a:t>
            </a:fld>
            <a:endParaRPr lang="en-GB"/>
          </a:p>
        </p:txBody>
      </p:sp>
    </p:spTree>
    <p:extLst>
      <p:ext uri="{BB962C8B-B14F-4D97-AF65-F5344CB8AC3E}">
        <p14:creationId xmlns:p14="http://schemas.microsoft.com/office/powerpoint/2010/main" val="9717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18CDB8-37C4-4C73-B88F-0FE71E4865AB}" type="slidenum">
              <a:rPr lang="en-GB" smtClean="0"/>
              <a:pPr/>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023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18CDB8-37C4-4C73-B88F-0FE71E4865AB}" type="slidenum">
              <a:rPr lang="en-GB" smtClean="0"/>
              <a:pPr/>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36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18CDB8-37C4-4C73-B88F-0FE71E4865AB}" type="slidenum">
              <a:rPr lang="en-GB" smtClean="0"/>
              <a:pPr/>
              <a:t>‹#›</a:t>
            </a:fld>
            <a:endParaRPr lang="en-GB"/>
          </a:p>
        </p:txBody>
      </p:sp>
    </p:spTree>
    <p:extLst>
      <p:ext uri="{BB962C8B-B14F-4D97-AF65-F5344CB8AC3E}">
        <p14:creationId xmlns:p14="http://schemas.microsoft.com/office/powerpoint/2010/main" val="361359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18CDB8-37C4-4C73-B88F-0FE71E4865AB}" type="slidenum">
              <a:rPr lang="en-GB" smtClean="0"/>
              <a:pPr/>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58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2E496-C1D7-45E6-BF68-F0E27F533B05}" type="datetimeFigureOut">
              <a:rPr lang="en-GB" smtClean="0"/>
              <a:pPr/>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18CDB8-37C4-4C73-B88F-0FE71E4865AB}" type="slidenum">
              <a:rPr lang="en-GB" smtClean="0"/>
              <a:pPr/>
              <a:t>‹#›</a:t>
            </a:fld>
            <a:endParaRPr lang="en-GB"/>
          </a:p>
        </p:txBody>
      </p:sp>
    </p:spTree>
    <p:extLst>
      <p:ext uri="{BB962C8B-B14F-4D97-AF65-F5344CB8AC3E}">
        <p14:creationId xmlns:p14="http://schemas.microsoft.com/office/powerpoint/2010/main" val="171389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02E496-C1D7-45E6-BF68-F0E27F533B05}" type="datetimeFigureOut">
              <a:rPr lang="en-GB" smtClean="0"/>
              <a:pPr/>
              <a:t>30/01/2018</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18CDB8-37C4-4C73-B88F-0FE71E4865AB}" type="slidenum">
              <a:rPr lang="en-GB" smtClean="0"/>
              <a:pPr/>
              <a:t>‹#›</a:t>
            </a:fld>
            <a:endParaRPr lang="en-GB"/>
          </a:p>
        </p:txBody>
      </p:sp>
    </p:spTree>
    <p:extLst>
      <p:ext uri="{BB962C8B-B14F-4D97-AF65-F5344CB8AC3E}">
        <p14:creationId xmlns:p14="http://schemas.microsoft.com/office/powerpoint/2010/main" val="3685256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honicsplay.co.uk/BuriedTreasure2.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honicsplay.co.uk/BuriedTreasure2.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ctgames.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ctgames.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P-eTO8L3t4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Phonics Workshop </a:t>
            </a:r>
            <a:endParaRPr lang="en-GB" dirty="0"/>
          </a:p>
        </p:txBody>
      </p:sp>
      <p:sp>
        <p:nvSpPr>
          <p:cNvPr id="3" name="Subtitle 2"/>
          <p:cNvSpPr>
            <a:spLocks noGrp="1"/>
          </p:cNvSpPr>
          <p:nvPr>
            <p:ph type="subTitle" idx="1"/>
          </p:nvPr>
        </p:nvSpPr>
        <p:spPr/>
        <p:txBody>
          <a:bodyPr/>
          <a:lstStyle/>
          <a:p>
            <a:r>
              <a:rPr lang="en-GB" dirty="0" smtClean="0"/>
              <a:t>Spring Term 2018</a:t>
            </a:r>
            <a:endParaRPr lang="en-GB" dirty="0"/>
          </a:p>
        </p:txBody>
      </p:sp>
      <p:pic>
        <p:nvPicPr>
          <p:cNvPr id="6" name="Picture 5" descr="T:\Mrs Kayne\stpatslogo2.jpg"/>
          <p:cNvPicPr/>
          <p:nvPr/>
        </p:nvPicPr>
        <p:blipFill>
          <a:blip r:embed="rId3" cstate="print"/>
          <a:srcRect/>
          <a:stretch>
            <a:fillRect/>
          </a:stretch>
        </p:blipFill>
        <p:spPr bwMode="auto">
          <a:xfrm>
            <a:off x="3419872" y="4149080"/>
            <a:ext cx="2627784" cy="2492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5" y="404664"/>
            <a:ext cx="6798734" cy="1303867"/>
          </a:xfrm>
        </p:spPr>
        <p:txBody>
          <a:bodyPr/>
          <a:lstStyle/>
          <a:p>
            <a:pPr algn="ctr"/>
            <a:r>
              <a:rPr lang="en-GB" dirty="0" smtClean="0"/>
              <a:t>Phonics Test </a:t>
            </a:r>
            <a:endParaRPr lang="en-GB" dirty="0"/>
          </a:p>
        </p:txBody>
      </p:sp>
      <p:sp>
        <p:nvSpPr>
          <p:cNvPr id="2" name="Content Placeholder 1"/>
          <p:cNvSpPr>
            <a:spLocks noGrp="1"/>
          </p:cNvSpPr>
          <p:nvPr>
            <p:ph idx="1"/>
          </p:nvPr>
        </p:nvSpPr>
        <p:spPr>
          <a:xfrm>
            <a:off x="1043608" y="1844824"/>
            <a:ext cx="6798736" cy="3444997"/>
          </a:xfrm>
        </p:spPr>
        <p:txBody>
          <a:bodyPr>
            <a:normAutofit fontScale="25000" lnSpcReduction="20000"/>
          </a:bodyPr>
          <a:lstStyle/>
          <a:p>
            <a:r>
              <a:rPr lang="en-GB" sz="5600" b="1" u="sng" dirty="0" smtClean="0">
                <a:latin typeface="Calibri" panose="020F0502020204030204" pitchFamily="34" charset="0"/>
              </a:rPr>
              <a:t>What is expected of the children?</a:t>
            </a:r>
            <a:r>
              <a:rPr lang="en-GB" sz="5600" b="1" dirty="0" smtClean="0">
                <a:latin typeface="Calibri" panose="020F0502020204030204" pitchFamily="34" charset="0"/>
              </a:rPr>
              <a:t> </a:t>
            </a:r>
          </a:p>
          <a:p>
            <a:r>
              <a:rPr lang="en-GB" sz="5600" dirty="0" smtClean="0">
                <a:latin typeface="Calibri" panose="020F0502020204030204" pitchFamily="34" charset="0"/>
              </a:rPr>
              <a:t>  The check is very similar to tasks the children already complete during phonics lessons. </a:t>
            </a:r>
            <a:endParaRPr lang="en-GB" sz="5600" b="1" dirty="0" smtClean="0">
              <a:latin typeface="Calibri" panose="020F0502020204030204" pitchFamily="34" charset="0"/>
            </a:endParaRPr>
          </a:p>
          <a:p>
            <a:r>
              <a:rPr lang="en-GB" sz="5600" dirty="0" smtClean="0">
                <a:latin typeface="Calibri" panose="020F0502020204030204" pitchFamily="34" charset="0"/>
              </a:rPr>
              <a:t> Children will be asked to ‘sound out’ a word and blend the sounds together.eg d-o-g - dog. </a:t>
            </a:r>
            <a:endParaRPr lang="en-GB" sz="5600" b="1" dirty="0" smtClean="0">
              <a:latin typeface="Calibri" panose="020F0502020204030204" pitchFamily="34" charset="0"/>
            </a:endParaRPr>
          </a:p>
          <a:p>
            <a:r>
              <a:rPr lang="en-GB" sz="5600" dirty="0" smtClean="0">
                <a:latin typeface="Calibri" panose="020F0502020204030204" pitchFamily="34" charset="0"/>
              </a:rPr>
              <a:t>The focus of the check is to see which sounds the children know and therefore the children will  be asked to read made up ‘nonsense’  words.  </a:t>
            </a:r>
            <a:r>
              <a:rPr lang="en-GB" sz="5600" dirty="0" err="1" smtClean="0">
                <a:latin typeface="Calibri" panose="020F0502020204030204" pitchFamily="34" charset="0"/>
              </a:rPr>
              <a:t>Zong</a:t>
            </a:r>
            <a:r>
              <a:rPr lang="en-GB" sz="5600" dirty="0" smtClean="0">
                <a:latin typeface="Calibri" panose="020F0502020204030204" pitchFamily="34" charset="0"/>
              </a:rPr>
              <a:t>, </a:t>
            </a:r>
            <a:r>
              <a:rPr lang="en-GB" sz="5600" dirty="0" err="1" smtClean="0">
                <a:latin typeface="Calibri" panose="020F0502020204030204" pitchFamily="34" charset="0"/>
              </a:rPr>
              <a:t>Phrang</a:t>
            </a:r>
            <a:r>
              <a:rPr lang="en-GB" sz="5600" dirty="0" smtClean="0">
                <a:latin typeface="Calibri" panose="020F0502020204030204" pitchFamily="34" charset="0"/>
              </a:rPr>
              <a:t> and </a:t>
            </a:r>
            <a:r>
              <a:rPr lang="en-GB" sz="5600" dirty="0" err="1" smtClean="0">
                <a:latin typeface="Calibri" panose="020F0502020204030204" pitchFamily="34" charset="0"/>
              </a:rPr>
              <a:t>zog</a:t>
            </a:r>
            <a:r>
              <a:rPr lang="en-GB" sz="5600" dirty="0" smtClean="0">
                <a:latin typeface="Calibri" panose="020F0502020204030204" pitchFamily="34" charset="0"/>
              </a:rPr>
              <a:t> are all examples. </a:t>
            </a:r>
          </a:p>
          <a:p>
            <a:endParaRPr lang="en-GB" sz="5600" b="1" dirty="0" smtClean="0">
              <a:latin typeface="Calibri" panose="020F0502020204030204" pitchFamily="34" charset="0"/>
            </a:endParaRPr>
          </a:p>
          <a:p>
            <a:r>
              <a:rPr lang="en-GB" sz="5600" b="1" u="sng" dirty="0" smtClean="0">
                <a:latin typeface="Calibri" panose="020F0502020204030204" pitchFamily="34" charset="0"/>
              </a:rPr>
              <a:t>What can you do to support your child? </a:t>
            </a:r>
            <a:r>
              <a:rPr lang="en-GB" sz="5600" b="1" dirty="0" smtClean="0">
                <a:latin typeface="Calibri" panose="020F0502020204030204" pitchFamily="34" charset="0"/>
              </a:rPr>
              <a:t> </a:t>
            </a:r>
          </a:p>
          <a:p>
            <a:pPr lvl="0"/>
            <a:r>
              <a:rPr lang="en-GB" sz="5600" dirty="0" smtClean="0">
                <a:latin typeface="Calibri" panose="020F0502020204030204" pitchFamily="34" charset="0"/>
              </a:rPr>
              <a:t>Encourage your child to ‘sound out’ when reading or writing. Focusing particularly on spotting more unusual sound patterns. E.G  spine and night. </a:t>
            </a:r>
            <a:endParaRPr lang="en-GB" sz="5600" b="1" dirty="0" smtClean="0">
              <a:latin typeface="Calibri" panose="020F0502020204030204" pitchFamily="34" charset="0"/>
            </a:endParaRPr>
          </a:p>
          <a:p>
            <a:pPr lvl="0"/>
            <a:r>
              <a:rPr lang="en-GB" sz="5600" dirty="0" smtClean="0">
                <a:latin typeface="Calibri" panose="020F0502020204030204" pitchFamily="34" charset="0"/>
              </a:rPr>
              <a:t>Encourage your child to use a sound mat when writing to find the sound they need (in the back of your pack). </a:t>
            </a:r>
            <a:endParaRPr lang="en-GB" sz="5600" b="1" dirty="0" smtClean="0">
              <a:latin typeface="Calibri" panose="020F0502020204030204" pitchFamily="34" charset="0"/>
            </a:endParaRPr>
          </a:p>
          <a:p>
            <a:pPr lvl="0"/>
            <a:r>
              <a:rPr lang="en-GB" sz="5600" dirty="0" smtClean="0">
                <a:latin typeface="Calibri" panose="020F0502020204030204" pitchFamily="34" charset="0"/>
              </a:rPr>
              <a:t>Play games! </a:t>
            </a:r>
            <a:r>
              <a:rPr lang="en-GB" sz="5600" b="1" u="sng" dirty="0" smtClean="0">
                <a:latin typeface="Calibri" panose="020F0502020204030204" pitchFamily="34" charset="0"/>
                <a:hlinkClick r:id="rId3"/>
              </a:rPr>
              <a:t>www.phonicsplay.co.uk</a:t>
            </a:r>
            <a:r>
              <a:rPr lang="en-GB" sz="5600" dirty="0" smtClean="0">
                <a:latin typeface="Calibri" panose="020F0502020204030204" pitchFamily="34" charset="0"/>
              </a:rPr>
              <a:t> </a:t>
            </a:r>
            <a:endParaRPr lang="en-GB" sz="5600" b="1" dirty="0" smtClean="0">
              <a:latin typeface="Calibri" panose="020F0502020204030204" pitchFamily="34" charset="0"/>
            </a:endParaRPr>
          </a:p>
          <a:p>
            <a:pPr lvl="0"/>
            <a:r>
              <a:rPr lang="en-GB" sz="5600" dirty="0" smtClean="0">
                <a:latin typeface="Calibri" panose="020F0502020204030204" pitchFamily="34" charset="0"/>
              </a:rPr>
              <a:t>Remember phonics is not the only thing needed to be a fluent reader!  </a:t>
            </a:r>
            <a:endParaRPr lang="en-GB" sz="5600" b="1" dirty="0" smtClean="0">
              <a:latin typeface="Calibri" panose="020F0502020204030204" pitchFamily="34" charset="0"/>
            </a:endParaRPr>
          </a:p>
          <a:p>
            <a:r>
              <a:rPr lang="en-GB" sz="5600" b="1" dirty="0" smtClean="0">
                <a:latin typeface="Calibri" panose="020F0502020204030204" pitchFamily="34" charset="0"/>
              </a:rPr>
              <a:t>The most important thing is to ENJOY READING! </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8352928" cy="4893647"/>
          </a:xfrm>
          <a:prstGeom prst="rect">
            <a:avLst/>
          </a:prstGeom>
          <a:noFill/>
        </p:spPr>
        <p:txBody>
          <a:bodyPr wrap="square" rtlCol="0">
            <a:spAutoFit/>
          </a:bodyPr>
          <a:lstStyle/>
          <a:p>
            <a:r>
              <a:rPr lang="en-GB" sz="3200" dirty="0" smtClean="0"/>
              <a:t>New Curriculum Requirements</a:t>
            </a:r>
          </a:p>
          <a:p>
            <a:endParaRPr lang="en-GB" sz="3200" dirty="0"/>
          </a:p>
          <a:p>
            <a:r>
              <a:rPr lang="en-GB" sz="3200" dirty="0" smtClean="0"/>
              <a:t>Year One Summer Term 2</a:t>
            </a:r>
          </a:p>
          <a:p>
            <a:endParaRPr lang="en-GB" dirty="0"/>
          </a:p>
          <a:p>
            <a:pPr marL="285750" indent="-285750">
              <a:buFont typeface="Arial" panose="020B0604020202020204" pitchFamily="34" charset="0"/>
              <a:buChar char="•"/>
            </a:pPr>
            <a:r>
              <a:rPr lang="en-GB" dirty="0" smtClean="0"/>
              <a:t>Adding -s and -</a:t>
            </a:r>
            <a:r>
              <a:rPr lang="en-GB" dirty="0" err="1" smtClean="0"/>
              <a:t>es</a:t>
            </a:r>
            <a:r>
              <a:rPr lang="en-GB" dirty="0" smtClean="0"/>
              <a:t> to words, looking at plurals of nouns</a:t>
            </a:r>
          </a:p>
          <a:p>
            <a:pPr marL="285750" indent="-285750">
              <a:buFont typeface="Arial" panose="020B0604020202020204" pitchFamily="34" charset="0"/>
              <a:buChar char="•"/>
            </a:pPr>
            <a:r>
              <a:rPr lang="en-GB" dirty="0" smtClean="0"/>
              <a:t>Adding endings -</a:t>
            </a:r>
            <a:r>
              <a:rPr lang="en-GB" dirty="0" err="1" smtClean="0"/>
              <a:t>ing</a:t>
            </a:r>
            <a:r>
              <a:rPr lang="en-GB" dirty="0" smtClean="0"/>
              <a:t>, -</a:t>
            </a:r>
            <a:r>
              <a:rPr lang="en-GB" dirty="0" err="1" smtClean="0"/>
              <a:t>ed</a:t>
            </a:r>
            <a:r>
              <a:rPr lang="en-GB" dirty="0" smtClean="0"/>
              <a:t>, -</a:t>
            </a:r>
            <a:r>
              <a:rPr lang="en-GB" dirty="0" err="1" smtClean="0"/>
              <a:t>er</a:t>
            </a:r>
            <a:r>
              <a:rPr lang="en-GB" dirty="0" smtClean="0"/>
              <a:t> when the verb doesn’t need to change </a:t>
            </a:r>
            <a:r>
              <a:rPr lang="en-GB" dirty="0" err="1" smtClean="0"/>
              <a:t>e.g</a:t>
            </a:r>
            <a:r>
              <a:rPr lang="en-GB" dirty="0" smtClean="0"/>
              <a:t> jumping, stamped, buzzer</a:t>
            </a:r>
          </a:p>
          <a:p>
            <a:pPr marL="285750" indent="-285750">
              <a:buFont typeface="Arial" panose="020B0604020202020204" pitchFamily="34" charset="0"/>
              <a:buChar char="•"/>
            </a:pPr>
            <a:r>
              <a:rPr lang="en-GB" dirty="0" smtClean="0"/>
              <a:t>Adding -</a:t>
            </a:r>
            <a:r>
              <a:rPr lang="en-GB" dirty="0" err="1" smtClean="0"/>
              <a:t>er</a:t>
            </a:r>
            <a:r>
              <a:rPr lang="en-GB" dirty="0" smtClean="0"/>
              <a:t> and -</a:t>
            </a:r>
            <a:r>
              <a:rPr lang="en-GB" dirty="0" err="1" smtClean="0"/>
              <a:t>est</a:t>
            </a:r>
            <a:r>
              <a:rPr lang="en-GB" dirty="0" smtClean="0"/>
              <a:t> when no change to the root word is needed </a:t>
            </a:r>
            <a:r>
              <a:rPr lang="en-GB" dirty="0" err="1" smtClean="0"/>
              <a:t>e.g</a:t>
            </a:r>
            <a:r>
              <a:rPr lang="en-GB" dirty="0" smtClean="0"/>
              <a:t> fresher, quickest</a:t>
            </a:r>
          </a:p>
          <a:p>
            <a:pPr marL="285750" indent="-285750">
              <a:buFont typeface="Arial" panose="020B0604020202020204" pitchFamily="34" charset="0"/>
              <a:buChar char="•"/>
            </a:pPr>
            <a:r>
              <a:rPr lang="en-GB" dirty="0" smtClean="0"/>
              <a:t>Adding the prefix un- </a:t>
            </a:r>
            <a:r>
              <a:rPr lang="en-GB" dirty="0" err="1" smtClean="0"/>
              <a:t>e.g</a:t>
            </a:r>
            <a:r>
              <a:rPr lang="en-GB" dirty="0" smtClean="0"/>
              <a:t> unhappy</a:t>
            </a:r>
          </a:p>
          <a:p>
            <a:pPr marL="285750" indent="-285750">
              <a:buFont typeface="Arial" panose="020B0604020202020204" pitchFamily="34" charset="0"/>
              <a:buChar char="•"/>
            </a:pPr>
            <a:r>
              <a:rPr lang="en-GB" dirty="0" smtClean="0"/>
              <a:t>Compound words </a:t>
            </a:r>
            <a:r>
              <a:rPr lang="en-GB" dirty="0" err="1" smtClean="0"/>
              <a:t>e.g</a:t>
            </a:r>
            <a:r>
              <a:rPr lang="en-GB" dirty="0" smtClean="0"/>
              <a:t> play + ground = playground</a:t>
            </a:r>
          </a:p>
          <a:p>
            <a:pPr marL="285750" indent="-285750">
              <a:buFont typeface="Arial" panose="020B0604020202020204" pitchFamily="34" charset="0"/>
              <a:buChar char="•"/>
            </a:pPr>
            <a:endParaRPr lang="en-GB" dirty="0"/>
          </a:p>
          <a:p>
            <a:r>
              <a:rPr lang="en-GB" i="1" dirty="0" smtClean="0"/>
              <a:t>In the previous curriculum this was taught in year 2. We recognise that children develop at different rates and this may not be suitable for all children in year one. </a:t>
            </a:r>
            <a:endParaRPr lang="en-GB" i="1" dirty="0"/>
          </a:p>
        </p:txBody>
      </p:sp>
    </p:spTree>
    <p:extLst>
      <p:ext uri="{BB962C8B-B14F-4D97-AF65-F5344CB8AC3E}">
        <p14:creationId xmlns:p14="http://schemas.microsoft.com/office/powerpoint/2010/main" val="1183173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76672"/>
            <a:ext cx="8229600" cy="5890666"/>
          </a:xfrm>
        </p:spPr>
        <p:txBody>
          <a:bodyPr>
            <a:normAutofit fontScale="90000"/>
          </a:bodyPr>
          <a:lstStyle/>
          <a:p>
            <a:r>
              <a:rPr lang="en-GB" dirty="0" smtClean="0"/>
              <a:t>Phase 6 </a:t>
            </a:r>
            <a:br>
              <a:rPr lang="en-GB" dirty="0" smtClean="0"/>
            </a:br>
            <a:r>
              <a:rPr lang="en-GB" sz="1700" dirty="0" smtClean="0">
                <a:latin typeface="Calibri" pitchFamily="34" charset="0"/>
              </a:rPr>
              <a:t>Overview: By end of phase children should know most of the common grapheme- phoneme</a:t>
            </a:r>
            <a:br>
              <a:rPr lang="en-GB" sz="1700" dirty="0" smtClean="0">
                <a:latin typeface="Calibri" pitchFamily="34" charset="0"/>
              </a:rPr>
            </a:br>
            <a:r>
              <a:rPr lang="en-GB" sz="1700" dirty="0" smtClean="0">
                <a:latin typeface="Calibri" pitchFamily="34" charset="0"/>
              </a:rPr>
              <a:t>correspondences. They should be able to read hundreds of words.</a:t>
            </a:r>
            <a:br>
              <a:rPr lang="en-GB" sz="1700" dirty="0" smtClean="0">
                <a:latin typeface="Calibri" pitchFamily="34" charset="0"/>
              </a:rPr>
            </a:br>
            <a:r>
              <a:rPr lang="en-GB" sz="1700" dirty="0" smtClean="0">
                <a:latin typeface="Calibri" pitchFamily="34" charset="0"/>
              </a:rPr>
              <a:t/>
            </a:r>
            <a:br>
              <a:rPr lang="en-GB" sz="1700" dirty="0" smtClean="0">
                <a:latin typeface="Calibri" pitchFamily="34" charset="0"/>
              </a:rPr>
            </a:br>
            <a:r>
              <a:rPr lang="en-GB" sz="1700" dirty="0" smtClean="0">
                <a:solidFill>
                  <a:schemeClr val="accent2"/>
                </a:solidFill>
                <a:latin typeface="Calibri" pitchFamily="34" charset="0"/>
              </a:rPr>
              <a:t>Children learn to add a suffix</a:t>
            </a:r>
            <a:br>
              <a:rPr lang="en-GB" sz="1700" dirty="0" smtClean="0">
                <a:solidFill>
                  <a:schemeClr val="accent2"/>
                </a:solidFill>
                <a:latin typeface="Calibri" pitchFamily="34" charset="0"/>
              </a:rPr>
            </a:br>
            <a:r>
              <a:rPr lang="en-GB" sz="1700" dirty="0" smtClean="0">
                <a:latin typeface="Calibri" pitchFamily="34" charset="0"/>
              </a:rPr>
              <a:t>Using past tense, add suffix (-</a:t>
            </a:r>
            <a:r>
              <a:rPr lang="en-GB" sz="1700" dirty="0" err="1" smtClean="0">
                <a:latin typeface="Calibri" pitchFamily="34" charset="0"/>
              </a:rPr>
              <a:t>ed</a:t>
            </a:r>
            <a:r>
              <a:rPr lang="en-GB" sz="1700" dirty="0" smtClean="0">
                <a:latin typeface="Calibri" pitchFamily="34" charset="0"/>
              </a:rPr>
              <a:t>) . Decode without suffix, then add.</a:t>
            </a:r>
            <a:br>
              <a:rPr lang="en-GB" sz="1700" dirty="0" smtClean="0">
                <a:latin typeface="Calibri" pitchFamily="34" charset="0"/>
              </a:rPr>
            </a:br>
            <a:r>
              <a:rPr lang="en-GB" sz="1700" dirty="0" smtClean="0">
                <a:latin typeface="Calibri" pitchFamily="34" charset="0"/>
              </a:rPr>
              <a:t>e.g. round, help, turn, beg, hiss, want, sort, hum, wade, hate,</a:t>
            </a:r>
            <a:br>
              <a:rPr lang="en-GB" sz="1700" dirty="0" smtClean="0">
                <a:latin typeface="Calibri" pitchFamily="34" charset="0"/>
              </a:rPr>
            </a:br>
            <a:r>
              <a:rPr lang="en-GB" sz="1700" dirty="0" smtClean="0">
                <a:latin typeface="Calibri" pitchFamily="34" charset="0"/>
              </a:rPr>
              <a:t>grease, live, rob, rock, laugh, call, roast.</a:t>
            </a:r>
            <a:br>
              <a:rPr lang="en-GB" sz="1700" dirty="0" smtClean="0">
                <a:latin typeface="Calibri" pitchFamily="34" charset="0"/>
              </a:rPr>
            </a:br>
            <a:r>
              <a:rPr lang="en-GB" sz="1700" dirty="0" smtClean="0">
                <a:latin typeface="Calibri" pitchFamily="34" charset="0"/>
              </a:rPr>
              <a:t>Experiment with other suffixes: s and </a:t>
            </a:r>
            <a:r>
              <a:rPr lang="en-GB" sz="1700" dirty="0" err="1" smtClean="0">
                <a:latin typeface="Calibri" pitchFamily="34" charset="0"/>
              </a:rPr>
              <a:t>es</a:t>
            </a:r>
            <a:r>
              <a:rPr lang="en-GB" sz="1700" dirty="0" smtClean="0">
                <a:latin typeface="Calibri" pitchFamily="34" charset="0"/>
              </a:rPr>
              <a:t>: cats, bushes.</a:t>
            </a:r>
            <a:br>
              <a:rPr lang="en-GB" sz="1700" dirty="0" smtClean="0">
                <a:latin typeface="Calibri" pitchFamily="34" charset="0"/>
              </a:rPr>
            </a:br>
            <a:r>
              <a:rPr lang="en-GB" sz="1700" dirty="0" err="1" smtClean="0">
                <a:latin typeface="Calibri" pitchFamily="34" charset="0"/>
              </a:rPr>
              <a:t>ed</a:t>
            </a:r>
            <a:r>
              <a:rPr lang="en-GB" sz="1700" dirty="0" smtClean="0">
                <a:latin typeface="Calibri" pitchFamily="34" charset="0"/>
              </a:rPr>
              <a:t> and </a:t>
            </a:r>
            <a:r>
              <a:rPr lang="en-GB" sz="1700" dirty="0" err="1" smtClean="0">
                <a:latin typeface="Calibri" pitchFamily="34" charset="0"/>
              </a:rPr>
              <a:t>ing</a:t>
            </a:r>
            <a:r>
              <a:rPr lang="en-GB" sz="1700" dirty="0" smtClean="0">
                <a:latin typeface="Calibri" pitchFamily="34" charset="0"/>
              </a:rPr>
              <a:t>: hoped, hoping</a:t>
            </a:r>
            <a:br>
              <a:rPr lang="en-GB" sz="1700" dirty="0" smtClean="0">
                <a:latin typeface="Calibri" pitchFamily="34" charset="0"/>
              </a:rPr>
            </a:br>
            <a:r>
              <a:rPr lang="en-GB" sz="1700" dirty="0" smtClean="0">
                <a:latin typeface="Calibri" pitchFamily="34" charset="0"/>
              </a:rPr>
              <a:t>Also </a:t>
            </a:r>
            <a:r>
              <a:rPr lang="en-GB" sz="1700" dirty="0" err="1" smtClean="0">
                <a:latin typeface="Calibri" pitchFamily="34" charset="0"/>
              </a:rPr>
              <a:t>ful</a:t>
            </a:r>
            <a:r>
              <a:rPr lang="en-GB" sz="1700" dirty="0" smtClean="0">
                <a:latin typeface="Calibri" pitchFamily="34" charset="0"/>
              </a:rPr>
              <a:t>, </a:t>
            </a:r>
            <a:r>
              <a:rPr lang="en-GB" sz="1700" dirty="0" err="1" smtClean="0">
                <a:latin typeface="Calibri" pitchFamily="34" charset="0"/>
              </a:rPr>
              <a:t>er</a:t>
            </a:r>
            <a:r>
              <a:rPr lang="en-GB" sz="1700" dirty="0" smtClean="0">
                <a:latin typeface="Calibri" pitchFamily="34" charset="0"/>
              </a:rPr>
              <a:t>, </a:t>
            </a:r>
            <a:r>
              <a:rPr lang="en-GB" sz="1700" dirty="0" err="1" smtClean="0">
                <a:latin typeface="Calibri" pitchFamily="34" charset="0"/>
              </a:rPr>
              <a:t>est</a:t>
            </a:r>
            <a:r>
              <a:rPr lang="en-GB" sz="1700" dirty="0" smtClean="0">
                <a:latin typeface="Calibri" pitchFamily="34" charset="0"/>
              </a:rPr>
              <a:t>, </a:t>
            </a:r>
            <a:r>
              <a:rPr lang="en-GB" sz="1700" dirty="0" err="1" smtClean="0">
                <a:latin typeface="Calibri" pitchFamily="34" charset="0"/>
              </a:rPr>
              <a:t>ly</a:t>
            </a:r>
            <a:r>
              <a:rPr lang="en-GB" sz="1700" dirty="0" smtClean="0">
                <a:latin typeface="Calibri" pitchFamily="34" charset="0"/>
              </a:rPr>
              <a:t>, </a:t>
            </a:r>
            <a:r>
              <a:rPr lang="en-GB" sz="1700" dirty="0" err="1" smtClean="0">
                <a:latin typeface="Calibri" pitchFamily="34" charset="0"/>
              </a:rPr>
              <a:t>ment</a:t>
            </a:r>
            <a:r>
              <a:rPr lang="en-GB" sz="1700" dirty="0" smtClean="0">
                <a:latin typeface="Calibri" pitchFamily="34" charset="0"/>
              </a:rPr>
              <a:t>, ness.</a:t>
            </a:r>
            <a:br>
              <a:rPr lang="en-GB" sz="1700" dirty="0" smtClean="0">
                <a:latin typeface="Calibri" pitchFamily="34" charset="0"/>
              </a:rPr>
            </a:br>
            <a:r>
              <a:rPr lang="en-GB" sz="1700" dirty="0" smtClean="0">
                <a:latin typeface="Calibri" pitchFamily="34" charset="0"/>
              </a:rPr>
              <a:t/>
            </a:r>
            <a:br>
              <a:rPr lang="en-GB" sz="1700" dirty="0" smtClean="0">
                <a:latin typeface="Calibri" pitchFamily="34" charset="0"/>
              </a:rPr>
            </a:br>
            <a:r>
              <a:rPr lang="en-GB" sz="1700" dirty="0" smtClean="0">
                <a:solidFill>
                  <a:schemeClr val="accent2"/>
                </a:solidFill>
                <a:latin typeface="Calibri" pitchFamily="34" charset="0"/>
              </a:rPr>
              <a:t>Learn all contractions</a:t>
            </a:r>
            <a:r>
              <a:rPr lang="en-GB" sz="1700" dirty="0" smtClean="0">
                <a:latin typeface="Calibri" pitchFamily="34" charset="0"/>
              </a:rPr>
              <a:t/>
            </a:r>
            <a:br>
              <a:rPr lang="en-GB" sz="1700" dirty="0" smtClean="0">
                <a:latin typeface="Calibri" pitchFamily="34" charset="0"/>
              </a:rPr>
            </a:br>
            <a:r>
              <a:rPr lang="en-GB" sz="1700" dirty="0" smtClean="0">
                <a:latin typeface="Calibri" pitchFamily="34" charset="0"/>
              </a:rPr>
              <a:t>e.g. let’s and can’t</a:t>
            </a:r>
            <a:br>
              <a:rPr lang="en-GB" sz="1700" dirty="0" smtClean="0">
                <a:latin typeface="Calibri" pitchFamily="34" charset="0"/>
              </a:rPr>
            </a:br>
            <a:r>
              <a:rPr lang="en-GB" sz="1700" dirty="0" smtClean="0">
                <a:latin typeface="Calibri" pitchFamily="34" charset="0"/>
              </a:rPr>
              <a:t/>
            </a:r>
            <a:br>
              <a:rPr lang="en-GB" sz="1700" dirty="0" smtClean="0">
                <a:latin typeface="Calibri" pitchFamily="34" charset="0"/>
              </a:rPr>
            </a:br>
            <a:r>
              <a:rPr lang="en-GB" sz="1700" dirty="0" smtClean="0">
                <a:solidFill>
                  <a:schemeClr val="accent2"/>
                </a:solidFill>
                <a:latin typeface="Calibri" pitchFamily="34" charset="0"/>
              </a:rPr>
              <a:t>Children learn memory strategies: </a:t>
            </a:r>
            <a:r>
              <a:rPr lang="en-GB" sz="1700" dirty="0" smtClean="0">
                <a:latin typeface="Calibri" pitchFamily="34" charset="0"/>
              </a:rPr>
              <a:t/>
            </a:r>
            <a:br>
              <a:rPr lang="en-GB" sz="1700" dirty="0" smtClean="0">
                <a:latin typeface="Calibri" pitchFamily="34" charset="0"/>
              </a:rPr>
            </a:br>
            <a:r>
              <a:rPr lang="en-GB" sz="1700" dirty="0" smtClean="0">
                <a:latin typeface="Calibri" pitchFamily="34" charset="0"/>
              </a:rPr>
              <a:t>Syllables:  I can break words into smaller bits to remember </a:t>
            </a:r>
            <a:br>
              <a:rPr lang="en-GB" sz="1700" dirty="0" smtClean="0">
                <a:latin typeface="Calibri" pitchFamily="34" charset="0"/>
              </a:rPr>
            </a:br>
            <a:r>
              <a:rPr lang="en-GB" sz="1700" dirty="0" smtClean="0">
                <a:latin typeface="Calibri" pitchFamily="34" charset="0"/>
              </a:rPr>
              <a:t>base words:  I can find its base word (smile + </a:t>
            </a:r>
            <a:r>
              <a:rPr lang="en-GB" sz="1700" dirty="0" err="1" smtClean="0">
                <a:latin typeface="Calibri" pitchFamily="34" charset="0"/>
              </a:rPr>
              <a:t>ing</a:t>
            </a:r>
            <a:r>
              <a:rPr lang="en-GB" sz="1700" dirty="0" smtClean="0">
                <a:latin typeface="Calibri" pitchFamily="34" charset="0"/>
              </a:rPr>
              <a:t> =smiling)</a:t>
            </a:r>
            <a:br>
              <a:rPr lang="en-GB" sz="1700" dirty="0" smtClean="0">
                <a:latin typeface="Calibri" pitchFamily="34" charset="0"/>
              </a:rPr>
            </a:br>
            <a:r>
              <a:rPr lang="en-GB" sz="1700" dirty="0" smtClean="0">
                <a:latin typeface="Calibri" pitchFamily="34" charset="0"/>
              </a:rPr>
              <a:t>Compound words: e.g. play +  ground= playground</a:t>
            </a:r>
            <a:br>
              <a:rPr lang="en-GB" sz="1700" dirty="0" smtClean="0">
                <a:latin typeface="Calibri" pitchFamily="34" charset="0"/>
              </a:rPr>
            </a:br>
            <a:r>
              <a:rPr lang="en-GB" sz="1700" dirty="0" smtClean="0">
                <a:latin typeface="Calibri" pitchFamily="34" charset="0"/>
              </a:rPr>
              <a:t>Analogy: I can use words I already know to help me </a:t>
            </a:r>
            <a:r>
              <a:rPr lang="en-GB" sz="1700" dirty="0" err="1" smtClean="0">
                <a:latin typeface="Calibri" pitchFamily="34" charset="0"/>
              </a:rPr>
              <a:t>e.g.could</a:t>
            </a:r>
            <a:r>
              <a:rPr lang="en-GB" sz="1700" dirty="0" smtClean="0">
                <a:latin typeface="Calibri" pitchFamily="34" charset="0"/>
              </a:rPr>
              <a:t> = should, would</a:t>
            </a:r>
            <a:br>
              <a:rPr lang="en-GB" sz="1700" dirty="0" smtClean="0">
                <a:latin typeface="Calibri" pitchFamily="34" charset="0"/>
              </a:rPr>
            </a:br>
            <a:r>
              <a:rPr lang="en-GB" sz="1700" dirty="0" smtClean="0">
                <a:latin typeface="Calibri" pitchFamily="34" charset="0"/>
              </a:rPr>
              <a:t>Mnemonics: I can make up a sentence to help me remember people</a:t>
            </a:r>
            <a:br>
              <a:rPr lang="en-GB" sz="1700" dirty="0" smtClean="0">
                <a:latin typeface="Calibri" pitchFamily="34" charset="0"/>
              </a:rPr>
            </a:br>
            <a:r>
              <a:rPr lang="en-GB" sz="1700" dirty="0" smtClean="0">
                <a:latin typeface="Calibri" pitchFamily="34" charset="0"/>
              </a:rPr>
              <a:t>e.g. people eat orange peel like</a:t>
            </a:r>
            <a:r>
              <a:rPr lang="en-GB" sz="1600" dirty="0" smtClean="0">
                <a:latin typeface="Calibri" pitchFamily="34" charset="0"/>
              </a:rPr>
              <a:t/>
            </a:r>
            <a:br>
              <a:rPr lang="en-GB" sz="1600" dirty="0" smtClean="0">
                <a:latin typeface="Calibri" pitchFamily="34" charset="0"/>
              </a:rPr>
            </a:br>
            <a:r>
              <a:rPr lang="en-GB" sz="1600" dirty="0" smtClean="0">
                <a:solidFill>
                  <a:srgbClr val="7030A0"/>
                </a:solidFill>
                <a:latin typeface="Calibri" pitchFamily="34" charset="0"/>
              </a:rPr>
              <a:t>Visual spelling patterns and spelling rules.</a:t>
            </a:r>
            <a:endParaRPr lang="en-GB" sz="1600" dirty="0">
              <a:solidFill>
                <a:srgbClr val="7030A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New curriculum requirements</a:t>
            </a:r>
            <a:br>
              <a:rPr lang="en-GB" dirty="0" smtClean="0"/>
            </a:br>
            <a:r>
              <a:rPr lang="en-GB" dirty="0" smtClean="0"/>
              <a:t>Year 2 </a:t>
            </a:r>
            <a:endParaRPr lang="en-GB" dirty="0"/>
          </a:p>
        </p:txBody>
      </p:sp>
      <p:sp>
        <p:nvSpPr>
          <p:cNvPr id="2" name="Content Placeholder 1"/>
          <p:cNvSpPr>
            <a:spLocks noGrp="1"/>
          </p:cNvSpPr>
          <p:nvPr>
            <p:ph idx="1"/>
          </p:nvPr>
        </p:nvSpPr>
        <p:spPr/>
        <p:txBody>
          <a:bodyPr>
            <a:normAutofit lnSpcReduction="10000"/>
          </a:bodyPr>
          <a:lstStyle/>
          <a:p>
            <a:r>
              <a:rPr lang="en-GB" dirty="0" smtClean="0"/>
              <a:t>Spelling words ending in –</a:t>
            </a:r>
            <a:r>
              <a:rPr lang="en-GB" dirty="0" err="1" smtClean="0"/>
              <a:t>dge</a:t>
            </a:r>
            <a:r>
              <a:rPr lang="en-GB" dirty="0" smtClean="0"/>
              <a:t> and –</a:t>
            </a:r>
            <a:r>
              <a:rPr lang="en-GB" dirty="0" err="1" smtClean="0"/>
              <a:t>ge</a:t>
            </a:r>
            <a:endParaRPr lang="en-GB" dirty="0" smtClean="0"/>
          </a:p>
          <a:p>
            <a:r>
              <a:rPr lang="en-GB" dirty="0" smtClean="0"/>
              <a:t>Alternative sounds </a:t>
            </a:r>
            <a:r>
              <a:rPr lang="en-GB" dirty="0" err="1" smtClean="0"/>
              <a:t>e.g</a:t>
            </a:r>
            <a:r>
              <a:rPr lang="en-GB" dirty="0" smtClean="0"/>
              <a:t> the c in city and race </a:t>
            </a:r>
          </a:p>
          <a:p>
            <a:r>
              <a:rPr lang="en-GB" dirty="0" smtClean="0"/>
              <a:t>-le/-al/-</a:t>
            </a:r>
            <a:r>
              <a:rPr lang="en-GB" dirty="0" err="1" smtClean="0"/>
              <a:t>il</a:t>
            </a:r>
            <a:r>
              <a:rPr lang="en-GB" dirty="0" smtClean="0"/>
              <a:t> at the end of the word</a:t>
            </a:r>
          </a:p>
          <a:p>
            <a:r>
              <a:rPr lang="en-GB" dirty="0" smtClean="0"/>
              <a:t>The possessive apostrophe </a:t>
            </a:r>
            <a:r>
              <a:rPr lang="en-GB" dirty="0" err="1" smtClean="0"/>
              <a:t>e.g</a:t>
            </a:r>
            <a:r>
              <a:rPr lang="en-GB" dirty="0" smtClean="0"/>
              <a:t> the child’s</a:t>
            </a:r>
          </a:p>
          <a:p>
            <a:r>
              <a:rPr lang="en-GB" dirty="0" smtClean="0"/>
              <a:t>Words ending in –</a:t>
            </a:r>
            <a:r>
              <a:rPr lang="en-GB" dirty="0" err="1" smtClean="0"/>
              <a:t>tion</a:t>
            </a:r>
            <a:endParaRPr lang="en-GB" dirty="0" smtClean="0"/>
          </a:p>
          <a:p>
            <a:r>
              <a:rPr lang="en-GB" dirty="0" smtClean="0"/>
              <a:t>Words that sound the same but are spelt differently and have different meanings </a:t>
            </a:r>
            <a:r>
              <a:rPr lang="en-GB" dirty="0" err="1" smtClean="0"/>
              <a:t>e.g</a:t>
            </a:r>
            <a:r>
              <a:rPr lang="en-GB" dirty="0" smtClean="0"/>
              <a:t> their and there</a:t>
            </a:r>
          </a:p>
          <a:p>
            <a:pPr marL="109728" indent="0">
              <a:buNone/>
            </a:pPr>
            <a:endParaRPr lang="en-GB" dirty="0" smtClean="0"/>
          </a:p>
        </p:txBody>
      </p:sp>
    </p:spTree>
    <p:extLst>
      <p:ext uri="{BB962C8B-B14F-4D97-AF65-F5344CB8AC3E}">
        <p14:creationId xmlns:p14="http://schemas.microsoft.com/office/powerpoint/2010/main" val="414479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Points </a:t>
            </a:r>
            <a:endParaRPr lang="en-GB" dirty="0"/>
          </a:p>
        </p:txBody>
      </p:sp>
      <p:sp>
        <p:nvSpPr>
          <p:cNvPr id="2" name="Content Placeholder 1"/>
          <p:cNvSpPr>
            <a:spLocks noGrp="1"/>
          </p:cNvSpPr>
          <p:nvPr>
            <p:ph idx="1"/>
          </p:nvPr>
        </p:nvSpPr>
        <p:spPr/>
        <p:txBody>
          <a:bodyPr>
            <a:normAutofit/>
          </a:bodyPr>
          <a:lstStyle/>
          <a:p>
            <a:r>
              <a:rPr lang="en-GB" dirty="0" smtClean="0"/>
              <a:t>All children learn at different rates. They will be taught the phase that is most appropriate for them. </a:t>
            </a:r>
          </a:p>
          <a:p>
            <a:pPr>
              <a:buNone/>
            </a:pPr>
            <a:endParaRPr lang="en-GB" dirty="0" smtClean="0"/>
          </a:p>
          <a:p>
            <a:r>
              <a:rPr lang="en-GB" dirty="0" smtClean="0"/>
              <a:t>Phonics doesn’t stop in Year 2. Previous phases will be revised. Children will continue to learn at the appropriate phase and when ready, move onto spelling rules. </a:t>
            </a:r>
          </a:p>
          <a:p>
            <a:endParaRPr lang="en-GB" dirty="0" smtClean="0"/>
          </a:p>
          <a:p>
            <a:pPr>
              <a:buNone/>
            </a:pP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in Key Stage 2</a:t>
            </a:r>
            <a:endParaRPr lang="en-GB" dirty="0"/>
          </a:p>
        </p:txBody>
      </p:sp>
      <p:sp>
        <p:nvSpPr>
          <p:cNvPr id="3" name="TextBox 2"/>
          <p:cNvSpPr txBox="1"/>
          <p:nvPr/>
        </p:nvSpPr>
        <p:spPr>
          <a:xfrm>
            <a:off x="1330492" y="2636912"/>
            <a:ext cx="6491479"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Key stage 2, phonics continues as whole class lessons teaching specific sounds that benefit the whole class.</a:t>
            </a:r>
          </a:p>
          <a:p>
            <a:endParaRPr lang="en-GB" dirty="0" smtClean="0"/>
          </a:p>
          <a:p>
            <a:pPr marL="285750" indent="-285750">
              <a:buFont typeface="Arial" panose="020B0604020202020204" pitchFamily="34" charset="0"/>
              <a:buChar char="•"/>
            </a:pPr>
            <a:r>
              <a:rPr lang="en-GB" dirty="0" smtClean="0"/>
              <a:t>Certain children will have phonics interventions for the phase that they are requiring support with.</a:t>
            </a:r>
          </a:p>
          <a:p>
            <a:endParaRPr lang="en-GB" dirty="0" smtClean="0"/>
          </a:p>
          <a:p>
            <a:pPr marL="285750" indent="-285750">
              <a:buFont typeface="Arial" panose="020B0604020202020204" pitchFamily="34" charset="0"/>
              <a:buChar char="•"/>
            </a:pPr>
            <a:r>
              <a:rPr lang="en-GB" dirty="0" smtClean="0"/>
              <a:t>Phonics is addressed for everybody in their spelling lesson to help understand and learn word families and new common exception words.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Greater depth </a:t>
            </a:r>
            <a:r>
              <a:rPr lang="en-GB" dirty="0" err="1" smtClean="0"/>
              <a:t>e.g</a:t>
            </a:r>
            <a:r>
              <a:rPr lang="en-GB" dirty="0" smtClean="0"/>
              <a:t> applying and independence</a:t>
            </a:r>
            <a:endParaRPr lang="en-GB" dirty="0"/>
          </a:p>
        </p:txBody>
      </p:sp>
    </p:spTree>
    <p:extLst>
      <p:ext uri="{BB962C8B-B14F-4D97-AF65-F5344CB8AC3E}">
        <p14:creationId xmlns:p14="http://schemas.microsoft.com/office/powerpoint/2010/main" val="295930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564904"/>
            <a:ext cx="8229600" cy="1143000"/>
          </a:xfrm>
        </p:spPr>
        <p:txBody>
          <a:bodyPr>
            <a:normAutofit fontScale="90000"/>
          </a:bodyPr>
          <a:lstStyle/>
          <a:p>
            <a:pPr algn="ctr"/>
            <a:r>
              <a:rPr lang="en-GB" dirty="0" smtClean="0"/>
              <a:t>Example of Phonics Lesson </a:t>
            </a:r>
            <a:br>
              <a:rPr lang="en-GB" dirty="0" smtClean="0"/>
            </a:br>
            <a:endParaRPr lang="en-GB" dirty="0"/>
          </a:p>
        </p:txBody>
      </p:sp>
    </p:spTree>
    <p:extLst>
      <p:ext uri="{BB962C8B-B14F-4D97-AF65-F5344CB8AC3E}">
        <p14:creationId xmlns:p14="http://schemas.microsoft.com/office/powerpoint/2010/main" val="182621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792" y="3409776"/>
            <a:ext cx="4014131" cy="28401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56" y="3409776"/>
            <a:ext cx="4070853" cy="2880321"/>
          </a:xfrm>
          <a:prstGeom prst="rect">
            <a:avLst/>
          </a:prstGeom>
        </p:spPr>
      </p:pic>
      <p:pic>
        <p:nvPicPr>
          <p:cNvPr id="2" name="Picture 1"/>
          <p:cNvPicPr>
            <a:picLocks noChangeAspect="1"/>
          </p:cNvPicPr>
          <p:nvPr/>
        </p:nvPicPr>
        <p:blipFill>
          <a:blip r:embed="rId5"/>
          <a:stretch>
            <a:fillRect/>
          </a:stretch>
        </p:blipFill>
        <p:spPr>
          <a:xfrm>
            <a:off x="2411760" y="476672"/>
            <a:ext cx="4100098" cy="2901013"/>
          </a:xfrm>
          <a:prstGeom prst="rect">
            <a:avLst/>
          </a:prstGeom>
        </p:spPr>
      </p:pic>
    </p:spTree>
    <p:extLst>
      <p:ext uri="{BB962C8B-B14F-4D97-AF65-F5344CB8AC3E}">
        <p14:creationId xmlns:p14="http://schemas.microsoft.com/office/powerpoint/2010/main" val="145063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4" y="1268760"/>
            <a:ext cx="4104456" cy="1015663"/>
          </a:xfrm>
          <a:prstGeom prst="rect">
            <a:avLst/>
          </a:prstGeom>
          <a:noFill/>
        </p:spPr>
        <p:txBody>
          <a:bodyPr wrap="square" rtlCol="0">
            <a:spAutoFit/>
          </a:bodyPr>
          <a:lstStyle/>
          <a:p>
            <a:r>
              <a:rPr lang="en-GB" sz="6000" dirty="0" err="1" smtClean="0">
                <a:latin typeface="XCCW Joined 2a" panose="03050602040000000000" pitchFamily="66" charset="0"/>
              </a:rPr>
              <a:t>glairm</a:t>
            </a:r>
            <a:endParaRPr lang="en-GB" sz="6000" dirty="0">
              <a:latin typeface="XCCW Joined 2a" panose="03050602040000000000" pitchFamily="66" charset="0"/>
            </a:endParaRPr>
          </a:p>
        </p:txBody>
      </p:sp>
      <p:sp>
        <p:nvSpPr>
          <p:cNvPr id="3" name="TextBox 2"/>
          <p:cNvSpPr txBox="1"/>
          <p:nvPr/>
        </p:nvSpPr>
        <p:spPr>
          <a:xfrm>
            <a:off x="1475656" y="4149080"/>
            <a:ext cx="3888432" cy="1015663"/>
          </a:xfrm>
          <a:prstGeom prst="rect">
            <a:avLst/>
          </a:prstGeom>
          <a:noFill/>
        </p:spPr>
        <p:txBody>
          <a:bodyPr wrap="square" rtlCol="0">
            <a:spAutoFit/>
          </a:bodyPr>
          <a:lstStyle/>
          <a:p>
            <a:r>
              <a:rPr lang="en-GB" sz="6000" dirty="0" err="1">
                <a:latin typeface="XCCW Joined 2a" panose="03050602040000000000" pitchFamily="66" charset="0"/>
              </a:rPr>
              <a:t>p</a:t>
            </a:r>
            <a:r>
              <a:rPr lang="en-GB" sz="6000" dirty="0" err="1" smtClean="0">
                <a:latin typeface="XCCW Joined 2a" panose="03050602040000000000" pitchFamily="66" charset="0"/>
              </a:rPr>
              <a:t>oit</a:t>
            </a:r>
            <a:endParaRPr lang="en-GB" sz="6000" dirty="0">
              <a:latin typeface="XCCW Joined 2a" panose="03050602040000000000" pitchFamily="66" charset="0"/>
            </a:endParaRPr>
          </a:p>
        </p:txBody>
      </p:sp>
      <p:pic>
        <p:nvPicPr>
          <p:cNvPr id="4" name="Picture 3"/>
          <p:cNvPicPr>
            <a:picLocks noChangeAspect="1"/>
          </p:cNvPicPr>
          <p:nvPr/>
        </p:nvPicPr>
        <p:blipFill>
          <a:blip r:embed="rId3"/>
          <a:stretch>
            <a:fillRect/>
          </a:stretch>
        </p:blipFill>
        <p:spPr>
          <a:xfrm>
            <a:off x="1259632" y="1340768"/>
            <a:ext cx="2828925" cy="1619250"/>
          </a:xfrm>
          <a:prstGeom prst="rect">
            <a:avLst/>
          </a:prstGeom>
        </p:spPr>
      </p:pic>
      <p:pic>
        <p:nvPicPr>
          <p:cNvPr id="6" name="Picture 5"/>
          <p:cNvPicPr>
            <a:picLocks noChangeAspect="1"/>
          </p:cNvPicPr>
          <p:nvPr/>
        </p:nvPicPr>
        <p:blipFill>
          <a:blip r:embed="rId4"/>
          <a:stretch>
            <a:fillRect/>
          </a:stretch>
        </p:blipFill>
        <p:spPr>
          <a:xfrm>
            <a:off x="4793061" y="3202858"/>
            <a:ext cx="2668910" cy="2908105"/>
          </a:xfrm>
          <a:prstGeom prst="rect">
            <a:avLst/>
          </a:prstGeom>
        </p:spPr>
      </p:pic>
    </p:spTree>
    <p:extLst>
      <p:ext uri="{BB962C8B-B14F-4D97-AF65-F5344CB8AC3E}">
        <p14:creationId xmlns:p14="http://schemas.microsoft.com/office/powerpoint/2010/main" val="3415121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0034" y="1357298"/>
            <a:ext cx="7715304" cy="2308324"/>
          </a:xfrm>
          <a:prstGeom prst="rect">
            <a:avLst/>
          </a:prstGeom>
          <a:noFill/>
        </p:spPr>
        <p:txBody>
          <a:bodyPr wrap="square" rtlCol="0">
            <a:spAutoFit/>
          </a:bodyPr>
          <a:lstStyle/>
          <a:p>
            <a:pPr algn="ctr"/>
            <a:r>
              <a:rPr lang="en-GB" sz="2400" dirty="0" smtClean="0">
                <a:latin typeface="XCCW Joined 6a" pitchFamily="66" charset="0"/>
              </a:rPr>
              <a:t>Read the key words and tricky words with a friend</a:t>
            </a:r>
          </a:p>
          <a:p>
            <a:pPr algn="ctr"/>
            <a:endParaRPr lang="en-GB" sz="2400" dirty="0" smtClean="0">
              <a:latin typeface="XCCW Joined 6a" pitchFamily="66" charset="0"/>
            </a:endParaRPr>
          </a:p>
          <a:p>
            <a:pPr algn="ctr"/>
            <a:endParaRPr lang="en-GB" sz="2400" dirty="0" smtClean="0">
              <a:latin typeface="XCCW Joined 6a" pitchFamily="66" charset="0"/>
            </a:endParaRPr>
          </a:p>
          <a:p>
            <a:pPr algn="ctr"/>
            <a:endParaRPr lang="en-GB" sz="2400" dirty="0" smtClean="0">
              <a:latin typeface="XCCW Joined 6a" pitchFamily="66" charset="0"/>
            </a:endParaRPr>
          </a:p>
          <a:p>
            <a:pPr algn="ctr"/>
            <a:r>
              <a:rPr lang="en-GB" sz="2400" dirty="0" smtClean="0">
                <a:latin typeface="XCCW Joined 6a" pitchFamily="66" charset="0"/>
              </a:rPr>
              <a:t>in	 	went 	go 		we</a:t>
            </a:r>
            <a:endParaRPr lang="en-GB" sz="2400" dirty="0">
              <a:latin typeface="XCCW Joined 6a" pitchFamily="66" charset="0"/>
            </a:endParaRPr>
          </a:p>
        </p:txBody>
      </p:sp>
    </p:spTree>
    <p:extLst>
      <p:ext uri="{BB962C8B-B14F-4D97-AF65-F5344CB8AC3E}">
        <p14:creationId xmlns:p14="http://schemas.microsoft.com/office/powerpoint/2010/main" val="3521041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phonics? </a:t>
            </a:r>
            <a:endParaRPr lang="en-GB" dirty="0"/>
          </a:p>
        </p:txBody>
      </p:sp>
      <p:sp>
        <p:nvSpPr>
          <p:cNvPr id="2" name="Content Placeholder 1"/>
          <p:cNvSpPr>
            <a:spLocks noGrp="1"/>
          </p:cNvSpPr>
          <p:nvPr>
            <p:ph idx="1"/>
          </p:nvPr>
        </p:nvSpPr>
        <p:spPr/>
        <p:txBody>
          <a:bodyPr>
            <a:normAutofit fontScale="70000" lnSpcReduction="20000"/>
          </a:bodyPr>
          <a:lstStyle/>
          <a:p>
            <a:pPr>
              <a:buNone/>
            </a:pPr>
            <a:r>
              <a:rPr lang="en-GB" dirty="0" smtClean="0"/>
              <a:t>Phonics is one way your child learns to read and write. </a:t>
            </a:r>
          </a:p>
          <a:p>
            <a:pPr>
              <a:buNone/>
            </a:pPr>
            <a:endParaRPr lang="en-GB" dirty="0" smtClean="0"/>
          </a:p>
          <a:p>
            <a:pPr>
              <a:buNone/>
            </a:pPr>
            <a:r>
              <a:rPr lang="en-GB" dirty="0" smtClean="0"/>
              <a:t>Children are taught basic letter sounds and alternative letter sounds. </a:t>
            </a:r>
          </a:p>
          <a:p>
            <a:pPr>
              <a:buNone/>
            </a:pPr>
            <a:endParaRPr lang="en-GB" dirty="0" smtClean="0"/>
          </a:p>
          <a:p>
            <a:pPr>
              <a:buNone/>
            </a:pPr>
            <a:r>
              <a:rPr lang="en-GB" dirty="0" smtClean="0"/>
              <a:t>The children are taught to read the sounds in words and to blend these sounds to decode words. </a:t>
            </a:r>
          </a:p>
          <a:p>
            <a:pPr>
              <a:buNone/>
            </a:pPr>
            <a:endParaRPr lang="en-GB" dirty="0" smtClean="0"/>
          </a:p>
          <a:p>
            <a:pPr>
              <a:buNone/>
            </a:pPr>
            <a:r>
              <a:rPr lang="en-GB" dirty="0" smtClean="0"/>
              <a:t>They are taught to segment the sounds in words and write the sounds that they can hear. </a:t>
            </a:r>
          </a:p>
          <a:p>
            <a:pPr>
              <a:buNone/>
            </a:pPr>
            <a:endParaRPr lang="en-GB" dirty="0" smtClean="0"/>
          </a:p>
          <a:p>
            <a:pPr>
              <a:buNone/>
            </a:pPr>
            <a:r>
              <a:rPr lang="en-GB" dirty="0" smtClean="0"/>
              <a:t>The children are taught to read and write tricky words.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348880"/>
            <a:ext cx="6624736"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Then a new sound is introduced or alternative spelling for the lesson, there will be picture clues for the children to work out the sound or alternative spelling.</a:t>
            </a:r>
          </a:p>
          <a:p>
            <a:endParaRPr lang="en-GB" sz="2400" dirty="0" smtClean="0"/>
          </a:p>
          <a:p>
            <a:pPr marL="285750" indent="-285750">
              <a:buFont typeface="Arial" panose="020B0604020202020204" pitchFamily="34" charset="0"/>
              <a:buChar char="•"/>
            </a:pPr>
            <a:r>
              <a:rPr lang="en-GB" sz="2400" dirty="0" smtClean="0"/>
              <a:t>We discuss the sound/alternative spelling in the words</a:t>
            </a:r>
          </a:p>
          <a:p>
            <a:endParaRPr lang="en-GB" sz="2400" dirty="0" smtClean="0"/>
          </a:p>
          <a:p>
            <a:pPr marL="285750" indent="-285750">
              <a:buFont typeface="Arial" panose="020B0604020202020204" pitchFamily="34" charset="0"/>
              <a:buChar char="•"/>
            </a:pPr>
            <a:r>
              <a:rPr lang="en-GB" sz="2400" dirty="0" smtClean="0"/>
              <a:t>Watch a video teaching us more about the sound.</a:t>
            </a:r>
            <a:endParaRPr lang="en-GB" sz="2400" dirty="0"/>
          </a:p>
        </p:txBody>
      </p:sp>
      <p:sp>
        <p:nvSpPr>
          <p:cNvPr id="3" name="TextBox 2"/>
          <p:cNvSpPr txBox="1"/>
          <p:nvPr/>
        </p:nvSpPr>
        <p:spPr>
          <a:xfrm>
            <a:off x="1619672" y="1124744"/>
            <a:ext cx="5616624" cy="584775"/>
          </a:xfrm>
          <a:prstGeom prst="rect">
            <a:avLst/>
          </a:prstGeom>
          <a:noFill/>
        </p:spPr>
        <p:txBody>
          <a:bodyPr wrap="square" rtlCol="0">
            <a:spAutoFit/>
          </a:bodyPr>
          <a:lstStyle/>
          <a:p>
            <a:pPr algn="ctr"/>
            <a:r>
              <a:rPr lang="en-GB" sz="3200" b="1" u="sng" dirty="0" smtClean="0">
                <a:latin typeface="+mj-lt"/>
              </a:rPr>
              <a:t>Teaching the New Sound</a:t>
            </a:r>
            <a:endParaRPr lang="en-GB" sz="3200" b="1" u="sng" dirty="0">
              <a:latin typeface="+mj-lt"/>
            </a:endParaRPr>
          </a:p>
        </p:txBody>
      </p:sp>
    </p:spTree>
    <p:extLst>
      <p:ext uri="{BB962C8B-B14F-4D97-AF65-F5344CB8AC3E}">
        <p14:creationId xmlns:p14="http://schemas.microsoft.com/office/powerpoint/2010/main" val="3882124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786446" y="1857364"/>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New Directions Social Care"/>
          <p:cNvPicPr>
            <a:picLocks noChangeAspect="1" noChangeArrowheads="1"/>
          </p:cNvPicPr>
          <p:nvPr/>
        </p:nvPicPr>
        <p:blipFill>
          <a:blip r:embed="rId3"/>
          <a:srcRect/>
          <a:stretch>
            <a:fillRect/>
          </a:stretch>
        </p:blipFill>
        <p:spPr bwMode="auto">
          <a:xfrm>
            <a:off x="-365580613" y="-1074738"/>
            <a:ext cx="2857500" cy="2247901"/>
          </a:xfrm>
          <a:prstGeom prst="rect">
            <a:avLst/>
          </a:prstGeom>
          <a:noFill/>
        </p:spPr>
      </p:pic>
      <p:sp>
        <p:nvSpPr>
          <p:cNvPr id="7" name="Oval 6"/>
          <p:cNvSpPr/>
          <p:nvPr/>
        </p:nvSpPr>
        <p:spPr>
          <a:xfrm>
            <a:off x="2071670" y="4929198"/>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881" y="1111549"/>
            <a:ext cx="3479842" cy="195741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380" y="3913238"/>
            <a:ext cx="3059832" cy="2031920"/>
          </a:xfrm>
          <a:prstGeom prst="rect">
            <a:avLst/>
          </a:prstGeom>
        </p:spPr>
      </p:pic>
      <p:sp>
        <p:nvSpPr>
          <p:cNvPr id="5" name="Rectangle 4"/>
          <p:cNvSpPr/>
          <p:nvPr/>
        </p:nvSpPr>
        <p:spPr>
          <a:xfrm>
            <a:off x="2771800" y="5085184"/>
            <a:ext cx="7920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98375" y="5085184"/>
            <a:ext cx="7920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420252" y="2018246"/>
            <a:ext cx="7920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9162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Points </a:t>
            </a:r>
            <a:endParaRPr lang="en-GB" dirty="0"/>
          </a:p>
        </p:txBody>
      </p:sp>
      <p:sp>
        <p:nvSpPr>
          <p:cNvPr id="2" name="Content Placeholder 1"/>
          <p:cNvSpPr>
            <a:spLocks noGrp="1"/>
          </p:cNvSpPr>
          <p:nvPr>
            <p:ph idx="1"/>
          </p:nvPr>
        </p:nvSpPr>
        <p:spPr>
          <a:xfrm>
            <a:off x="395536" y="1268760"/>
            <a:ext cx="8229600" cy="4827992"/>
          </a:xfrm>
        </p:spPr>
        <p:txBody>
          <a:bodyPr>
            <a:normAutofit fontScale="92500"/>
          </a:bodyPr>
          <a:lstStyle/>
          <a:p>
            <a:endParaRPr lang="en-GB" dirty="0" smtClean="0"/>
          </a:p>
          <a:p>
            <a:endParaRPr lang="en-GB" dirty="0"/>
          </a:p>
          <a:p>
            <a:endParaRPr lang="en-GB" dirty="0" smtClean="0"/>
          </a:p>
          <a:p>
            <a:r>
              <a:rPr lang="en-GB" dirty="0" smtClean="0"/>
              <a:t>All children learn at different rates. They will be taught the phase that is most appropriate for them. </a:t>
            </a:r>
          </a:p>
          <a:p>
            <a:pPr>
              <a:buNone/>
            </a:pPr>
            <a:endParaRPr lang="en-GB" dirty="0" smtClean="0"/>
          </a:p>
          <a:p>
            <a:r>
              <a:rPr lang="en-GB" dirty="0" smtClean="0"/>
              <a:t>Phonics doesn’t stop in Year 2. Children will continue to learn at the appropriate phase and when ready move onto spelling rules. </a:t>
            </a:r>
          </a:p>
          <a:p>
            <a:pPr>
              <a:buNone/>
            </a:pPr>
            <a:endParaRPr lang="en-GB" dirty="0" smtClean="0"/>
          </a:p>
          <a:p>
            <a:r>
              <a:rPr lang="en-GB" dirty="0" smtClean="0"/>
              <a:t>The children who haven’t ‘passed’ the phonics test will informally do it again in year 2 so that the teachers are aware of developments.</a:t>
            </a:r>
          </a:p>
        </p:txBody>
      </p:sp>
    </p:spTree>
    <p:extLst>
      <p:ext uri="{BB962C8B-B14F-4D97-AF65-F5344CB8AC3E}">
        <p14:creationId xmlns:p14="http://schemas.microsoft.com/office/powerpoint/2010/main" val="2824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476672"/>
            <a:ext cx="8229600" cy="5059847"/>
          </a:xfrm>
          <a:prstGeom prst="rect">
            <a:avLst/>
          </a:prstGeom>
        </p:spPr>
        <p:txBody>
          <a:bodyPr wrap="square">
            <a:spAutoFit/>
          </a:bodyPr>
          <a:lstStyle/>
          <a:p>
            <a:pPr algn="ctr"/>
            <a:r>
              <a:rPr lang="en-GB" b="1" u="sng" dirty="0" smtClean="0"/>
              <a:t>What can you do to support your child? </a:t>
            </a:r>
            <a:r>
              <a:rPr lang="en-GB" b="1" dirty="0" smtClean="0"/>
              <a:t> </a:t>
            </a:r>
          </a:p>
          <a:p>
            <a:endParaRPr lang="en-GB" b="1" dirty="0"/>
          </a:p>
          <a:p>
            <a:r>
              <a:rPr lang="en-GB" dirty="0" smtClean="0"/>
              <a:t>Encourage your child to ‘sound out’ when reading or writing. Focusing particularly on spotting more unusual sound patterns. E.G  spine and night. </a:t>
            </a:r>
            <a:endParaRPr lang="en-GB" b="1" dirty="0" smtClean="0"/>
          </a:p>
          <a:p>
            <a:pPr lvl="0"/>
            <a:r>
              <a:rPr lang="en-GB" dirty="0" smtClean="0"/>
              <a:t>Encourage your child to use a sound mat when writing to find the sound they need (in the back of your pack). </a:t>
            </a:r>
            <a:endParaRPr lang="en-GB" b="1" dirty="0" smtClean="0"/>
          </a:p>
          <a:p>
            <a:pPr lvl="0"/>
            <a:r>
              <a:rPr lang="en-GB" dirty="0" smtClean="0"/>
              <a:t>Play games! </a:t>
            </a:r>
            <a:r>
              <a:rPr lang="en-GB" b="1" u="sng" dirty="0" smtClean="0">
                <a:hlinkClick r:id="rId3"/>
              </a:rPr>
              <a:t>www.phonicsplay.co.uk</a:t>
            </a:r>
            <a:r>
              <a:rPr lang="en-GB" dirty="0" smtClean="0"/>
              <a:t> </a:t>
            </a:r>
            <a:endParaRPr lang="en-GB" b="1" dirty="0" smtClean="0"/>
          </a:p>
          <a:p>
            <a:pPr lvl="0"/>
            <a:r>
              <a:rPr lang="en-GB" dirty="0" smtClean="0"/>
              <a:t>Remember phonics is not the only thing needed to be a fluent reader!  </a:t>
            </a:r>
            <a:endParaRPr lang="en-GB" b="1" dirty="0" smtClean="0"/>
          </a:p>
          <a:p>
            <a:r>
              <a:rPr lang="en-GB" b="1" dirty="0" smtClean="0"/>
              <a:t>The most important thing is to ENJOY READING! </a:t>
            </a:r>
          </a:p>
        </p:txBody>
      </p:sp>
    </p:spTree>
    <p:extLst>
      <p:ext uri="{BB962C8B-B14F-4D97-AF65-F5344CB8AC3E}">
        <p14:creationId xmlns:p14="http://schemas.microsoft.com/office/powerpoint/2010/main" val="1690302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988840"/>
            <a:ext cx="8229600" cy="3082354"/>
          </a:xfrm>
        </p:spPr>
        <p:txBody>
          <a:bodyPr>
            <a:normAutofit/>
          </a:bodyPr>
          <a:lstStyle/>
          <a:p>
            <a:pPr algn="ctr"/>
            <a:r>
              <a:rPr lang="en-GB" i="1" dirty="0" smtClean="0"/>
              <a:t>Thank you for Attending our Phonics Workshop</a:t>
            </a:r>
            <a:br>
              <a:rPr lang="en-GB" i="1" dirty="0" smtClean="0"/>
            </a:br>
            <a:r>
              <a:rPr lang="en-GB" i="1" dirty="0" smtClean="0"/>
              <a:t>We appreciate all your help </a:t>
            </a:r>
            <a:r>
              <a:rPr lang="en-GB" i="1" smtClean="0"/>
              <a:t>and support.</a:t>
            </a:r>
            <a:endParaRPr lang="en-GB" i="1" dirty="0"/>
          </a:p>
        </p:txBody>
      </p:sp>
      <p:pic>
        <p:nvPicPr>
          <p:cNvPr id="6" name="Picture 5" descr="T:\Mrs Kayne\stpatslogo2.jpg"/>
          <p:cNvPicPr/>
          <p:nvPr/>
        </p:nvPicPr>
        <p:blipFill>
          <a:blip r:embed="rId3" cstate="print"/>
          <a:srcRect/>
          <a:stretch>
            <a:fillRect/>
          </a:stretch>
        </p:blipFill>
        <p:spPr bwMode="auto">
          <a:xfrm>
            <a:off x="1115616" y="836712"/>
            <a:ext cx="1403648" cy="126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1.jpg"/>
          <p:cNvPicPr>
            <a:picLocks noChangeAspect="1"/>
          </p:cNvPicPr>
          <p:nvPr/>
        </p:nvPicPr>
        <p:blipFill>
          <a:blip r:embed="rId3" cstate="print"/>
          <a:stretch>
            <a:fillRect/>
          </a:stretch>
        </p:blipFill>
        <p:spPr>
          <a:xfrm>
            <a:off x="5641256" y="3717032"/>
            <a:ext cx="2334344" cy="2334344"/>
          </a:xfrm>
          <a:prstGeom prst="rect">
            <a:avLst/>
          </a:prstGeom>
        </p:spPr>
      </p:pic>
      <p:sp>
        <p:nvSpPr>
          <p:cNvPr id="3" name="Title 2"/>
          <p:cNvSpPr>
            <a:spLocks noGrp="1"/>
          </p:cNvSpPr>
          <p:nvPr>
            <p:ph type="title"/>
          </p:nvPr>
        </p:nvSpPr>
        <p:spPr/>
        <p:txBody>
          <a:bodyPr>
            <a:normAutofit fontScale="90000"/>
          </a:bodyPr>
          <a:lstStyle/>
          <a:p>
            <a:r>
              <a:rPr lang="en-US" dirty="0" smtClean="0"/>
              <a:t>What is a phoneme?</a:t>
            </a:r>
            <a:br>
              <a:rPr lang="en-US" dirty="0" smtClean="0"/>
            </a:br>
            <a:endParaRPr lang="en-GB" dirty="0"/>
          </a:p>
        </p:txBody>
      </p:sp>
      <p:sp>
        <p:nvSpPr>
          <p:cNvPr id="2" name="Content Placeholder 1"/>
          <p:cNvSpPr>
            <a:spLocks noGrp="1"/>
          </p:cNvSpPr>
          <p:nvPr>
            <p:ph idx="1"/>
          </p:nvPr>
        </p:nvSpPr>
        <p:spPr/>
        <p:txBody>
          <a:bodyPr/>
          <a:lstStyle/>
          <a:p>
            <a:pPr>
              <a:buNone/>
            </a:pPr>
            <a:r>
              <a:rPr lang="en-US" dirty="0" smtClean="0"/>
              <a:t>A phoneme is the smallest sound in a word</a:t>
            </a:r>
          </a:p>
          <a:p>
            <a:pPr>
              <a:buNone/>
            </a:pPr>
            <a:endParaRPr lang="en-US" dirty="0" smtClean="0"/>
          </a:p>
          <a:p>
            <a:pPr>
              <a:buNone/>
            </a:pPr>
            <a:r>
              <a:rPr lang="en-US" dirty="0" smtClean="0"/>
              <a:t>How many sounds in cat? </a:t>
            </a:r>
          </a:p>
          <a:p>
            <a:pPr>
              <a:buNone/>
            </a:pPr>
            <a:endParaRPr lang="en-US" dirty="0" smtClean="0"/>
          </a:p>
          <a:p>
            <a:pPr algn="just">
              <a:buNone/>
            </a:pPr>
            <a:r>
              <a:rPr lang="en-US" dirty="0" smtClean="0"/>
              <a:t>         </a:t>
            </a:r>
            <a:r>
              <a:rPr lang="en-US" sz="4400" dirty="0" smtClean="0"/>
              <a:t>C </a:t>
            </a:r>
            <a:r>
              <a:rPr lang="en-US" sz="4400" dirty="0" smtClean="0">
                <a:latin typeface="Wingdings"/>
                <a:ea typeface="Wingdings"/>
                <a:cs typeface="Wingdings"/>
              </a:rPr>
              <a:t> </a:t>
            </a:r>
            <a:r>
              <a:rPr lang="en-US" sz="4400" dirty="0" smtClean="0"/>
              <a:t>A	    T  </a:t>
            </a:r>
          </a:p>
          <a:p>
            <a:pPr>
              <a:buNone/>
            </a:pPr>
            <a:r>
              <a:rPr lang="en-GB" dirty="0" smtClean="0"/>
              <a:t>           .             .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Letters and Sounds </a:t>
            </a:r>
            <a:endParaRPr lang="en-GB" dirty="0"/>
          </a:p>
        </p:txBody>
      </p:sp>
      <p:sp>
        <p:nvSpPr>
          <p:cNvPr id="2" name="Content Placeholder 1"/>
          <p:cNvSpPr>
            <a:spLocks noGrp="1"/>
          </p:cNvSpPr>
          <p:nvPr>
            <p:ph idx="1"/>
          </p:nvPr>
        </p:nvSpPr>
        <p:spPr/>
        <p:txBody>
          <a:bodyPr>
            <a:normAutofit lnSpcReduction="10000"/>
          </a:bodyPr>
          <a:lstStyle/>
          <a:p>
            <a:r>
              <a:rPr lang="en-GB" dirty="0" smtClean="0"/>
              <a:t>Letters and Sounds is the phonics scheme produced by the government for pre-schools and schools. </a:t>
            </a:r>
          </a:p>
          <a:p>
            <a:r>
              <a:rPr lang="en-GB" dirty="0" smtClean="0"/>
              <a:t>It is broken into 6 phases.</a:t>
            </a:r>
          </a:p>
          <a:p>
            <a:r>
              <a:rPr lang="en-GB" dirty="0" smtClean="0"/>
              <a:t>Phase 1 is taught in pre-school </a:t>
            </a:r>
          </a:p>
          <a:p>
            <a:r>
              <a:rPr lang="en-GB" dirty="0" smtClean="0"/>
              <a:t>Phase 2 and 3 is taught in Reception </a:t>
            </a:r>
          </a:p>
          <a:p>
            <a:r>
              <a:rPr lang="en-GB" dirty="0" smtClean="0"/>
              <a:t>Phase 3,4 and 5 are taught in Year 1</a:t>
            </a:r>
          </a:p>
          <a:p>
            <a:r>
              <a:rPr lang="en-GB" dirty="0" smtClean="0"/>
              <a:t>Phase 5 is revisited and phase 6 is taught in Year 2 </a:t>
            </a:r>
          </a:p>
          <a:p>
            <a:pPr marL="109728" indent="0">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Phase 1 </a:t>
            </a:r>
            <a:endParaRPr lang="en-GB" dirty="0"/>
          </a:p>
        </p:txBody>
      </p:sp>
      <p:sp>
        <p:nvSpPr>
          <p:cNvPr id="2" name="Content Placeholder 1"/>
          <p:cNvSpPr>
            <a:spLocks noGrp="1"/>
          </p:cNvSpPr>
          <p:nvPr>
            <p:ph idx="1"/>
          </p:nvPr>
        </p:nvSpPr>
        <p:spPr/>
        <p:txBody>
          <a:bodyPr>
            <a:normAutofit fontScale="85000" lnSpcReduction="10000"/>
          </a:bodyPr>
          <a:lstStyle/>
          <a:p>
            <a:r>
              <a:rPr lang="en-GB" dirty="0" smtClean="0"/>
              <a:t>Your child will be learning to:</a:t>
            </a:r>
          </a:p>
          <a:p>
            <a:pPr lvl="1"/>
            <a:r>
              <a:rPr lang="en-GB" dirty="0" smtClean="0"/>
              <a:t>Have fun with sounds</a:t>
            </a:r>
          </a:p>
          <a:p>
            <a:pPr lvl="1"/>
            <a:r>
              <a:rPr lang="en-GB" dirty="0" smtClean="0"/>
              <a:t>Listen carefully</a:t>
            </a:r>
          </a:p>
          <a:p>
            <a:pPr lvl="1"/>
            <a:r>
              <a:rPr lang="en-GB" dirty="0" smtClean="0"/>
              <a:t>Develop their vocabulary</a:t>
            </a:r>
          </a:p>
          <a:p>
            <a:pPr lvl="1"/>
            <a:r>
              <a:rPr lang="en-GB" dirty="0" smtClean="0"/>
              <a:t>Speak confidently to you, other adults and children</a:t>
            </a:r>
          </a:p>
          <a:p>
            <a:pPr lvl="1"/>
            <a:r>
              <a:rPr lang="en-GB" dirty="0" smtClean="0"/>
              <a:t>Tune into sounds</a:t>
            </a:r>
          </a:p>
          <a:p>
            <a:pPr lvl="1"/>
            <a:r>
              <a:rPr lang="en-GB" dirty="0" smtClean="0"/>
              <a:t>Listen and remember sounds</a:t>
            </a:r>
          </a:p>
          <a:p>
            <a:pPr lvl="1"/>
            <a:r>
              <a:rPr lang="en-GB" dirty="0" smtClean="0"/>
              <a:t>Talk about sounds</a:t>
            </a:r>
          </a:p>
          <a:p>
            <a:pPr lvl="1"/>
            <a:r>
              <a:rPr lang="en-GB" dirty="0" smtClean="0"/>
              <a:t>Understand that spoken words are made up of different sounds</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80728"/>
            <a:ext cx="8229600" cy="6322714"/>
          </a:xfrm>
        </p:spPr>
        <p:txBody>
          <a:bodyPr>
            <a:normAutofit fontScale="90000"/>
          </a:bodyPr>
          <a:lstStyle/>
          <a:p>
            <a:r>
              <a:rPr lang="en-GB" dirty="0" smtClean="0">
                <a:latin typeface="Calibri" pitchFamily="34" charset="0"/>
              </a:rPr>
              <a:t>Phase 2 </a:t>
            </a:r>
            <a:br>
              <a:rPr lang="en-GB" dirty="0" smtClean="0">
                <a:latin typeface="Calibri" pitchFamily="34" charset="0"/>
              </a:rPr>
            </a:br>
            <a:r>
              <a:rPr lang="en-GB" sz="1800" dirty="0" smtClean="0">
                <a:latin typeface="Calibri" pitchFamily="34" charset="0"/>
              </a:rPr>
              <a:t>Overview: By end of phase 2 children should be able to read some VC and CVC and spell them</a:t>
            </a:r>
            <a:br>
              <a:rPr lang="en-GB" sz="1800" dirty="0" smtClean="0">
                <a:latin typeface="Calibri" pitchFamily="34" charset="0"/>
              </a:rPr>
            </a:br>
            <a:r>
              <a:rPr lang="en-GB" sz="1800" dirty="0" smtClean="0">
                <a:latin typeface="Calibri" pitchFamily="34" charset="0"/>
              </a:rPr>
              <a:t>using magnetic letters or on whiteboards.</a:t>
            </a:r>
            <a:br>
              <a:rPr lang="en-GB" sz="1800" dirty="0" smtClean="0">
                <a:latin typeface="Calibri" pitchFamily="34" charset="0"/>
              </a:rPr>
            </a:br>
            <a:r>
              <a:rPr lang="en-GB" sz="1800" dirty="0" smtClean="0">
                <a:latin typeface="Calibri" pitchFamily="34" charset="0"/>
              </a:rPr>
              <a:t/>
            </a:r>
            <a:br>
              <a:rPr lang="en-GB" sz="1800" dirty="0" smtClean="0">
                <a:latin typeface="Calibri" pitchFamily="34" charset="0"/>
              </a:rPr>
            </a:br>
            <a:r>
              <a:rPr lang="en-GB" sz="1800" dirty="0" smtClean="0">
                <a:solidFill>
                  <a:srgbClr val="FF0000"/>
                </a:solidFill>
                <a:latin typeface="Calibri" pitchFamily="34" charset="0"/>
              </a:rPr>
              <a:t>Children will learn these sounds: </a:t>
            </a:r>
            <a:r>
              <a:rPr lang="en-GB" sz="1800" dirty="0" smtClean="0">
                <a:latin typeface="Calibri" pitchFamily="34" charset="0"/>
              </a:rPr>
              <a:t/>
            </a:r>
            <a:br>
              <a:rPr lang="en-GB" sz="1800" dirty="0" smtClean="0">
                <a:latin typeface="Calibri" pitchFamily="34" charset="0"/>
              </a:rPr>
            </a:br>
            <a:r>
              <a:rPr lang="en-GB" sz="1800" dirty="0" smtClean="0">
                <a:latin typeface="Calibri" pitchFamily="34" charset="0"/>
              </a:rPr>
              <a:t>1. s a t p</a:t>
            </a:r>
            <a:br>
              <a:rPr lang="en-GB" sz="1800" dirty="0" smtClean="0">
                <a:latin typeface="Calibri" pitchFamily="34" charset="0"/>
              </a:rPr>
            </a:br>
            <a:r>
              <a:rPr lang="pt-BR" sz="1800" dirty="0" smtClean="0">
                <a:latin typeface="Calibri" pitchFamily="34" charset="0"/>
              </a:rPr>
              <a:t>2. i n m d</a:t>
            </a:r>
            <a:br>
              <a:rPr lang="pt-BR" sz="1800" dirty="0" smtClean="0">
                <a:latin typeface="Calibri" pitchFamily="34" charset="0"/>
              </a:rPr>
            </a:br>
            <a:r>
              <a:rPr lang="pt-BR" sz="1800" dirty="0" smtClean="0">
                <a:latin typeface="Calibri" pitchFamily="34" charset="0"/>
              </a:rPr>
              <a:t>3. g o c k</a:t>
            </a:r>
            <a:br>
              <a:rPr lang="pt-BR" sz="1800" dirty="0" smtClean="0">
                <a:latin typeface="Calibri" pitchFamily="34" charset="0"/>
              </a:rPr>
            </a:br>
            <a:r>
              <a:rPr lang="pt-BR" sz="1800" dirty="0" smtClean="0">
                <a:latin typeface="Calibri" pitchFamily="34" charset="0"/>
              </a:rPr>
              <a:t>4. ck e u r</a:t>
            </a:r>
            <a:br>
              <a:rPr lang="pt-BR" sz="1800" dirty="0" smtClean="0">
                <a:latin typeface="Calibri" pitchFamily="34" charset="0"/>
              </a:rPr>
            </a:br>
            <a:r>
              <a:rPr lang="pt-BR" sz="1800" dirty="0" smtClean="0">
                <a:latin typeface="Calibri" pitchFamily="34" charset="0"/>
              </a:rPr>
              <a:t>5. h b f ff</a:t>
            </a:r>
            <a:br>
              <a:rPr lang="pt-BR" sz="1800" dirty="0" smtClean="0">
                <a:latin typeface="Calibri" pitchFamily="34" charset="0"/>
              </a:rPr>
            </a:br>
            <a:r>
              <a:rPr lang="pt-BR" sz="1800" dirty="0" smtClean="0">
                <a:latin typeface="Calibri" pitchFamily="34" charset="0"/>
              </a:rPr>
              <a:t/>
            </a:r>
            <a:br>
              <a:rPr lang="pt-BR" sz="1800" dirty="0" smtClean="0">
                <a:latin typeface="Calibri" pitchFamily="34" charset="0"/>
              </a:rPr>
            </a:br>
            <a:r>
              <a:rPr lang="en-GB" sz="1800" dirty="0" smtClean="0">
                <a:solidFill>
                  <a:srgbClr val="FF0000"/>
                </a:solidFill>
                <a:latin typeface="Calibri" pitchFamily="34" charset="0"/>
              </a:rPr>
              <a:t>Teach these tricky words:</a:t>
            </a:r>
            <a:r>
              <a:rPr lang="en-GB" sz="1800" dirty="0" smtClean="0">
                <a:latin typeface="Calibri" pitchFamily="34" charset="0"/>
              </a:rPr>
              <a:t/>
            </a:r>
            <a:br>
              <a:rPr lang="en-GB" sz="1800" dirty="0" smtClean="0">
                <a:latin typeface="Calibri" pitchFamily="34" charset="0"/>
              </a:rPr>
            </a:br>
            <a:r>
              <a:rPr lang="en-GB" sz="1800" dirty="0" smtClean="0">
                <a:latin typeface="Calibri" pitchFamily="34" charset="0"/>
              </a:rPr>
              <a:t>the to I go no</a:t>
            </a:r>
            <a:br>
              <a:rPr lang="en-GB" sz="1800" dirty="0" smtClean="0">
                <a:latin typeface="Calibri" pitchFamily="34" charset="0"/>
              </a:rPr>
            </a:br>
            <a:r>
              <a:rPr lang="en-GB" sz="1800" dirty="0" smtClean="0">
                <a:latin typeface="Calibri" pitchFamily="34" charset="0"/>
              </a:rPr>
              <a:t/>
            </a:r>
            <a:br>
              <a:rPr lang="en-GB" sz="1800" dirty="0" smtClean="0">
                <a:latin typeface="Calibri" pitchFamily="34" charset="0"/>
              </a:rPr>
            </a:br>
            <a:r>
              <a:rPr lang="en-GB" sz="1800" dirty="0" smtClean="0">
                <a:latin typeface="Calibri" pitchFamily="34" charset="0"/>
              </a:rPr>
              <a:t/>
            </a:r>
            <a:br>
              <a:rPr lang="en-GB" sz="1800" dirty="0" smtClean="0">
                <a:latin typeface="Calibri" pitchFamily="34" charset="0"/>
              </a:rPr>
            </a:br>
            <a:r>
              <a:rPr lang="en-GB" sz="1800" dirty="0" smtClean="0">
                <a:solidFill>
                  <a:srgbClr val="FF0000"/>
                </a:solidFill>
                <a:latin typeface="Calibri" pitchFamily="34" charset="0"/>
              </a:rPr>
              <a:t>What can you do at home?</a:t>
            </a:r>
            <a:r>
              <a:rPr lang="en-GB" sz="1800" dirty="0" smtClean="0">
                <a:latin typeface="Calibri" pitchFamily="34" charset="0"/>
              </a:rPr>
              <a:t/>
            </a:r>
            <a:br>
              <a:rPr lang="en-GB" sz="1800" dirty="0" smtClean="0">
                <a:latin typeface="Calibri" pitchFamily="34" charset="0"/>
              </a:rPr>
            </a:br>
            <a:r>
              <a:rPr lang="en-GB" sz="1800" dirty="0" smtClean="0">
                <a:latin typeface="Calibri" pitchFamily="34" charset="0"/>
                <a:hlinkClick r:id="rId3"/>
              </a:rPr>
              <a:t>www.ictgames.co.uk</a:t>
            </a:r>
            <a:r>
              <a:rPr lang="en-GB" sz="1800" dirty="0" smtClean="0">
                <a:latin typeface="Calibri" pitchFamily="34" charset="0"/>
              </a:rPr>
              <a:t> (sound and word recognition games)</a:t>
            </a:r>
            <a:br>
              <a:rPr lang="en-GB" sz="1800" dirty="0" smtClean="0">
                <a:latin typeface="Calibri" pitchFamily="34" charset="0"/>
              </a:rPr>
            </a:br>
            <a:r>
              <a:rPr lang="en-GB" sz="1800" dirty="0" smtClean="0">
                <a:latin typeface="Calibri" pitchFamily="34" charset="0"/>
              </a:rPr>
              <a:t>Look at the </a:t>
            </a:r>
            <a:r>
              <a:rPr lang="en-GB" sz="1800" dirty="0" err="1" smtClean="0">
                <a:latin typeface="Calibri" pitchFamily="34" charset="0"/>
              </a:rPr>
              <a:t>cbbc</a:t>
            </a:r>
            <a:r>
              <a:rPr lang="en-GB" sz="1800" dirty="0" smtClean="0">
                <a:latin typeface="Calibri" pitchFamily="34" charset="0"/>
              </a:rPr>
              <a:t> website for lots of letters clips and word games </a:t>
            </a:r>
            <a:br>
              <a:rPr lang="en-GB" sz="1800" dirty="0" smtClean="0">
                <a:latin typeface="Calibri" pitchFamily="34" charset="0"/>
              </a:rPr>
            </a:br>
            <a:r>
              <a:rPr lang="en-GB" sz="1800" dirty="0" smtClean="0">
                <a:latin typeface="Calibri" pitchFamily="34" charset="0"/>
              </a:rPr>
              <a:t>Simple Simon Says </a:t>
            </a:r>
            <a:br>
              <a:rPr lang="en-GB" sz="1800" dirty="0" smtClean="0">
                <a:latin typeface="Calibri" pitchFamily="34" charset="0"/>
              </a:rPr>
            </a:br>
            <a:r>
              <a:rPr lang="en-GB" sz="1800" dirty="0" smtClean="0">
                <a:latin typeface="Calibri" pitchFamily="34" charset="0"/>
              </a:rPr>
              <a:t>Use the local environment to spot sounds! </a:t>
            </a:r>
            <a:r>
              <a:rPr lang="en-GB" sz="2000" dirty="0" smtClean="0">
                <a:latin typeface="Calibri" pitchFamily="34" charset="0"/>
              </a:rPr>
              <a:t/>
            </a:r>
            <a:br>
              <a:rPr lang="en-GB" sz="2000" dirty="0" smtClean="0">
                <a:latin typeface="Calibri" pitchFamily="34" charset="0"/>
              </a:rPr>
            </a:br>
            <a:r>
              <a:rPr lang="en-GB" sz="2000" b="0" dirty="0" smtClean="0">
                <a:latin typeface="Calibri" pitchFamily="34" charset="0"/>
              </a:rPr>
              <a:t/>
            </a:r>
            <a:br>
              <a:rPr lang="en-GB" sz="2000" b="0" dirty="0" smtClean="0">
                <a:latin typeface="Calibri" pitchFamily="34" charset="0"/>
              </a:rPr>
            </a:br>
            <a:r>
              <a:rPr lang="en-GB" sz="1600" b="0" dirty="0" smtClean="0">
                <a:latin typeface="Calibri" pitchFamily="34" charset="0"/>
              </a:rPr>
              <a:t/>
            </a:r>
            <a:br>
              <a:rPr lang="en-GB" sz="1600" b="0" dirty="0" smtClean="0">
                <a:latin typeface="Calibri" pitchFamily="34" charset="0"/>
              </a:rPr>
            </a:br>
            <a:r>
              <a:rPr lang="en-GB" sz="1600" b="0" dirty="0" smtClean="0">
                <a:latin typeface="Calibri" pitchFamily="34" charset="0"/>
              </a:rPr>
              <a:t/>
            </a:r>
            <a:br>
              <a:rPr lang="en-GB" sz="1600" b="0" dirty="0" smtClean="0">
                <a:latin typeface="Calibri" pitchFamily="34" charset="0"/>
              </a:rPr>
            </a:br>
            <a:r>
              <a:rPr lang="en-GB" sz="1600" b="0" dirty="0" smtClean="0">
                <a:latin typeface="Calibri" pitchFamily="34" charset="0"/>
              </a:rPr>
              <a:t/>
            </a:r>
            <a:br>
              <a:rPr lang="en-GB" sz="1600" b="0" dirty="0" smtClean="0">
                <a:latin typeface="Calibri" pitchFamily="34" charset="0"/>
              </a:rPr>
            </a:br>
            <a:r>
              <a:rPr lang="en-GB" sz="1600" b="0" dirty="0" smtClean="0">
                <a:latin typeface="Calibri" pitchFamily="34" charset="0"/>
              </a:rPr>
              <a:t/>
            </a:r>
            <a:br>
              <a:rPr lang="en-GB" sz="1600" b="0" dirty="0" smtClean="0">
                <a:latin typeface="Calibri" pitchFamily="34" charset="0"/>
              </a:rPr>
            </a:br>
            <a:r>
              <a:rPr lang="en-GB" sz="1600" b="0" dirty="0" smtClean="0">
                <a:latin typeface="Calibri" pitchFamily="34" charset="0"/>
              </a:rPr>
              <a:t/>
            </a:r>
            <a:br>
              <a:rPr lang="en-GB" sz="1600" b="0" dirty="0" smtClean="0">
                <a:latin typeface="Calibri" pitchFamily="34" charset="0"/>
              </a:rPr>
            </a:br>
            <a:endParaRPr lang="en-GB" sz="1600" b="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5976664"/>
          </a:xfrm>
        </p:spPr>
        <p:txBody>
          <a:bodyPr>
            <a:normAutofit fontScale="90000"/>
          </a:bodyPr>
          <a:lstStyle/>
          <a:p>
            <a:r>
              <a:rPr lang="en-GB" dirty="0" smtClean="0">
                <a:latin typeface="Calibri" pitchFamily="34" charset="0"/>
              </a:rPr>
              <a:t/>
            </a:r>
            <a:br>
              <a:rPr lang="en-GB" dirty="0" smtClean="0">
                <a:latin typeface="Calibri" pitchFamily="34" charset="0"/>
              </a:rPr>
            </a:br>
            <a:r>
              <a:rPr lang="en-GB" dirty="0" smtClean="0">
                <a:latin typeface="Calibri" pitchFamily="34" charset="0"/>
              </a:rPr>
              <a:t>Phase </a:t>
            </a:r>
            <a:r>
              <a:rPr lang="en-GB" dirty="0" smtClean="0">
                <a:latin typeface="Calibri" pitchFamily="34" charset="0"/>
              </a:rPr>
              <a:t>3</a:t>
            </a:r>
            <a:br>
              <a:rPr lang="en-GB" dirty="0" smtClean="0">
                <a:latin typeface="Calibri" pitchFamily="34" charset="0"/>
              </a:rPr>
            </a:br>
            <a:r>
              <a:rPr lang="en-GB" sz="1800" dirty="0" smtClean="0">
                <a:latin typeface="Calibri" pitchFamily="34" charset="0"/>
              </a:rPr>
              <a:t> Overview: By end of phase 3 children should know another 25 graphemes e.g. </a:t>
            </a:r>
            <a:r>
              <a:rPr lang="en-GB" sz="1800" dirty="0" err="1" smtClean="0">
                <a:latin typeface="Calibri" pitchFamily="34" charset="0"/>
              </a:rPr>
              <a:t>oa</a:t>
            </a:r>
            <a:r>
              <a:rPr lang="en-GB" sz="1800" dirty="0" smtClean="0">
                <a:latin typeface="Calibri" pitchFamily="34" charset="0"/>
              </a:rPr>
              <a:t> and continue</a:t>
            </a:r>
            <a:br>
              <a:rPr lang="en-GB" sz="1800" dirty="0" smtClean="0">
                <a:latin typeface="Calibri" pitchFamily="34" charset="0"/>
              </a:rPr>
            </a:br>
            <a:r>
              <a:rPr lang="en-GB" sz="1800" dirty="0" smtClean="0">
                <a:latin typeface="Calibri" pitchFamily="34" charset="0"/>
              </a:rPr>
              <a:t>to practice </a:t>
            </a:r>
            <a:r>
              <a:rPr lang="en-GB" sz="1800" dirty="0" err="1" smtClean="0">
                <a:latin typeface="Calibri" pitchFamily="34" charset="0"/>
              </a:rPr>
              <a:t>cvc</a:t>
            </a:r>
            <a:r>
              <a:rPr lang="en-GB" sz="1800" dirty="0" smtClean="0">
                <a:latin typeface="Calibri" pitchFamily="34" charset="0"/>
              </a:rPr>
              <a:t> blending and segmenting. </a:t>
            </a:r>
            <a:br>
              <a:rPr lang="en-GB" sz="1800" dirty="0" smtClean="0">
                <a:latin typeface="Calibri" pitchFamily="34" charset="0"/>
              </a:rPr>
            </a:br>
            <a:r>
              <a:rPr lang="en-GB" sz="1800" dirty="0" smtClean="0">
                <a:latin typeface="Calibri" pitchFamily="34" charset="0"/>
              </a:rPr>
              <a:t/>
            </a:r>
            <a:br>
              <a:rPr lang="en-GB" sz="1800" dirty="0" smtClean="0">
                <a:latin typeface="Calibri" pitchFamily="34" charset="0"/>
              </a:rPr>
            </a:br>
            <a:r>
              <a:rPr lang="en-GB" sz="1800" dirty="0" smtClean="0">
                <a:solidFill>
                  <a:srgbClr val="FF0000"/>
                </a:solidFill>
                <a:latin typeface="Calibri" pitchFamily="34" charset="0"/>
              </a:rPr>
              <a:t> </a:t>
            </a:r>
            <a:r>
              <a:rPr lang="en-GB" sz="1800" dirty="0" smtClean="0">
                <a:solidFill>
                  <a:srgbClr val="FF0000"/>
                </a:solidFill>
                <a:latin typeface="Calibri" pitchFamily="34" charset="0"/>
              </a:rPr>
              <a:t>Children will learn these sounds: </a:t>
            </a:r>
            <a:br>
              <a:rPr lang="en-GB" sz="1800" dirty="0" smtClean="0">
                <a:solidFill>
                  <a:srgbClr val="FF0000"/>
                </a:solidFill>
                <a:latin typeface="Calibri" pitchFamily="34" charset="0"/>
              </a:rPr>
            </a:br>
            <a:r>
              <a:rPr lang="pl-PL" sz="1800" dirty="0" smtClean="0"/>
              <a:t> 6. j v w x</a:t>
            </a:r>
            <a:br>
              <a:rPr lang="pl-PL" sz="1800" dirty="0" smtClean="0"/>
            </a:br>
            <a:r>
              <a:rPr lang="pl-PL" sz="1800" dirty="0" smtClean="0"/>
              <a:t>7. y z zz qu</a:t>
            </a:r>
            <a:r>
              <a:rPr lang="en-GB" sz="1800" dirty="0" smtClean="0"/>
              <a:t/>
            </a:r>
            <a:br>
              <a:rPr lang="en-GB" sz="1800" dirty="0" smtClean="0"/>
            </a:br>
            <a:r>
              <a:rPr lang="en-GB" sz="1800" dirty="0" smtClean="0"/>
              <a:t>They will be introduced to a range of graphemes: </a:t>
            </a:r>
            <a:br>
              <a:rPr lang="en-GB" sz="1800" dirty="0" smtClean="0"/>
            </a:br>
            <a:r>
              <a:rPr lang="en-GB" sz="1800" dirty="0" smtClean="0"/>
              <a:t> </a:t>
            </a:r>
            <a:r>
              <a:rPr lang="en-GB" sz="1800" dirty="0" err="1" smtClean="0"/>
              <a:t>ch</a:t>
            </a:r>
            <a:r>
              <a:rPr lang="en-GB" sz="1800" dirty="0" smtClean="0"/>
              <a:t>, </a:t>
            </a:r>
            <a:r>
              <a:rPr lang="en-GB" sz="1800" dirty="0" err="1" smtClean="0"/>
              <a:t>sh</a:t>
            </a:r>
            <a:r>
              <a:rPr lang="en-GB" sz="1800" dirty="0" smtClean="0"/>
              <a:t>, </a:t>
            </a:r>
            <a:r>
              <a:rPr lang="en-GB" sz="1800" dirty="0" err="1" smtClean="0"/>
              <a:t>th</a:t>
            </a:r>
            <a:r>
              <a:rPr lang="en-GB" sz="1800" dirty="0" smtClean="0"/>
              <a:t>, </a:t>
            </a:r>
            <a:r>
              <a:rPr lang="en-GB" sz="1800" dirty="0" err="1" smtClean="0"/>
              <a:t>ng</a:t>
            </a:r>
            <a:r>
              <a:rPr lang="en-GB" sz="1800" dirty="0" smtClean="0"/>
              <a:t>, </a:t>
            </a:r>
            <a:r>
              <a:rPr lang="en-GB" sz="1800" dirty="0" err="1" smtClean="0"/>
              <a:t>ai</a:t>
            </a:r>
            <a:r>
              <a:rPr lang="en-GB" sz="1800" dirty="0" smtClean="0"/>
              <a:t>, </a:t>
            </a:r>
            <a:r>
              <a:rPr lang="en-GB" sz="1800" dirty="0" err="1" smtClean="0"/>
              <a:t>ee</a:t>
            </a:r>
            <a:r>
              <a:rPr lang="en-GB" sz="1800" dirty="0" smtClean="0"/>
              <a:t>, </a:t>
            </a:r>
            <a:r>
              <a:rPr lang="en-GB" sz="1800" dirty="0" err="1" smtClean="0"/>
              <a:t>igh</a:t>
            </a:r>
            <a:r>
              <a:rPr lang="en-GB" sz="1800" dirty="0" smtClean="0"/>
              <a:t>, </a:t>
            </a:r>
            <a:r>
              <a:rPr lang="en-GB" sz="1800" dirty="0" err="1" smtClean="0"/>
              <a:t>oa</a:t>
            </a:r>
            <a:r>
              <a:rPr lang="en-GB" sz="1800" dirty="0" smtClean="0"/>
              <a:t>, </a:t>
            </a:r>
            <a:r>
              <a:rPr lang="en-GB" sz="1800" dirty="0" err="1" smtClean="0"/>
              <a:t>oo</a:t>
            </a:r>
            <a:r>
              <a:rPr lang="en-GB" sz="1800" dirty="0" smtClean="0"/>
              <a:t>, </a:t>
            </a:r>
            <a:r>
              <a:rPr lang="en-GB" sz="1800" dirty="0" err="1" smtClean="0"/>
              <a:t>ar</a:t>
            </a:r>
            <a:r>
              <a:rPr lang="en-GB" sz="1800" dirty="0" smtClean="0"/>
              <a:t>, or, </a:t>
            </a:r>
            <a:r>
              <a:rPr lang="en-GB" sz="1800" dirty="0" err="1" smtClean="0"/>
              <a:t>ur</a:t>
            </a:r>
            <a:r>
              <a:rPr lang="en-GB" sz="1800" dirty="0" smtClean="0"/>
              <a:t>, </a:t>
            </a:r>
            <a:r>
              <a:rPr lang="en-GB" sz="1800" dirty="0" err="1" smtClean="0"/>
              <a:t>ow</a:t>
            </a:r>
            <a:r>
              <a:rPr lang="en-GB" sz="1800" dirty="0" smtClean="0"/>
              <a:t>, </a:t>
            </a:r>
            <a:r>
              <a:rPr lang="en-GB" sz="1800" dirty="0" err="1" smtClean="0"/>
              <a:t>oi</a:t>
            </a:r>
            <a:r>
              <a:rPr lang="en-GB" sz="1800" dirty="0" smtClean="0"/>
              <a:t/>
            </a:r>
            <a:br>
              <a:rPr lang="en-GB" sz="1800" dirty="0" smtClean="0"/>
            </a:br>
            <a:r>
              <a:rPr lang="en-GB" sz="1800" dirty="0" smtClean="0"/>
              <a:t>ear, air, </a:t>
            </a:r>
            <a:r>
              <a:rPr lang="en-GB" sz="1800" dirty="0" err="1" smtClean="0"/>
              <a:t>ure</a:t>
            </a:r>
            <a:r>
              <a:rPr lang="en-GB" sz="1800" dirty="0" smtClean="0"/>
              <a:t>, </a:t>
            </a:r>
            <a:r>
              <a:rPr lang="en-GB" sz="1800" dirty="0" err="1" smtClean="0"/>
              <a:t>er</a:t>
            </a:r>
            <a:r>
              <a:rPr lang="en-GB" sz="1800" dirty="0" smtClean="0"/>
              <a:t>.</a:t>
            </a:r>
            <a:br>
              <a:rPr lang="en-GB" sz="1800" dirty="0" smtClean="0"/>
            </a:br>
            <a:r>
              <a:rPr lang="en-GB" sz="1800" dirty="0" smtClean="0">
                <a:solidFill>
                  <a:srgbClr val="FF0000"/>
                </a:solidFill>
              </a:rPr>
              <a:t/>
            </a:r>
            <a:br>
              <a:rPr lang="en-GB" sz="1800" dirty="0" smtClean="0">
                <a:solidFill>
                  <a:srgbClr val="FF0000"/>
                </a:solidFill>
              </a:rPr>
            </a:br>
            <a:r>
              <a:rPr lang="en-GB" sz="1800" dirty="0" smtClean="0">
                <a:solidFill>
                  <a:srgbClr val="FF0000"/>
                </a:solidFill>
              </a:rPr>
              <a:t> Teach these tricky words:</a:t>
            </a:r>
            <a:r>
              <a:rPr lang="en-GB" sz="1800" dirty="0" smtClean="0"/>
              <a:t/>
            </a:r>
            <a:br>
              <a:rPr lang="en-GB" sz="1800" dirty="0" smtClean="0"/>
            </a:br>
            <a:r>
              <a:rPr lang="en-GB" sz="1800" dirty="0" smtClean="0"/>
              <a:t>he, she, we, me, be, was,</a:t>
            </a:r>
            <a:br>
              <a:rPr lang="en-GB" sz="1800" dirty="0" smtClean="0"/>
            </a:br>
            <a:r>
              <a:rPr lang="en-GB" sz="1800" dirty="0" smtClean="0"/>
              <a:t>my, you, they, her, all, are. </a:t>
            </a:r>
            <a:br>
              <a:rPr lang="en-GB" sz="1800" dirty="0" smtClean="0"/>
            </a:br>
            <a:r>
              <a:rPr lang="en-GB" sz="1800" dirty="0" smtClean="0"/>
              <a:t/>
            </a:r>
            <a:br>
              <a:rPr lang="en-GB" sz="1800" dirty="0" smtClean="0"/>
            </a:br>
            <a:r>
              <a:rPr lang="en-GB" sz="1800" dirty="0" smtClean="0">
                <a:solidFill>
                  <a:srgbClr val="FF0000"/>
                </a:solidFill>
                <a:latin typeface="Calibri" pitchFamily="34" charset="0"/>
              </a:rPr>
              <a:t> What can you do at home?</a:t>
            </a:r>
            <a:r>
              <a:rPr lang="en-GB" sz="1800" dirty="0" smtClean="0">
                <a:latin typeface="Calibri" pitchFamily="34" charset="0"/>
              </a:rPr>
              <a:t/>
            </a:r>
            <a:br>
              <a:rPr lang="en-GB" sz="1800" dirty="0" smtClean="0">
                <a:latin typeface="Calibri" pitchFamily="34" charset="0"/>
              </a:rPr>
            </a:br>
            <a:r>
              <a:rPr lang="en-GB" sz="1800" dirty="0" smtClean="0">
                <a:latin typeface="Calibri" pitchFamily="34" charset="0"/>
                <a:hlinkClick r:id="rId3"/>
              </a:rPr>
              <a:t>www.ictgames.co.uk</a:t>
            </a:r>
            <a:r>
              <a:rPr lang="en-GB" sz="1800" dirty="0" smtClean="0">
                <a:latin typeface="Calibri" pitchFamily="34" charset="0"/>
              </a:rPr>
              <a:t> (sound and word recognition games)</a:t>
            </a:r>
            <a:br>
              <a:rPr lang="en-GB" sz="1800" dirty="0" smtClean="0">
                <a:latin typeface="Calibri" pitchFamily="34" charset="0"/>
              </a:rPr>
            </a:br>
            <a:r>
              <a:rPr lang="en-GB" sz="1800" dirty="0" smtClean="0">
                <a:latin typeface="Calibri" pitchFamily="34" charset="0"/>
              </a:rPr>
              <a:t>Look at the </a:t>
            </a:r>
            <a:r>
              <a:rPr lang="en-GB" sz="1800" dirty="0" err="1" smtClean="0">
                <a:latin typeface="Calibri" pitchFamily="34" charset="0"/>
              </a:rPr>
              <a:t>cbbc</a:t>
            </a:r>
            <a:r>
              <a:rPr lang="en-GB" sz="1800" dirty="0" smtClean="0">
                <a:latin typeface="Calibri" pitchFamily="34" charset="0"/>
              </a:rPr>
              <a:t> website for lots of letters clips and word games </a:t>
            </a:r>
            <a:br>
              <a:rPr lang="en-GB" sz="1800" dirty="0" smtClean="0">
                <a:latin typeface="Calibri" pitchFamily="34" charset="0"/>
              </a:rPr>
            </a:br>
            <a:r>
              <a:rPr lang="en-GB" sz="1800" dirty="0" smtClean="0">
                <a:latin typeface="Calibri" pitchFamily="34" charset="0"/>
              </a:rPr>
              <a:t>use you local environment to spot sounds! </a:t>
            </a:r>
            <a:br>
              <a:rPr lang="en-GB" sz="1800" dirty="0" smtClean="0">
                <a:latin typeface="Calibri" pitchFamily="34" charset="0"/>
              </a:rPr>
            </a:br>
            <a:r>
              <a:rPr lang="en-GB" sz="1800" dirty="0" smtClean="0">
                <a:latin typeface="Calibri" pitchFamily="34" charset="0"/>
              </a:rPr>
              <a:t>Shopping lists </a:t>
            </a:r>
            <a:br>
              <a:rPr lang="en-GB" sz="1800" dirty="0" smtClean="0">
                <a:latin typeface="Calibri" pitchFamily="34" charset="0"/>
              </a:rPr>
            </a:br>
            <a:r>
              <a:rPr lang="en-GB" sz="1800" dirty="0" smtClean="0">
                <a:latin typeface="Calibri" pitchFamily="34" charset="0"/>
              </a:rPr>
              <a:t>provide interesting tools to write with </a:t>
            </a:r>
            <a:r>
              <a:rPr lang="en-GB" sz="1800" dirty="0">
                <a:ln w="3175" cmpd="sng">
                  <a:solidFill>
                    <a:srgbClr val="FF0000"/>
                  </a:solidFill>
                </a:ln>
                <a:solidFill>
                  <a:srgbClr val="FF0000"/>
                </a:solidFill>
                <a:latin typeface="Calibri" pitchFamily="34" charset="0"/>
              </a:rPr>
              <a:t/>
            </a:r>
            <a:br>
              <a:rPr lang="en-GB" sz="1800" dirty="0">
                <a:ln w="3175" cmpd="sng">
                  <a:solidFill>
                    <a:srgbClr val="FF0000"/>
                  </a:solidFill>
                </a:ln>
                <a:solidFill>
                  <a:srgbClr val="FF0000"/>
                </a:solidFill>
                <a:latin typeface="Calibri" pitchFamily="34" charset="0"/>
              </a:rPr>
            </a:br>
            <a:r>
              <a:rPr lang="en-GB" sz="1800" dirty="0">
                <a:ln w="0">
                  <a:solidFill>
                    <a:srgbClr val="FF0000"/>
                  </a:solidFill>
                </a:ln>
                <a:solidFill>
                  <a:srgbClr val="FF0000"/>
                </a:solidFill>
                <a:effectLst>
                  <a:reflection blurRad="6350" stA="53000" endA="300" endPos="35500" dir="5400000" sy="-90000" algn="bl" rotWithShape="0"/>
                </a:effectLst>
                <a:latin typeface="Calibri" pitchFamily="34" charset="0"/>
                <a:hlinkClick r:id="rId4"/>
              </a:rPr>
              <a:t>https://</a:t>
            </a:r>
            <a:r>
              <a:rPr lang="en-GB" sz="1800" dirty="0" smtClean="0">
                <a:ln w="0">
                  <a:solidFill>
                    <a:srgbClr val="FF0000"/>
                  </a:solidFill>
                </a:ln>
                <a:solidFill>
                  <a:srgbClr val="FF0000"/>
                </a:solidFill>
                <a:effectLst>
                  <a:reflection blurRad="6350" stA="53000" endA="300" endPos="35500" dir="5400000" sy="-90000" algn="bl" rotWithShape="0"/>
                </a:effectLst>
                <a:latin typeface="Calibri" pitchFamily="34" charset="0"/>
                <a:hlinkClick r:id="rId4"/>
              </a:rPr>
              <a:t>www.youtube.com/watch?v=P-eTO8L3t40</a:t>
            </a:r>
            <a:r>
              <a:rPr lang="en-GB" sz="1800" dirty="0" smtClean="0">
                <a:ln w="0">
                  <a:solidFill>
                    <a:srgbClr val="FF0000"/>
                  </a:solidFill>
                </a:ln>
                <a:solidFill>
                  <a:srgbClr val="FF0000"/>
                </a:solidFill>
                <a:effectLst>
                  <a:reflection blurRad="6350" stA="53000" endA="300" endPos="35500" dir="5400000" sy="-90000" algn="bl" rotWithShape="0"/>
                </a:effectLst>
                <a:latin typeface="Calibri" pitchFamily="34" charset="0"/>
              </a:rPr>
              <a:t> </a:t>
            </a:r>
            <a:r>
              <a:rPr lang="en-GB" sz="1800" dirty="0" smtClean="0"/>
              <a:t/>
            </a:r>
            <a:br>
              <a:rPr lang="en-GB" sz="1800" dirty="0" smtClean="0"/>
            </a:br>
            <a:endParaRPr lang="en-GB" sz="1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7899" y="540957"/>
            <a:ext cx="6798734" cy="1303867"/>
          </a:xfrm>
        </p:spPr>
        <p:txBody>
          <a:bodyPr/>
          <a:lstStyle/>
          <a:p>
            <a:r>
              <a:rPr lang="en-GB" dirty="0" smtClean="0"/>
              <a:t>Phase 4 </a:t>
            </a:r>
            <a:endParaRPr lang="en-GB" dirty="0"/>
          </a:p>
        </p:txBody>
      </p:sp>
      <p:sp>
        <p:nvSpPr>
          <p:cNvPr id="2" name="Content Placeholder 1"/>
          <p:cNvSpPr>
            <a:spLocks noGrp="1"/>
          </p:cNvSpPr>
          <p:nvPr>
            <p:ph idx="1"/>
          </p:nvPr>
        </p:nvSpPr>
        <p:spPr>
          <a:xfrm>
            <a:off x="1167897" y="1844824"/>
            <a:ext cx="6798736" cy="3444997"/>
          </a:xfrm>
        </p:spPr>
        <p:txBody>
          <a:bodyPr>
            <a:noAutofit/>
          </a:bodyPr>
          <a:lstStyle/>
          <a:p>
            <a:pPr>
              <a:buNone/>
            </a:pPr>
            <a:r>
              <a:rPr lang="en-GB" sz="1400" dirty="0" smtClean="0">
                <a:latin typeface="Calibri" pitchFamily="34" charset="0"/>
              </a:rPr>
              <a:t>Overview: By end of phase 4 children will consolidate knowledge of graphemes in reading and spelling words using blending and segmenting skills.</a:t>
            </a:r>
          </a:p>
          <a:p>
            <a:pPr>
              <a:buNone/>
            </a:pPr>
            <a:endParaRPr lang="en-GB" sz="1400" dirty="0" smtClean="0">
              <a:latin typeface="Calibri" pitchFamily="34" charset="0"/>
            </a:endParaRPr>
          </a:p>
          <a:p>
            <a:r>
              <a:rPr lang="en-GB" sz="1400" dirty="0" smtClean="0">
                <a:solidFill>
                  <a:srgbClr val="FF0000"/>
                </a:solidFill>
                <a:latin typeface="Calibri" pitchFamily="34" charset="0"/>
              </a:rPr>
              <a:t>Teach these tricky words:</a:t>
            </a:r>
          </a:p>
          <a:p>
            <a:pPr>
              <a:buNone/>
            </a:pPr>
            <a:r>
              <a:rPr lang="en-GB" sz="1400" dirty="0" smtClean="0">
                <a:latin typeface="Calibri" pitchFamily="34" charset="0"/>
              </a:rPr>
              <a:t>said, so, have, like, some, come, were, there, little, one, do, when, out, what.</a:t>
            </a:r>
          </a:p>
          <a:p>
            <a:pPr>
              <a:buNone/>
            </a:pPr>
            <a:endParaRPr lang="en-GB" sz="1400" dirty="0" smtClean="0">
              <a:latin typeface="Calibri" pitchFamily="34" charset="0"/>
            </a:endParaRPr>
          </a:p>
          <a:p>
            <a:pPr>
              <a:buNone/>
            </a:pPr>
            <a:r>
              <a:rPr lang="en-GB" sz="1400" dirty="0" smtClean="0">
                <a:latin typeface="Calibri" pitchFamily="34" charset="0"/>
              </a:rPr>
              <a:t>Practise reading and writing simple sentences. </a:t>
            </a:r>
          </a:p>
          <a:p>
            <a:pPr>
              <a:buNone/>
            </a:pPr>
            <a:endParaRPr lang="en-GB" sz="1400" dirty="0" smtClean="0">
              <a:latin typeface="Calibri" pitchFamily="34" charset="0"/>
            </a:endParaRPr>
          </a:p>
          <a:p>
            <a:pPr>
              <a:buNone/>
            </a:pPr>
            <a:r>
              <a:rPr lang="en-GB" sz="1400" dirty="0" smtClean="0">
                <a:solidFill>
                  <a:srgbClr val="FF0000"/>
                </a:solidFill>
                <a:latin typeface="Calibri" pitchFamily="34" charset="0"/>
              </a:rPr>
              <a:t>What can you do at home?</a:t>
            </a:r>
            <a:endParaRPr lang="en-GB" sz="1400" dirty="0" smtClean="0">
              <a:latin typeface="Calibri" pitchFamily="34" charset="0"/>
            </a:endParaRPr>
          </a:p>
          <a:p>
            <a:pPr>
              <a:buNone/>
            </a:pPr>
            <a:r>
              <a:rPr lang="en-GB" sz="1400" dirty="0" smtClean="0">
                <a:latin typeface="Calibri" pitchFamily="34" charset="0"/>
              </a:rPr>
              <a:t>Praise your child for trying out words</a:t>
            </a:r>
          </a:p>
          <a:p>
            <a:pPr>
              <a:buNone/>
            </a:pPr>
            <a:r>
              <a:rPr lang="en-GB" sz="1400" dirty="0" smtClean="0">
                <a:latin typeface="Calibri" pitchFamily="34" charset="0"/>
              </a:rPr>
              <a:t>Give your child a tricky word list to support them with their writing </a:t>
            </a:r>
          </a:p>
          <a:p>
            <a:pPr>
              <a:buNone/>
            </a:pPr>
            <a:r>
              <a:rPr lang="en-GB" sz="1400" dirty="0" smtClean="0">
                <a:latin typeface="Calibri" pitchFamily="34" charset="0"/>
              </a:rPr>
              <a:t>Continue to play games</a:t>
            </a:r>
          </a:p>
          <a:p>
            <a:pPr>
              <a:buNone/>
            </a:pPr>
            <a:r>
              <a:rPr lang="en-GB" sz="1400" dirty="0" smtClean="0">
                <a:latin typeface="Calibri" pitchFamily="34" charset="0"/>
              </a:rPr>
              <a:t>Magnetic words and letters on the fridge </a:t>
            </a:r>
            <a:endParaRPr lang="en-GB" sz="14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620688"/>
            <a:ext cx="8229600" cy="5890666"/>
          </a:xfrm>
        </p:spPr>
        <p:txBody>
          <a:bodyPr>
            <a:normAutofit/>
          </a:bodyPr>
          <a:lstStyle/>
          <a:p>
            <a:r>
              <a:rPr lang="en-GB" sz="4400" dirty="0" smtClean="0">
                <a:latin typeface="Calibri" panose="020F0502020204030204" pitchFamily="34" charset="0"/>
              </a:rPr>
              <a:t>Phase 5</a:t>
            </a:r>
            <a:br>
              <a:rPr lang="en-GB" sz="4400" dirty="0" smtClean="0">
                <a:latin typeface="Calibri" panose="020F0502020204030204" pitchFamily="34" charset="0"/>
              </a:rPr>
            </a:br>
            <a:r>
              <a:rPr lang="en-GB" sz="1400" dirty="0" smtClean="0">
                <a:latin typeface="Calibri" panose="020F0502020204030204" pitchFamily="34" charset="0"/>
              </a:rPr>
              <a:t/>
            </a:r>
            <a:br>
              <a:rPr lang="en-GB" sz="1400" dirty="0" smtClean="0">
                <a:latin typeface="Calibri" panose="020F0502020204030204" pitchFamily="34" charset="0"/>
              </a:rPr>
            </a:br>
            <a:r>
              <a:rPr lang="en-GB" sz="1400" dirty="0" smtClean="0">
                <a:latin typeface="Calibri" panose="020F0502020204030204" pitchFamily="34" charset="0"/>
              </a:rPr>
              <a:t>Overview: By end of phase children will broaden their knowledge of graphemes and</a:t>
            </a:r>
            <a:br>
              <a:rPr lang="en-GB" sz="1400" dirty="0" smtClean="0">
                <a:latin typeface="Calibri" panose="020F0502020204030204" pitchFamily="34" charset="0"/>
              </a:rPr>
            </a:br>
            <a:r>
              <a:rPr lang="en-GB" sz="1400" dirty="0" smtClean="0">
                <a:latin typeface="Calibri" panose="020F0502020204030204" pitchFamily="34" charset="0"/>
              </a:rPr>
              <a:t>phonemes for use in reading and spelling.</a:t>
            </a:r>
            <a:br>
              <a:rPr lang="en-GB" sz="1400" dirty="0" smtClean="0">
                <a:latin typeface="Calibri" panose="020F0502020204030204" pitchFamily="34" charset="0"/>
              </a:rPr>
            </a:br>
            <a:r>
              <a:rPr lang="en-GB" sz="1400" dirty="0" smtClean="0">
                <a:latin typeface="Calibri" panose="020F0502020204030204" pitchFamily="34" charset="0"/>
              </a:rPr>
              <a:t/>
            </a:r>
            <a:br>
              <a:rPr lang="en-GB" sz="1400" dirty="0" smtClean="0">
                <a:latin typeface="Calibri" panose="020F0502020204030204" pitchFamily="34" charset="0"/>
              </a:rPr>
            </a:br>
            <a:r>
              <a:rPr lang="en-GB" sz="1400" dirty="0" smtClean="0">
                <a:solidFill>
                  <a:srgbClr val="FF0000"/>
                </a:solidFill>
                <a:latin typeface="Calibri" pitchFamily="34" charset="0"/>
              </a:rPr>
              <a:t>Introduce graphemes:</a:t>
            </a:r>
            <a:r>
              <a:rPr lang="en-GB" sz="1400" dirty="0" smtClean="0">
                <a:latin typeface="Calibri" pitchFamily="34" charset="0"/>
              </a:rPr>
              <a:t/>
            </a:r>
            <a:br>
              <a:rPr lang="en-GB" sz="1400" dirty="0" smtClean="0">
                <a:latin typeface="Calibri" pitchFamily="34" charset="0"/>
              </a:rPr>
            </a:br>
            <a:r>
              <a:rPr lang="pt-BR" sz="1400" dirty="0" smtClean="0">
                <a:latin typeface="Calibri" pitchFamily="34" charset="0"/>
              </a:rPr>
              <a:t>ay, ou, ie, ea, oy, ir, ue, aw, wh, </a:t>
            </a:r>
            <a:r>
              <a:rPr lang="en-GB" sz="1400" dirty="0" smtClean="0">
                <a:latin typeface="Calibri" pitchFamily="34" charset="0"/>
              </a:rPr>
              <a:t>ph, </a:t>
            </a:r>
            <a:r>
              <a:rPr lang="en-GB" sz="1400" dirty="0" err="1" smtClean="0">
                <a:latin typeface="Calibri" pitchFamily="34" charset="0"/>
              </a:rPr>
              <a:t>ew</a:t>
            </a:r>
            <a:r>
              <a:rPr lang="en-GB" sz="1400" dirty="0" smtClean="0">
                <a:latin typeface="Calibri" pitchFamily="34" charset="0"/>
              </a:rPr>
              <a:t>, </a:t>
            </a:r>
            <a:r>
              <a:rPr lang="en-GB" sz="1400" dirty="0" err="1" smtClean="0">
                <a:latin typeface="Calibri" pitchFamily="34" charset="0"/>
              </a:rPr>
              <a:t>oe</a:t>
            </a:r>
            <a:r>
              <a:rPr lang="en-GB" sz="1400" dirty="0" smtClean="0">
                <a:latin typeface="Calibri" pitchFamily="34" charset="0"/>
              </a:rPr>
              <a:t>, au, a-e, e-e,</a:t>
            </a:r>
            <a:br>
              <a:rPr lang="en-GB" sz="1400" dirty="0" smtClean="0">
                <a:latin typeface="Calibri" pitchFamily="34" charset="0"/>
              </a:rPr>
            </a:br>
            <a:r>
              <a:rPr lang="en-GB" sz="1400" dirty="0" err="1" smtClean="0">
                <a:latin typeface="Calibri" pitchFamily="34" charset="0"/>
              </a:rPr>
              <a:t>i</a:t>
            </a:r>
            <a:r>
              <a:rPr lang="en-GB" sz="1400" dirty="0" smtClean="0">
                <a:latin typeface="Calibri" pitchFamily="34" charset="0"/>
              </a:rPr>
              <a:t>-e, o-e, u-e.</a:t>
            </a:r>
            <a:br>
              <a:rPr lang="en-GB" sz="1400" dirty="0" smtClean="0">
                <a:latin typeface="Calibri" pitchFamily="34" charset="0"/>
              </a:rPr>
            </a:br>
            <a:r>
              <a:rPr lang="en-GB" sz="1400" dirty="0" smtClean="0">
                <a:latin typeface="Calibri" pitchFamily="34" charset="0"/>
              </a:rPr>
              <a:t/>
            </a:r>
            <a:br>
              <a:rPr lang="en-GB" sz="1400" dirty="0" smtClean="0">
                <a:latin typeface="Calibri" pitchFamily="34" charset="0"/>
              </a:rPr>
            </a:br>
            <a:r>
              <a:rPr lang="en-GB" sz="1400" dirty="0" smtClean="0">
                <a:solidFill>
                  <a:srgbClr val="FF0000"/>
                </a:solidFill>
                <a:latin typeface="Calibri" pitchFamily="34" charset="0"/>
              </a:rPr>
              <a:t>Split digraphs: </a:t>
            </a:r>
            <a:r>
              <a:rPr lang="en-GB" sz="1400" dirty="0" smtClean="0">
                <a:latin typeface="Calibri" pitchFamily="34" charset="0"/>
              </a:rPr>
              <a:t/>
            </a:r>
            <a:br>
              <a:rPr lang="en-GB" sz="1400" dirty="0" smtClean="0">
                <a:latin typeface="Calibri" pitchFamily="34" charset="0"/>
              </a:rPr>
            </a:br>
            <a:r>
              <a:rPr lang="en-GB" sz="1400" dirty="0" smtClean="0">
                <a:latin typeface="Calibri" pitchFamily="34" charset="0"/>
              </a:rPr>
              <a:t>Decode these HF words that include a split digraph:</a:t>
            </a:r>
            <a:br>
              <a:rPr lang="en-GB" sz="1400" dirty="0" smtClean="0">
                <a:latin typeface="Calibri" pitchFamily="34" charset="0"/>
              </a:rPr>
            </a:br>
            <a:r>
              <a:rPr lang="en-GB" sz="1400" dirty="0" smtClean="0">
                <a:latin typeface="Calibri" pitchFamily="34" charset="0"/>
              </a:rPr>
              <a:t>like, make, came, made</a:t>
            </a:r>
            <a:br>
              <a:rPr lang="en-GB" sz="1400" dirty="0" smtClean="0">
                <a:latin typeface="Calibri" pitchFamily="34" charset="0"/>
              </a:rPr>
            </a:br>
            <a:r>
              <a:rPr lang="en-GB" sz="1400" dirty="0" smtClean="0">
                <a:solidFill>
                  <a:srgbClr val="FF0000"/>
                </a:solidFill>
                <a:latin typeface="Calibri" pitchFamily="34" charset="0"/>
              </a:rPr>
              <a:t/>
            </a:r>
            <a:br>
              <a:rPr lang="en-GB" sz="1400" dirty="0" smtClean="0">
                <a:solidFill>
                  <a:srgbClr val="FF0000"/>
                </a:solidFill>
                <a:latin typeface="Calibri" pitchFamily="34" charset="0"/>
              </a:rPr>
            </a:br>
            <a:r>
              <a:rPr lang="en-GB" sz="1400" dirty="0" smtClean="0">
                <a:solidFill>
                  <a:srgbClr val="FF0000"/>
                </a:solidFill>
                <a:latin typeface="Calibri" pitchFamily="34" charset="0"/>
              </a:rPr>
              <a:t>Teach these tricky words:</a:t>
            </a:r>
            <a:r>
              <a:rPr lang="en-GB" sz="1400" dirty="0" smtClean="0">
                <a:latin typeface="Calibri" pitchFamily="34" charset="0"/>
              </a:rPr>
              <a:t/>
            </a:r>
            <a:br>
              <a:rPr lang="en-GB" sz="1400" dirty="0" smtClean="0">
                <a:latin typeface="Calibri" pitchFamily="34" charset="0"/>
              </a:rPr>
            </a:br>
            <a:r>
              <a:rPr lang="en-GB" sz="1400" dirty="0" smtClean="0">
                <a:latin typeface="Calibri" pitchFamily="34" charset="0"/>
              </a:rPr>
              <a:t>oh, their, Mr, Mrs, looked, called, asked, would, should, could,</a:t>
            </a:r>
            <a:br>
              <a:rPr lang="en-GB" sz="1400" dirty="0" smtClean="0">
                <a:latin typeface="Calibri" pitchFamily="34" charset="0"/>
              </a:rPr>
            </a:br>
            <a:r>
              <a:rPr lang="en-GB" sz="1400" dirty="0" smtClean="0">
                <a:latin typeface="Calibri" pitchFamily="34" charset="0"/>
              </a:rPr>
              <a:t>water, where, who, again, thought, through, work, mouse, many, laughed, because, different, any, eyes, friends, once, please.</a:t>
            </a:r>
            <a:br>
              <a:rPr lang="en-GB" sz="1400" dirty="0" smtClean="0">
                <a:latin typeface="Calibri" pitchFamily="34" charset="0"/>
              </a:rPr>
            </a:br>
            <a:r>
              <a:rPr lang="en-GB" sz="1400" dirty="0" smtClean="0">
                <a:latin typeface="Calibri" pitchFamily="34" charset="0"/>
              </a:rPr>
              <a:t/>
            </a:r>
            <a:br>
              <a:rPr lang="en-GB" sz="1400" dirty="0" smtClean="0">
                <a:latin typeface="Calibri" pitchFamily="34" charset="0"/>
              </a:rPr>
            </a:br>
            <a:r>
              <a:rPr lang="en-GB" sz="1400" dirty="0" smtClean="0">
                <a:solidFill>
                  <a:srgbClr val="FF0000"/>
                </a:solidFill>
                <a:latin typeface="Calibri" pitchFamily="34" charset="0"/>
              </a:rPr>
              <a:t>What can you do at home? </a:t>
            </a:r>
            <a:br>
              <a:rPr lang="en-GB" sz="1400" dirty="0" smtClean="0">
                <a:solidFill>
                  <a:srgbClr val="FF0000"/>
                </a:solidFill>
                <a:latin typeface="Calibri" pitchFamily="34" charset="0"/>
              </a:rPr>
            </a:br>
            <a:r>
              <a:rPr lang="en-GB" sz="1400" dirty="0" smtClean="0">
                <a:latin typeface="Calibri" pitchFamily="34" charset="0"/>
              </a:rPr>
              <a:t>Continue to play games </a:t>
            </a:r>
            <a:br>
              <a:rPr lang="en-GB" sz="1400" dirty="0" smtClean="0">
                <a:latin typeface="Calibri" pitchFamily="34" charset="0"/>
              </a:rPr>
            </a:br>
            <a:r>
              <a:rPr lang="en-GB" sz="1400" dirty="0" smtClean="0">
                <a:latin typeface="Calibri" pitchFamily="34" charset="0"/>
              </a:rPr>
              <a:t>practise the tricky words </a:t>
            </a:r>
            <a:br>
              <a:rPr lang="en-GB" sz="1400" dirty="0" smtClean="0">
                <a:latin typeface="Calibri" pitchFamily="34" charset="0"/>
              </a:rPr>
            </a:br>
            <a:r>
              <a:rPr lang="en-GB" sz="1400" dirty="0" smtClean="0">
                <a:latin typeface="Calibri" pitchFamily="34" charset="0"/>
              </a:rPr>
              <a:t>read</a:t>
            </a:r>
            <a:br>
              <a:rPr lang="en-GB" sz="1400" dirty="0" smtClean="0">
                <a:latin typeface="Calibri" pitchFamily="34" charset="0"/>
              </a:rPr>
            </a:br>
            <a:endParaRPr lang="en-GB" sz="1400"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238</TotalTime>
  <Words>827</Words>
  <Application>Microsoft Office PowerPoint</Application>
  <PresentationFormat>On-screen Show (4:3)</PresentationFormat>
  <Paragraphs>173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Garamond</vt:lpstr>
      <vt:lpstr>Wingdings</vt:lpstr>
      <vt:lpstr>XCCW Joined 2a</vt:lpstr>
      <vt:lpstr>XCCW Joined 6a</vt:lpstr>
      <vt:lpstr>Organic</vt:lpstr>
      <vt:lpstr>Phonics Workshop </vt:lpstr>
      <vt:lpstr>What is phonics? </vt:lpstr>
      <vt:lpstr>What is a phoneme? </vt:lpstr>
      <vt:lpstr>Letters and Sounds </vt:lpstr>
      <vt:lpstr>Phase 1 </vt:lpstr>
      <vt:lpstr>Phase 2  Overview: By end of phase 2 children should be able to read some VC and CVC and spell them using magnetic letters or on whiteboards.  Children will learn these sounds:  1. s a t p 2. i n m d 3. g o c k 4. ck e u r 5. h b f ff  Teach these tricky words: the to I go no   What can you do at home? www.ictgames.co.uk (sound and word recognition games) Look at the cbbc website for lots of letters clips and word games  Simple Simon Says  Use the local environment to spot sounds!        </vt:lpstr>
      <vt:lpstr> Phase 3  Overview: By end of phase 3 children should know another 25 graphemes e.g. oa and continue to practice cvc blending and segmenting.    Children will learn these sounds:   6. j v w x 7. y z zz qu They will be introduced to a range of graphemes:   ch, sh, th, ng, ai, ee, igh, oa, oo, ar, or, ur, ow, oi ear, air, ure, er.   Teach these tricky words: he, she, we, me, be, was, my, you, they, her, all, are.    What can you do at home? www.ictgames.co.uk (sound and word recognition games) Look at the cbbc website for lots of letters clips and word games  use you local environment to spot sounds!  Shopping lists  provide interesting tools to write with  https://www.youtube.com/watch?v=P-eTO8L3t40  </vt:lpstr>
      <vt:lpstr>Phase 4 </vt:lpstr>
      <vt:lpstr>Phase 5  Overview: By end of phase children will broaden their knowledge of graphemes and phonemes for use in reading and spelling.  Introduce graphemes: ay, ou, ie, ea, oy, ir, ue, aw, wh, ph, ew, oe, au, a-e, e-e, i-e, o-e, u-e.  Split digraphs:  Decode these HF words that include a split digraph: like, make, came, made  Teach these tricky words: oh, their, Mr, Mrs, looked, called, asked, would, should, could, water, where, who, again, thought, through, work, mouse, many, laughed, because, different, any, eyes, friends, once, please.  What can you do at home?  Continue to play games  practise the tricky words  read </vt:lpstr>
      <vt:lpstr>Phonics Test </vt:lpstr>
      <vt:lpstr>PowerPoint Presentation</vt:lpstr>
      <vt:lpstr>Phase 6  Overview: By end of phase children should know most of the common grapheme- phoneme correspondences. They should be able to read hundreds of words.  Children learn to add a suffix Using past tense, add suffix (-ed) . Decode without suffix, then add. e.g. round, help, turn, beg, hiss, want, sort, hum, wade, hate, grease, live, rob, rock, laugh, call, roast. Experiment with other suffixes: s and es: cats, bushes. ed and ing: hoped, hoping Also ful, er, est, ly, ment, ness.  Learn all contractions e.g. let’s and can’t  Children learn memory strategies:  Syllables:  I can break words into smaller bits to remember  base words:  I can find its base word (smile + ing =smiling) Compound words: e.g. play +  ground= playground Analogy: I can use words I already know to help me e.g.could = should, would Mnemonics: I can make up a sentence to help me remember people e.g. people eat orange peel like Visual spelling patterns and spelling rules.</vt:lpstr>
      <vt:lpstr>New curriculum requirements Year 2 </vt:lpstr>
      <vt:lpstr>Key Points </vt:lpstr>
      <vt:lpstr>Phonics in Key Stage 2</vt:lpstr>
      <vt:lpstr>Example of Phonics Lesson  </vt:lpstr>
      <vt:lpstr>PowerPoint Presentation</vt:lpstr>
      <vt:lpstr>PowerPoint Presentation</vt:lpstr>
      <vt:lpstr>PowerPoint Presentation</vt:lpstr>
      <vt:lpstr>PowerPoint Presentation</vt:lpstr>
      <vt:lpstr>PowerPoint Presentation</vt:lpstr>
      <vt:lpstr>Key Points </vt:lpstr>
      <vt:lpstr>PowerPoint Presentation</vt:lpstr>
      <vt:lpstr>Thank you for Attending our Phonics Workshop We appreciate all your help and support.</vt:lpstr>
    </vt:vector>
  </TitlesOfParts>
  <Company>St Patrick`s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Workshop</dc:title>
  <dc:creator>staff</dc:creator>
  <cp:lastModifiedBy>Charly Sykes</cp:lastModifiedBy>
  <cp:revision>41</cp:revision>
  <dcterms:created xsi:type="dcterms:W3CDTF">2012-09-27T09:03:38Z</dcterms:created>
  <dcterms:modified xsi:type="dcterms:W3CDTF">2018-01-30T17:21:47Z</dcterms:modified>
</cp:coreProperties>
</file>