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92" r:id="rId2"/>
    <p:sldId id="605" r:id="rId3"/>
    <p:sldId id="346" r:id="rId4"/>
    <p:sldId id="565" r:id="rId5"/>
    <p:sldId id="331" r:id="rId6"/>
    <p:sldId id="564" r:id="rId7"/>
    <p:sldId id="431" r:id="rId8"/>
    <p:sldId id="566" r:id="rId9"/>
    <p:sldId id="409" r:id="rId10"/>
    <p:sldId id="567" r:id="rId11"/>
    <p:sldId id="568" r:id="rId12"/>
    <p:sldId id="618" r:id="rId13"/>
    <p:sldId id="597" r:id="rId14"/>
    <p:sldId id="592" r:id="rId15"/>
    <p:sldId id="598" r:id="rId16"/>
    <p:sldId id="594" r:id="rId17"/>
    <p:sldId id="345" r:id="rId18"/>
    <p:sldId id="600" r:id="rId19"/>
    <p:sldId id="601" r:id="rId20"/>
    <p:sldId id="602" r:id="rId21"/>
    <p:sldId id="603" r:id="rId22"/>
    <p:sldId id="569" r:id="rId23"/>
    <p:sldId id="599" r:id="rId24"/>
    <p:sldId id="417" r:id="rId25"/>
    <p:sldId id="418" r:id="rId26"/>
    <p:sldId id="419" r:id="rId27"/>
    <p:sldId id="619" r:id="rId28"/>
    <p:sldId id="620" r:id="rId29"/>
    <p:sldId id="604" r:id="rId30"/>
    <p:sldId id="424" r:id="rId31"/>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789"/>
    <a:srgbClr val="00FF00"/>
    <a:srgbClr val="CC00FF"/>
    <a:srgbClr val="CC99FF"/>
    <a:srgbClr val="FF00FF"/>
    <a:srgbClr val="EB8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86" autoAdjust="0"/>
    <p:restoredTop sz="94249" autoAdjust="0"/>
  </p:normalViewPr>
  <p:slideViewPr>
    <p:cSldViewPr snapToGrid="0">
      <p:cViewPr varScale="1">
        <p:scale>
          <a:sx n="57" d="100"/>
          <a:sy n="57" d="100"/>
        </p:scale>
        <p:origin x="108" y="1074"/>
      </p:cViewPr>
      <p:guideLst/>
    </p:cSldViewPr>
  </p:slideViewPr>
  <p:notesTextViewPr>
    <p:cViewPr>
      <p:scale>
        <a:sx n="1" d="1"/>
        <a:sy n="1" d="1"/>
      </p:scale>
      <p:origin x="0" y="0"/>
    </p:cViewPr>
  </p:notesTextViewPr>
  <p:sorterViewPr>
    <p:cViewPr>
      <p:scale>
        <a:sx n="60" d="100"/>
        <a:sy n="60" d="100"/>
      </p:scale>
      <p:origin x="0" y="-5434"/>
    </p:cViewPr>
  </p:sorterViewPr>
  <p:notesViewPr>
    <p:cSldViewPr snapToGrid="0">
      <p:cViewPr varScale="1">
        <p:scale>
          <a:sx n="62" d="100"/>
          <a:sy n="62" d="100"/>
        </p:scale>
        <p:origin x="3240"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2364" tIns="46182" rIns="92364" bIns="46182" rtlCol="0"/>
          <a:lstStyle>
            <a:lvl1pPr algn="l">
              <a:defRPr sz="1200"/>
            </a:lvl1pPr>
          </a:lstStyle>
          <a:p>
            <a:endParaRPr lang="en-GB"/>
          </a:p>
        </p:txBody>
      </p:sp>
      <p:sp>
        <p:nvSpPr>
          <p:cNvPr id="3" name="Date Placeholder 2"/>
          <p:cNvSpPr>
            <a:spLocks noGrp="1"/>
          </p:cNvSpPr>
          <p:nvPr>
            <p:ph type="dt" sz="quarter" idx="1"/>
          </p:nvPr>
        </p:nvSpPr>
        <p:spPr>
          <a:xfrm>
            <a:off x="3902598" y="0"/>
            <a:ext cx="2985558" cy="502676"/>
          </a:xfrm>
          <a:prstGeom prst="rect">
            <a:avLst/>
          </a:prstGeom>
        </p:spPr>
        <p:txBody>
          <a:bodyPr vert="horz" lIns="92364" tIns="46182" rIns="92364" bIns="46182" rtlCol="0"/>
          <a:lstStyle>
            <a:lvl1pPr algn="r">
              <a:defRPr sz="1200"/>
            </a:lvl1pPr>
          </a:lstStyle>
          <a:p>
            <a:fld id="{B33C97BE-84C4-48B3-9369-12D5395EB788}" type="datetimeFigureOut">
              <a:rPr lang="en-GB" smtClean="0"/>
              <a:t>05/02/2020</a:t>
            </a:fld>
            <a:endParaRPr lang="en-GB"/>
          </a:p>
        </p:txBody>
      </p:sp>
      <p:sp>
        <p:nvSpPr>
          <p:cNvPr id="4" name="Footer Placeholder 3"/>
          <p:cNvSpPr>
            <a:spLocks noGrp="1"/>
          </p:cNvSpPr>
          <p:nvPr>
            <p:ph type="ftr" sz="quarter" idx="2"/>
          </p:nvPr>
        </p:nvSpPr>
        <p:spPr>
          <a:xfrm>
            <a:off x="0" y="9516041"/>
            <a:ext cx="2985558" cy="502675"/>
          </a:xfrm>
          <a:prstGeom prst="rect">
            <a:avLst/>
          </a:prstGeom>
        </p:spPr>
        <p:txBody>
          <a:bodyPr vert="horz" lIns="92364" tIns="46182" rIns="92364" bIns="46182" rtlCol="0" anchor="b"/>
          <a:lstStyle>
            <a:lvl1pPr algn="l">
              <a:defRPr sz="1200"/>
            </a:lvl1pPr>
          </a:lstStyle>
          <a:p>
            <a:endParaRPr lang="en-GB"/>
          </a:p>
        </p:txBody>
      </p:sp>
      <p:sp>
        <p:nvSpPr>
          <p:cNvPr id="5" name="Slide Number Placeholder 4"/>
          <p:cNvSpPr>
            <a:spLocks noGrp="1"/>
          </p:cNvSpPr>
          <p:nvPr>
            <p:ph type="sldNum" sz="quarter" idx="3"/>
          </p:nvPr>
        </p:nvSpPr>
        <p:spPr>
          <a:xfrm>
            <a:off x="3902598" y="9516041"/>
            <a:ext cx="2985558" cy="502675"/>
          </a:xfrm>
          <a:prstGeom prst="rect">
            <a:avLst/>
          </a:prstGeom>
        </p:spPr>
        <p:txBody>
          <a:bodyPr vert="horz" lIns="92364" tIns="46182" rIns="92364" bIns="46182" rtlCol="0" anchor="b"/>
          <a:lstStyle>
            <a:lvl1pPr algn="r">
              <a:defRPr sz="1200"/>
            </a:lvl1pPr>
          </a:lstStyle>
          <a:p>
            <a:fld id="{D0FE320E-DD31-4E4B-AAD2-FD92B16E1C59}" type="slidenum">
              <a:rPr lang="en-GB" smtClean="0"/>
              <a:t>‹#›</a:t>
            </a:fld>
            <a:endParaRPr lang="en-GB"/>
          </a:p>
        </p:txBody>
      </p:sp>
    </p:spTree>
    <p:extLst>
      <p:ext uri="{BB962C8B-B14F-4D97-AF65-F5344CB8AC3E}">
        <p14:creationId xmlns:p14="http://schemas.microsoft.com/office/powerpoint/2010/main" val="142333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2364" tIns="46182" rIns="92364" bIns="46182" rtlCol="0"/>
          <a:lstStyle>
            <a:lvl1pPr algn="l">
              <a:defRPr sz="1200"/>
            </a:lvl1pPr>
          </a:lstStyle>
          <a:p>
            <a:endParaRPr lang="en-GB"/>
          </a:p>
        </p:txBody>
      </p:sp>
      <p:sp>
        <p:nvSpPr>
          <p:cNvPr id="3" name="Date Placeholder 2"/>
          <p:cNvSpPr>
            <a:spLocks noGrp="1"/>
          </p:cNvSpPr>
          <p:nvPr>
            <p:ph type="dt" idx="1"/>
          </p:nvPr>
        </p:nvSpPr>
        <p:spPr>
          <a:xfrm>
            <a:off x="3902598" y="0"/>
            <a:ext cx="2985558" cy="502676"/>
          </a:xfrm>
          <a:prstGeom prst="rect">
            <a:avLst/>
          </a:prstGeom>
        </p:spPr>
        <p:txBody>
          <a:bodyPr vert="horz" lIns="92364" tIns="46182" rIns="92364" bIns="46182" rtlCol="0"/>
          <a:lstStyle>
            <a:lvl1pPr algn="r">
              <a:defRPr sz="1200"/>
            </a:lvl1pPr>
          </a:lstStyle>
          <a:p>
            <a:fld id="{46406C3D-C2C9-49D5-8074-C358574FEC4C}" type="datetimeFigureOut">
              <a:rPr lang="en-GB" smtClean="0"/>
              <a:t>05/02/2020</a:t>
            </a:fld>
            <a:endParaRPr lang="en-GB"/>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364" tIns="46182" rIns="92364" bIns="46182" rtlCol="0" anchor="ctr"/>
          <a:lstStyle/>
          <a:p>
            <a:endParaRPr lang="en-GB"/>
          </a:p>
        </p:txBody>
      </p:sp>
      <p:sp>
        <p:nvSpPr>
          <p:cNvPr id="5" name="Notes Placeholder 4"/>
          <p:cNvSpPr>
            <a:spLocks noGrp="1"/>
          </p:cNvSpPr>
          <p:nvPr>
            <p:ph type="body" sz="quarter" idx="3"/>
          </p:nvPr>
        </p:nvSpPr>
        <p:spPr>
          <a:xfrm>
            <a:off x="688976" y="4821505"/>
            <a:ext cx="5511800" cy="3944868"/>
          </a:xfrm>
          <a:prstGeom prst="rect">
            <a:avLst/>
          </a:prstGeom>
        </p:spPr>
        <p:txBody>
          <a:bodyPr vert="horz" lIns="92364" tIns="46182" rIns="92364" bIns="461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41"/>
            <a:ext cx="2985558" cy="502675"/>
          </a:xfrm>
          <a:prstGeom prst="rect">
            <a:avLst/>
          </a:prstGeom>
        </p:spPr>
        <p:txBody>
          <a:bodyPr vert="horz" lIns="92364" tIns="46182" rIns="92364" bIns="46182" rtlCol="0" anchor="b"/>
          <a:lstStyle>
            <a:lvl1pPr algn="l">
              <a:defRPr sz="1200"/>
            </a:lvl1pPr>
          </a:lstStyle>
          <a:p>
            <a:endParaRPr lang="en-GB"/>
          </a:p>
        </p:txBody>
      </p:sp>
      <p:sp>
        <p:nvSpPr>
          <p:cNvPr id="7" name="Slide Number Placeholder 6"/>
          <p:cNvSpPr>
            <a:spLocks noGrp="1"/>
          </p:cNvSpPr>
          <p:nvPr>
            <p:ph type="sldNum" sz="quarter" idx="5"/>
          </p:nvPr>
        </p:nvSpPr>
        <p:spPr>
          <a:xfrm>
            <a:off x="3902598" y="9516041"/>
            <a:ext cx="2985558" cy="502675"/>
          </a:xfrm>
          <a:prstGeom prst="rect">
            <a:avLst/>
          </a:prstGeom>
        </p:spPr>
        <p:txBody>
          <a:bodyPr vert="horz" lIns="92364" tIns="46182" rIns="92364" bIns="46182" rtlCol="0" anchor="b"/>
          <a:lstStyle>
            <a:lvl1pPr algn="r">
              <a:defRPr sz="1200"/>
            </a:lvl1pPr>
          </a:lstStyle>
          <a:p>
            <a:fld id="{D6C2FA19-FA12-4FBC-89D3-CBED34C2DC59}" type="slidenum">
              <a:rPr lang="en-GB" smtClean="0"/>
              <a:t>‹#›</a:t>
            </a:fld>
            <a:endParaRPr lang="en-GB"/>
          </a:p>
        </p:txBody>
      </p:sp>
    </p:spTree>
    <p:extLst>
      <p:ext uri="{BB962C8B-B14F-4D97-AF65-F5344CB8AC3E}">
        <p14:creationId xmlns:p14="http://schemas.microsoft.com/office/powerpoint/2010/main" val="332799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Significance</a:t>
            </a:r>
            <a:r>
              <a:rPr lang="en-GB" baseline="0" dirty="0"/>
              <a:t> of phonics as a starting point for independent reading also highlighted within English </a:t>
            </a:r>
            <a:r>
              <a:rPr lang="en-GB" baseline="0"/>
              <a:t>Hub priorities.</a:t>
            </a:r>
            <a:endParaRPr lang="en-GB"/>
          </a:p>
        </p:txBody>
      </p:sp>
      <p:sp>
        <p:nvSpPr>
          <p:cNvPr id="4" name="Slide Number Placeholder 3"/>
          <p:cNvSpPr>
            <a:spLocks noGrp="1"/>
          </p:cNvSpPr>
          <p:nvPr>
            <p:ph type="sldNum" sz="quarter" idx="10"/>
          </p:nvPr>
        </p:nvSpPr>
        <p:spPr/>
        <p:txBody>
          <a:bodyPr/>
          <a:lstStyle/>
          <a:p>
            <a:fld id="{D6C2FA19-FA12-4FBC-89D3-CBED34C2DC59}" type="slidenum">
              <a:rPr lang="en-GB" smtClean="0"/>
              <a:t>3</a:t>
            </a:fld>
            <a:endParaRPr lang="en-GB"/>
          </a:p>
        </p:txBody>
      </p:sp>
    </p:spTree>
    <p:extLst>
      <p:ext uri="{BB962C8B-B14F-4D97-AF65-F5344CB8AC3E}">
        <p14:creationId xmlns:p14="http://schemas.microsoft.com/office/powerpoint/2010/main" val="138271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Automaticity – speedy word recognition</a:t>
            </a:r>
          </a:p>
        </p:txBody>
      </p:sp>
      <p:sp>
        <p:nvSpPr>
          <p:cNvPr id="4" name="Slide Number Placeholder 3"/>
          <p:cNvSpPr>
            <a:spLocks noGrp="1"/>
          </p:cNvSpPr>
          <p:nvPr>
            <p:ph type="sldNum" sz="quarter" idx="5"/>
          </p:nvPr>
        </p:nvSpPr>
        <p:spPr/>
        <p:txBody>
          <a:bodyPr/>
          <a:lstStyle/>
          <a:p>
            <a:fld id="{D6C2FA19-FA12-4FBC-89D3-CBED34C2DC59}" type="slidenum">
              <a:rPr lang="en-GB" smtClean="0"/>
              <a:t>15</a:t>
            </a:fld>
            <a:endParaRPr lang="en-GB"/>
          </a:p>
        </p:txBody>
      </p:sp>
    </p:spTree>
    <p:extLst>
      <p:ext uri="{BB962C8B-B14F-4D97-AF65-F5344CB8AC3E}">
        <p14:creationId xmlns:p14="http://schemas.microsoft.com/office/powerpoint/2010/main" val="173761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research around effective teaching and learning</a:t>
            </a:r>
          </a:p>
          <a:p>
            <a:endParaRPr lang="en-GB" dirty="0"/>
          </a:p>
          <a:p>
            <a:r>
              <a:rPr lang="en-GB" dirty="0"/>
              <a:t>Approach to teaching reading</a:t>
            </a:r>
            <a:r>
              <a:rPr lang="en-GB" baseline="0" dirty="0"/>
              <a:t> that is mindful of the need for children to develop skills of decoding and comprehension separately, especially in the early stages when they are developing proficiency with both.</a:t>
            </a:r>
          </a:p>
          <a:p>
            <a:endParaRPr lang="en-GB" baseline="0" dirty="0"/>
          </a:p>
          <a:p>
            <a:r>
              <a:rPr lang="en-GB" baseline="0" dirty="0"/>
              <a:t>Also applies to teaching of reading and writing skills.</a:t>
            </a:r>
          </a:p>
          <a:p>
            <a:endParaRPr lang="en-GB" baseline="0" dirty="0"/>
          </a:p>
          <a:p>
            <a:r>
              <a:rPr lang="en-GB" baseline="0" dirty="0"/>
              <a:t>Ensuring new learning is clearly linked with prior knowledge and that there are frequent opportunities for practise and consolidation as well as application across a range of contexts are crucial within any effective teaching sequence but perhaps particularly important bearing the importance of cultivating proficient readers and the complexity of what we have to teach. </a:t>
            </a:r>
            <a:endParaRPr lang="en-GB" dirty="0"/>
          </a:p>
        </p:txBody>
      </p:sp>
      <p:sp>
        <p:nvSpPr>
          <p:cNvPr id="4" name="Slide Number Placeholder 3"/>
          <p:cNvSpPr>
            <a:spLocks noGrp="1"/>
          </p:cNvSpPr>
          <p:nvPr>
            <p:ph type="sldNum" sz="quarter" idx="10"/>
          </p:nvPr>
        </p:nvSpPr>
        <p:spPr/>
        <p:txBody>
          <a:bodyPr/>
          <a:lstStyle/>
          <a:p>
            <a:fld id="{D6C2FA19-FA12-4FBC-89D3-CBED34C2DC59}" type="slidenum">
              <a:rPr lang="en-GB" smtClean="0"/>
              <a:t>17</a:t>
            </a:fld>
            <a:endParaRPr lang="en-GB"/>
          </a:p>
        </p:txBody>
      </p:sp>
    </p:spTree>
    <p:extLst>
      <p:ext uri="{BB962C8B-B14F-4D97-AF65-F5344CB8AC3E}">
        <p14:creationId xmlns:p14="http://schemas.microsoft.com/office/powerpoint/2010/main" val="279188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2FA19-FA12-4FBC-89D3-CBED34C2DC59}" type="slidenum">
              <a:rPr lang="en-GB" smtClean="0"/>
              <a:t>18</a:t>
            </a:fld>
            <a:endParaRPr lang="en-GB"/>
          </a:p>
        </p:txBody>
      </p:sp>
    </p:spTree>
    <p:extLst>
      <p:ext uri="{BB962C8B-B14F-4D97-AF65-F5344CB8AC3E}">
        <p14:creationId xmlns:p14="http://schemas.microsoft.com/office/powerpoint/2010/main" val="12587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2FA19-FA12-4FBC-89D3-CBED34C2DC59}" type="slidenum">
              <a:rPr lang="en-GB" smtClean="0"/>
              <a:t>19</a:t>
            </a:fld>
            <a:endParaRPr lang="en-GB"/>
          </a:p>
        </p:txBody>
      </p:sp>
    </p:spTree>
    <p:extLst>
      <p:ext uri="{BB962C8B-B14F-4D97-AF65-F5344CB8AC3E}">
        <p14:creationId xmlns:p14="http://schemas.microsoft.com/office/powerpoint/2010/main" val="3444104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2FA19-FA12-4FBC-89D3-CBED34C2DC59}" type="slidenum">
              <a:rPr lang="en-GB" smtClean="0"/>
              <a:t>20</a:t>
            </a:fld>
            <a:endParaRPr lang="en-GB"/>
          </a:p>
        </p:txBody>
      </p:sp>
    </p:spTree>
    <p:extLst>
      <p:ext uri="{BB962C8B-B14F-4D97-AF65-F5344CB8AC3E}">
        <p14:creationId xmlns:p14="http://schemas.microsoft.com/office/powerpoint/2010/main" val="365271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2FA19-FA12-4FBC-89D3-CBED34C2DC59}" type="slidenum">
              <a:rPr lang="en-GB" smtClean="0"/>
              <a:t>21</a:t>
            </a:fld>
            <a:endParaRPr lang="en-GB"/>
          </a:p>
        </p:txBody>
      </p:sp>
    </p:spTree>
    <p:extLst>
      <p:ext uri="{BB962C8B-B14F-4D97-AF65-F5344CB8AC3E}">
        <p14:creationId xmlns:p14="http://schemas.microsoft.com/office/powerpoint/2010/main" val="392693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2FA19-FA12-4FBC-89D3-CBED34C2DC59}" type="slidenum">
              <a:rPr lang="en-GB" smtClean="0"/>
              <a:t>22</a:t>
            </a:fld>
            <a:endParaRPr lang="en-GB"/>
          </a:p>
        </p:txBody>
      </p:sp>
    </p:spTree>
    <p:extLst>
      <p:ext uri="{BB962C8B-B14F-4D97-AF65-F5344CB8AC3E}">
        <p14:creationId xmlns:p14="http://schemas.microsoft.com/office/powerpoint/2010/main" val="192287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2FA19-FA12-4FBC-89D3-CBED34C2DC59}" type="slidenum">
              <a:rPr lang="en-GB" smtClean="0"/>
              <a:t>23</a:t>
            </a:fld>
            <a:endParaRPr lang="en-GB"/>
          </a:p>
        </p:txBody>
      </p:sp>
    </p:spTree>
    <p:extLst>
      <p:ext uri="{BB962C8B-B14F-4D97-AF65-F5344CB8AC3E}">
        <p14:creationId xmlns:p14="http://schemas.microsoft.com/office/powerpoint/2010/main" val="2010579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prosody</a:t>
            </a:r>
            <a:r>
              <a:rPr lang="en-GB" baseline="0" dirty="0"/>
              <a:t> could be third lesson</a:t>
            </a:r>
          </a:p>
          <a:p>
            <a:endParaRPr lang="en-GB" baseline="0" dirty="0"/>
          </a:p>
          <a:p>
            <a:r>
              <a:rPr lang="en-GB" baseline="0" dirty="0"/>
              <a:t>Comprehension needed for prosody BUT prosody can also support comprehension particularly in early stages of independent reading</a:t>
            </a:r>
            <a:endParaRPr lang="en-GB" dirty="0"/>
          </a:p>
        </p:txBody>
      </p:sp>
      <p:sp>
        <p:nvSpPr>
          <p:cNvPr id="4" name="Slide Number Placeholder 3"/>
          <p:cNvSpPr>
            <a:spLocks noGrp="1"/>
          </p:cNvSpPr>
          <p:nvPr>
            <p:ph type="sldNum" sz="quarter" idx="10"/>
          </p:nvPr>
        </p:nvSpPr>
        <p:spPr/>
        <p:txBody>
          <a:bodyPr/>
          <a:lstStyle/>
          <a:p>
            <a:fld id="{D6C2FA19-FA12-4FBC-89D3-CBED34C2DC59}" type="slidenum">
              <a:rPr lang="en-GB" smtClean="0"/>
              <a:t>25</a:t>
            </a:fld>
            <a:endParaRPr lang="en-GB"/>
          </a:p>
        </p:txBody>
      </p:sp>
    </p:spTree>
    <p:extLst>
      <p:ext uri="{BB962C8B-B14F-4D97-AF65-F5344CB8AC3E}">
        <p14:creationId xmlns:p14="http://schemas.microsoft.com/office/powerpoint/2010/main" val="2219659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2FA19-FA12-4FBC-89D3-CBED34C2DC59}" type="slidenum">
              <a:rPr lang="en-GB" smtClean="0"/>
              <a:t>29</a:t>
            </a:fld>
            <a:endParaRPr lang="en-GB"/>
          </a:p>
        </p:txBody>
      </p:sp>
    </p:spTree>
    <p:extLst>
      <p:ext uri="{BB962C8B-B14F-4D97-AF65-F5344CB8AC3E}">
        <p14:creationId xmlns:p14="http://schemas.microsoft.com/office/powerpoint/2010/main" val="98459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 aim is reading for pleasure</a:t>
            </a:r>
            <a:r>
              <a:rPr lang="en-GB" baseline="0" dirty="0"/>
              <a:t> – children who choose to read.</a:t>
            </a:r>
          </a:p>
          <a:p>
            <a:endParaRPr lang="en-GB" baseline="0" dirty="0"/>
          </a:p>
          <a:p>
            <a:r>
              <a:rPr lang="en-GB" baseline="0" dirty="0"/>
              <a:t>Long term benefits.</a:t>
            </a:r>
          </a:p>
          <a:p>
            <a:endParaRPr lang="en-GB" baseline="0" dirty="0"/>
          </a:p>
          <a:p>
            <a:r>
              <a:rPr lang="en-GB" baseline="0" dirty="0"/>
              <a:t>Requires orchestrated approach – phonics is not the whole picture but it is a key component.</a:t>
            </a:r>
            <a:endParaRPr lang="en-GB" dirty="0"/>
          </a:p>
        </p:txBody>
      </p:sp>
      <p:sp>
        <p:nvSpPr>
          <p:cNvPr id="4" name="Slide Number Placeholder 3"/>
          <p:cNvSpPr>
            <a:spLocks noGrp="1"/>
          </p:cNvSpPr>
          <p:nvPr>
            <p:ph type="sldNum" sz="quarter" idx="10"/>
          </p:nvPr>
        </p:nvSpPr>
        <p:spPr/>
        <p:txBody>
          <a:bodyPr/>
          <a:lstStyle/>
          <a:p>
            <a:fld id="{D6C2FA19-FA12-4FBC-89D3-CBED34C2DC59}" type="slidenum">
              <a:rPr lang="en-GB" smtClean="0"/>
              <a:t>4</a:t>
            </a:fld>
            <a:endParaRPr lang="en-GB"/>
          </a:p>
        </p:txBody>
      </p:sp>
    </p:spTree>
    <p:extLst>
      <p:ext uri="{BB962C8B-B14F-4D97-AF65-F5344CB8AC3E}">
        <p14:creationId xmlns:p14="http://schemas.microsoft.com/office/powerpoint/2010/main" val="1859903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Final note!</a:t>
            </a:r>
          </a:p>
        </p:txBody>
      </p:sp>
      <p:sp>
        <p:nvSpPr>
          <p:cNvPr id="4" name="Slide Number Placeholder 3"/>
          <p:cNvSpPr>
            <a:spLocks noGrp="1"/>
          </p:cNvSpPr>
          <p:nvPr>
            <p:ph type="sldNum" sz="quarter" idx="10"/>
          </p:nvPr>
        </p:nvSpPr>
        <p:spPr/>
        <p:txBody>
          <a:bodyPr/>
          <a:lstStyle/>
          <a:p>
            <a:fld id="{D6C2FA19-FA12-4FBC-89D3-CBED34C2DC59}" type="slidenum">
              <a:rPr lang="en-GB" smtClean="0"/>
              <a:t>30</a:t>
            </a:fld>
            <a:endParaRPr lang="en-GB"/>
          </a:p>
        </p:txBody>
      </p:sp>
    </p:spTree>
    <p:extLst>
      <p:ext uri="{BB962C8B-B14F-4D97-AF65-F5344CB8AC3E}">
        <p14:creationId xmlns:p14="http://schemas.microsoft.com/office/powerpoint/2010/main" val="337574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 aim is reading for pleasure</a:t>
            </a:r>
            <a:r>
              <a:rPr lang="en-GB" baseline="0" dirty="0"/>
              <a:t> – children who choose to read.</a:t>
            </a:r>
          </a:p>
          <a:p>
            <a:endParaRPr lang="en-GB" baseline="0" dirty="0"/>
          </a:p>
          <a:p>
            <a:r>
              <a:rPr lang="en-GB" baseline="0" dirty="0"/>
              <a:t>Long term benefits.</a:t>
            </a:r>
          </a:p>
          <a:p>
            <a:endParaRPr lang="en-GB" baseline="0" dirty="0"/>
          </a:p>
          <a:p>
            <a:r>
              <a:rPr lang="en-GB" baseline="0" dirty="0"/>
              <a:t>Requires orchestrated approach – phonics is not the whole picture but it is a key component.</a:t>
            </a:r>
            <a:endParaRPr lang="en-GB" dirty="0"/>
          </a:p>
        </p:txBody>
      </p:sp>
      <p:sp>
        <p:nvSpPr>
          <p:cNvPr id="4" name="Slide Number Placeholder 3"/>
          <p:cNvSpPr>
            <a:spLocks noGrp="1"/>
          </p:cNvSpPr>
          <p:nvPr>
            <p:ph type="sldNum" sz="quarter" idx="10"/>
          </p:nvPr>
        </p:nvSpPr>
        <p:spPr/>
        <p:txBody>
          <a:bodyPr/>
          <a:lstStyle/>
          <a:p>
            <a:fld id="{D6C2FA19-FA12-4FBC-89D3-CBED34C2DC59}" type="slidenum">
              <a:rPr lang="en-GB" smtClean="0"/>
              <a:t>5</a:t>
            </a:fld>
            <a:endParaRPr lang="en-GB"/>
          </a:p>
        </p:txBody>
      </p:sp>
    </p:spTree>
    <p:extLst>
      <p:ext uri="{BB962C8B-B14F-4D97-AF65-F5344CB8AC3E}">
        <p14:creationId xmlns:p14="http://schemas.microsoft.com/office/powerpoint/2010/main" val="226690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Language Comprehension: </a:t>
            </a:r>
            <a:r>
              <a:rPr lang="en-GB" dirty="0"/>
              <a:t/>
            </a:r>
            <a:br>
              <a:rPr lang="en-GB" dirty="0"/>
            </a:br>
            <a:r>
              <a:rPr lang="en-GB" b="1" dirty="0"/>
              <a:t>Background Knowledge</a:t>
            </a:r>
            <a:r>
              <a:rPr lang="en-GB" dirty="0"/>
              <a:t>-This refers to the knowledge your child already has about the information being read or that can be applied to the information being read.  A good way to work on this with your child would be to take new opportunities while in the community to discuss new concepts and ideas with your children (See those bees by the flowers, do you know what they're doing?).  Watching educational programming with your children also helps to increase their background knowledge and familiarity with different concepts.</a:t>
            </a:r>
          </a:p>
          <a:p>
            <a:r>
              <a:rPr lang="en-GB" b="1" dirty="0"/>
              <a:t>Vocabulary</a:t>
            </a:r>
            <a:r>
              <a:rPr lang="en-GB" dirty="0"/>
              <a:t>-This includes the child's vocabulary breadth (see the label Vocabulary for more info and advice).</a:t>
            </a:r>
          </a:p>
          <a:p>
            <a:r>
              <a:rPr lang="en-GB" b="1" dirty="0"/>
              <a:t>Language Structures</a:t>
            </a:r>
            <a:r>
              <a:rPr lang="en-GB" dirty="0"/>
              <a:t>-This includes syntax and semantics, or your </a:t>
            </a:r>
            <a:r>
              <a:rPr lang="en-GB" dirty="0" err="1"/>
              <a:t>childs</a:t>
            </a:r>
            <a:r>
              <a:rPr lang="en-GB" dirty="0"/>
              <a:t> knowledge of how to construct a sentence with proper grammar and meaning (see the label Syntax for more info and advice).</a:t>
            </a:r>
          </a:p>
          <a:p>
            <a:r>
              <a:rPr lang="en-GB" b="1" dirty="0"/>
              <a:t>Verbal Reasoning</a:t>
            </a:r>
            <a:r>
              <a:rPr lang="en-GB" dirty="0"/>
              <a:t>-This involves your child's ability to make inferences and construct meanings from the text that is being read.  Understanding metaphor meanings and references is also an indicator of verbal reasoning skills.</a:t>
            </a:r>
          </a:p>
          <a:p>
            <a:r>
              <a:rPr lang="en-GB" b="1" dirty="0"/>
              <a:t>Literacy Knowledge</a:t>
            </a:r>
            <a:r>
              <a:rPr lang="en-GB" dirty="0"/>
              <a:t>-This includes your child understanding print concepts such as reading from left to right and top to bottom, how to hold a book, and that periods complete one sentence before moving to the next.  By giving your child access to books from the time they are infants, you can help them to understand print concepts.  It is helpful when reading to your child to use your finger to guide along to demonstrate to your child that your are reading from left to right and top to bottom.</a:t>
            </a:r>
          </a:p>
          <a:p>
            <a:r>
              <a:rPr lang="en-GB" b="1" u="sng" dirty="0"/>
              <a:t>Word Recognition:</a:t>
            </a:r>
            <a:r>
              <a:rPr lang="en-GB" dirty="0"/>
              <a:t/>
            </a:r>
            <a:br>
              <a:rPr lang="en-GB" dirty="0"/>
            </a:br>
            <a:r>
              <a:rPr lang="en-GB" b="1" dirty="0"/>
              <a:t>Phonological Awareness-</a:t>
            </a:r>
            <a:r>
              <a:rPr lang="en-GB" dirty="0"/>
              <a:t>This refers to the amount of awareness your child has of the sound form of language.  This includes their knowledge of syllables, as well as sentence intonation (a rise in voice when asking a question, for example). See the label </a:t>
            </a:r>
            <a:r>
              <a:rPr lang="en-GB" b="1" dirty="0"/>
              <a:t>Phonology </a:t>
            </a:r>
            <a:r>
              <a:rPr lang="en-GB" dirty="0"/>
              <a:t>for more info and advice.</a:t>
            </a:r>
          </a:p>
          <a:p>
            <a:r>
              <a:rPr lang="en-GB" b="1" dirty="0"/>
              <a:t>Decoding- </a:t>
            </a:r>
            <a:r>
              <a:rPr lang="en-GB" dirty="0"/>
              <a:t>This includes your </a:t>
            </a:r>
            <a:r>
              <a:rPr lang="en-GB" dirty="0" err="1"/>
              <a:t>childs</a:t>
            </a:r>
            <a:r>
              <a:rPr lang="en-GB" dirty="0"/>
              <a:t> understanding of the alphabetic principle, that is that each letter of the alphabet represents a sound, and those letters are put together to form words.  A good knowledge base about the sounds that letters make can help children to sound out or decode the meaning of </a:t>
            </a:r>
            <a:r>
              <a:rPr lang="en-GB" dirty="0" err="1"/>
              <a:t>unfamilar</a:t>
            </a:r>
            <a:r>
              <a:rPr lang="en-GB" dirty="0"/>
              <a:t> words.  Children can use their knowledge of sound patterns and letter combinations when trying to decode. </a:t>
            </a:r>
          </a:p>
          <a:p>
            <a:r>
              <a:rPr lang="en-GB" b="1" dirty="0"/>
              <a:t>Sight Recognition-</a:t>
            </a:r>
            <a:r>
              <a:rPr lang="en-GB" dirty="0"/>
              <a:t>Some words may be considered "sight words" for your child, which they easily recognize when reading without having to attempt to decode for meaning or pronunciation.  These words may include "the", "who", and "what".  Sight words typically result from seeing the words frequently in text.  Over time, with more exposure to reading materials and practice, many or most words become sight words for skilled readers.</a:t>
            </a:r>
          </a:p>
          <a:p>
            <a:r>
              <a:rPr lang="en-GB" b="1" dirty="0"/>
              <a:t>These "threads" all work together to create a skilled reader.  The concepts under "Language Comprehension" become more strategic over time, as your child learns and practices using different aspects of background knowledge, vocabulary, language structures, verbal reasoning, and literacy knowledge. The concepts under "Word Recognition" become more automatic with practice.  These threads combine to create a knowledge and strategy base which skilled readers use to read fluently.</a:t>
            </a:r>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403850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Outlines</a:t>
            </a:r>
            <a:r>
              <a:rPr lang="en-GB" baseline="0" dirty="0"/>
              <a:t> 8 recommendations for improving Literacy – 3 specifically around Reading</a:t>
            </a:r>
          </a:p>
          <a:p>
            <a:r>
              <a:rPr lang="en-GB" baseline="0" dirty="0"/>
              <a:t>Highlights VERY EXTENSIVE evidence for the positive impact of implementing a SSP</a:t>
            </a:r>
            <a:endParaRPr lang="en-GB" dirty="0"/>
          </a:p>
        </p:txBody>
      </p:sp>
      <p:sp>
        <p:nvSpPr>
          <p:cNvPr id="4" name="Slide Number Placeholder 3"/>
          <p:cNvSpPr>
            <a:spLocks noGrp="1"/>
          </p:cNvSpPr>
          <p:nvPr>
            <p:ph type="sldNum" sz="quarter" idx="10"/>
          </p:nvPr>
        </p:nvSpPr>
        <p:spPr/>
        <p:txBody>
          <a:bodyPr/>
          <a:lstStyle/>
          <a:p>
            <a:fld id="{D6C2FA19-FA12-4FBC-89D3-CBED34C2DC59}" type="slidenum">
              <a:rPr lang="en-GB" smtClean="0"/>
              <a:t>7</a:t>
            </a:fld>
            <a:endParaRPr lang="en-GB"/>
          </a:p>
        </p:txBody>
      </p:sp>
    </p:spTree>
    <p:extLst>
      <p:ext uri="{BB962C8B-B14F-4D97-AF65-F5344CB8AC3E}">
        <p14:creationId xmlns:p14="http://schemas.microsoft.com/office/powerpoint/2010/main" val="243300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reasons that Phonics is the fastest – learn how to decode and it doesn’t rely on memory of sight words</a:t>
            </a:r>
          </a:p>
        </p:txBody>
      </p:sp>
      <p:sp>
        <p:nvSpPr>
          <p:cNvPr id="4" name="Slide Number Placeholder 3"/>
          <p:cNvSpPr>
            <a:spLocks noGrp="1"/>
          </p:cNvSpPr>
          <p:nvPr>
            <p:ph type="sldNum" sz="quarter" idx="5"/>
          </p:nvPr>
        </p:nvSpPr>
        <p:spPr/>
        <p:txBody>
          <a:bodyPr/>
          <a:lstStyle/>
          <a:p>
            <a:fld id="{D6C2FA19-FA12-4FBC-89D3-CBED34C2DC59}" type="slidenum">
              <a:rPr lang="en-GB" smtClean="0"/>
              <a:t>8</a:t>
            </a:fld>
            <a:endParaRPr lang="en-GB"/>
          </a:p>
        </p:txBody>
      </p:sp>
    </p:spTree>
    <p:extLst>
      <p:ext uri="{BB962C8B-B14F-4D97-AF65-F5344CB8AC3E}">
        <p14:creationId xmlns:p14="http://schemas.microsoft.com/office/powerpoint/2010/main" val="333225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is meant by decodable books</a:t>
            </a:r>
          </a:p>
        </p:txBody>
      </p:sp>
      <p:sp>
        <p:nvSpPr>
          <p:cNvPr id="4" name="Slide Number Placeholder 3"/>
          <p:cNvSpPr>
            <a:spLocks noGrp="1"/>
          </p:cNvSpPr>
          <p:nvPr>
            <p:ph type="sldNum" sz="quarter" idx="10"/>
          </p:nvPr>
        </p:nvSpPr>
        <p:spPr/>
        <p:txBody>
          <a:bodyPr/>
          <a:lstStyle/>
          <a:p>
            <a:fld id="{D6C2FA19-FA12-4FBC-89D3-CBED34C2DC59}" type="slidenum">
              <a:rPr lang="en-GB" smtClean="0"/>
              <a:t>9</a:t>
            </a:fld>
            <a:endParaRPr lang="en-GB"/>
          </a:p>
        </p:txBody>
      </p:sp>
    </p:spTree>
    <p:extLst>
      <p:ext uri="{BB962C8B-B14F-4D97-AF65-F5344CB8AC3E}">
        <p14:creationId xmlns:p14="http://schemas.microsoft.com/office/powerpoint/2010/main" val="2123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2FA19-FA12-4FBC-89D3-CBED34C2DC59}" type="slidenum">
              <a:rPr lang="en-GB" smtClean="0"/>
              <a:t>10</a:t>
            </a:fld>
            <a:endParaRPr lang="en-GB"/>
          </a:p>
        </p:txBody>
      </p:sp>
    </p:spTree>
    <p:extLst>
      <p:ext uri="{BB962C8B-B14F-4D97-AF65-F5344CB8AC3E}">
        <p14:creationId xmlns:p14="http://schemas.microsoft.com/office/powerpoint/2010/main" val="329221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C2FA19-FA12-4FBC-89D3-CBED34C2DC59}" type="slidenum">
              <a:rPr lang="en-GB" smtClean="0"/>
              <a:t>11</a:t>
            </a:fld>
            <a:endParaRPr lang="en-GB"/>
          </a:p>
        </p:txBody>
      </p:sp>
    </p:spTree>
    <p:extLst>
      <p:ext uri="{BB962C8B-B14F-4D97-AF65-F5344CB8AC3E}">
        <p14:creationId xmlns:p14="http://schemas.microsoft.com/office/powerpoint/2010/main" val="1116976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27" y="1633913"/>
            <a:ext cx="10058400" cy="3098725"/>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65227" y="4887063"/>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B14980-BF1E-4D19-8C49-62308F5ACF3D}"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AFEA3-43C3-4C86-A21D-A613A5052E83}" type="slidenum">
              <a:rPr lang="en-GB" smtClean="0"/>
              <a:t>‹#›</a:t>
            </a:fld>
            <a:endParaRPr lang="en-GB"/>
          </a:p>
        </p:txBody>
      </p:sp>
      <p:cxnSp>
        <p:nvCxnSpPr>
          <p:cNvPr id="9" name="Straight Connector 8"/>
          <p:cNvCxnSpPr/>
          <p:nvPr/>
        </p:nvCxnSpPr>
        <p:spPr>
          <a:xfrm>
            <a:off x="1156667" y="4948881"/>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1469"/>
            <a:ext cx="12192000" cy="1373069"/>
          </a:xfrm>
          <a:prstGeom prst="rect">
            <a:avLst/>
          </a:prstGeom>
          <a:solidFill>
            <a:srgbClr val="EB861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1371600"/>
            <a:ext cx="12192001" cy="107888"/>
          </a:xfrm>
          <a:prstGeom prst="rect">
            <a:avLst/>
          </a:prstGeom>
          <a:solidFill>
            <a:srgbClr val="0B5789"/>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577" y="67652"/>
            <a:ext cx="2116838" cy="117344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8319" y="70871"/>
            <a:ext cx="1708327" cy="1156693"/>
          </a:xfrm>
          <a:prstGeom prst="rect">
            <a:avLst/>
          </a:prstGeom>
        </p:spPr>
      </p:pic>
    </p:spTree>
    <p:extLst>
      <p:ext uri="{BB962C8B-B14F-4D97-AF65-F5344CB8AC3E}">
        <p14:creationId xmlns:p14="http://schemas.microsoft.com/office/powerpoint/2010/main" val="44934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6B14980-BF1E-4D19-8C49-62308F5ACF3D}"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AFEA3-43C3-4C86-A21D-A613A5052E83}" type="slidenum">
              <a:rPr lang="en-GB" smtClean="0"/>
              <a:t>‹#›</a:t>
            </a:fld>
            <a:endParaRPr lang="en-GB"/>
          </a:p>
        </p:txBody>
      </p:sp>
    </p:spTree>
    <p:extLst>
      <p:ext uri="{BB962C8B-B14F-4D97-AF65-F5344CB8AC3E}">
        <p14:creationId xmlns:p14="http://schemas.microsoft.com/office/powerpoint/2010/main" val="200521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14980-BF1E-4D19-8C49-62308F5ACF3D}"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AFEA3-43C3-4C86-A21D-A613A5052E83}" type="slidenum">
              <a:rPr lang="en-GB" smtClean="0"/>
              <a:t>‹#›</a:t>
            </a:fld>
            <a:endParaRPr lang="en-GB"/>
          </a:p>
        </p:txBody>
      </p:sp>
    </p:spTree>
    <p:extLst>
      <p:ext uri="{BB962C8B-B14F-4D97-AF65-F5344CB8AC3E}">
        <p14:creationId xmlns:p14="http://schemas.microsoft.com/office/powerpoint/2010/main" val="173442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14980-BF1E-4D19-8C49-62308F5ACF3D}"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AFEA3-43C3-4C86-A21D-A613A5052E83}" type="slidenum">
              <a:rPr lang="en-GB" smtClean="0"/>
              <a:t>‹#›</a:t>
            </a:fld>
            <a:endParaRPr lang="en-GB"/>
          </a:p>
        </p:txBody>
      </p:sp>
      <p:sp>
        <p:nvSpPr>
          <p:cNvPr id="9" name="Title Placeholder 1"/>
          <p:cNvSpPr>
            <a:spLocks noGrp="1"/>
          </p:cNvSpPr>
          <p:nvPr>
            <p:ph type="title"/>
          </p:nvPr>
        </p:nvSpPr>
        <p:spPr>
          <a:xfrm>
            <a:off x="2387064" y="70871"/>
            <a:ext cx="7683693" cy="1192841"/>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94259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B14980-BF1E-4D19-8C49-62308F5ACF3D}" type="datetimeFigureOut">
              <a:rPr lang="en-GB" smtClean="0"/>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0AFEA3-43C3-4C86-A21D-A613A5052E83}" type="slidenum">
              <a:rPr lang="en-GB" smtClean="0"/>
              <a:t>‹#›</a:t>
            </a:fld>
            <a:endParaRPr lang="en-GB"/>
          </a:p>
        </p:txBody>
      </p:sp>
      <p:sp>
        <p:nvSpPr>
          <p:cNvPr id="11" name="Title Placeholder 1"/>
          <p:cNvSpPr>
            <a:spLocks noGrp="1"/>
          </p:cNvSpPr>
          <p:nvPr>
            <p:ph type="title"/>
          </p:nvPr>
        </p:nvSpPr>
        <p:spPr>
          <a:xfrm>
            <a:off x="2387064" y="70871"/>
            <a:ext cx="7683693" cy="1192841"/>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64593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092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409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B14980-BF1E-4D19-8C49-62308F5ACF3D}" type="datetimeFigureOut">
              <a:rPr lang="en-GB" smtClean="0"/>
              <a:t>05/02/2020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70AFEA3-43C3-4C86-A21D-A613A5052E83}" type="slidenum">
              <a:rPr lang="en-GB" smtClean="0"/>
              <a:t>‹#›</a:t>
            </a:fld>
            <a:endParaRPr lang="en-GB"/>
          </a:p>
        </p:txBody>
      </p:sp>
    </p:spTree>
    <p:extLst>
      <p:ext uri="{BB962C8B-B14F-4D97-AF65-F5344CB8AC3E}">
        <p14:creationId xmlns:p14="http://schemas.microsoft.com/office/powerpoint/2010/main" val="362183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6B14980-BF1E-4D19-8C49-62308F5ACF3D}" type="datetimeFigureOut">
              <a:rPr lang="en-GB" smtClean="0"/>
              <a:t>05/02/2020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0AFEA3-43C3-4C86-A21D-A613A5052E83}" type="slidenum">
              <a:rPr lang="en-GB" smtClean="0"/>
              <a:t>‹#›</a:t>
            </a:fld>
            <a:endParaRPr lang="en-GB"/>
          </a:p>
        </p:txBody>
      </p:sp>
    </p:spTree>
    <p:extLst>
      <p:ext uri="{BB962C8B-B14F-4D97-AF65-F5344CB8AC3E}">
        <p14:creationId xmlns:p14="http://schemas.microsoft.com/office/powerpoint/2010/main" val="196156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B14980-BF1E-4D19-8C49-62308F5ACF3D}"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AFEA3-43C3-4C86-A21D-A613A5052E83}" type="slidenum">
              <a:rPr lang="en-GB" smtClean="0"/>
              <a:t>‹#›</a:t>
            </a:fld>
            <a:endParaRPr lang="en-GB"/>
          </a:p>
        </p:txBody>
      </p:sp>
    </p:spTree>
    <p:extLst>
      <p:ext uri="{BB962C8B-B14F-4D97-AF65-F5344CB8AC3E}">
        <p14:creationId xmlns:p14="http://schemas.microsoft.com/office/powerpoint/2010/main" val="76470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469"/>
            <a:ext cx="12192000" cy="1373069"/>
          </a:xfrm>
          <a:prstGeom prst="rect">
            <a:avLst/>
          </a:prstGeom>
          <a:solidFill>
            <a:srgbClr val="EB861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1371600"/>
            <a:ext cx="12192001" cy="107888"/>
          </a:xfrm>
          <a:prstGeom prst="rect">
            <a:avLst/>
          </a:prstGeom>
          <a:solidFill>
            <a:srgbClr val="0B578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387064" y="70871"/>
            <a:ext cx="7683693" cy="119284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9049"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B14980-BF1E-4D19-8C49-62308F5ACF3D}" type="datetimeFigureOut">
              <a:rPr lang="en-GB" smtClean="0"/>
              <a:t>05/02/2020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8943854" y="6462499"/>
            <a:ext cx="1312025" cy="365125"/>
          </a:xfrm>
          <a:prstGeom prst="rect">
            <a:avLst/>
          </a:prstGeom>
        </p:spPr>
        <p:txBody>
          <a:bodyPr vert="horz" lIns="91440" tIns="45720" rIns="91440" bIns="45720" rtlCol="0" anchor="ctr"/>
          <a:lstStyle>
            <a:lvl1pPr algn="r">
              <a:defRPr sz="1050">
                <a:solidFill>
                  <a:srgbClr val="FFFFFF"/>
                </a:solidFill>
              </a:defRPr>
            </a:lvl1pPr>
          </a:lstStyle>
          <a:p>
            <a:fld id="{170AFEA3-43C3-4C86-A21D-A613A5052E83}" type="slidenum">
              <a:rPr lang="en-GB" smtClean="0"/>
              <a:t>‹#›</a:t>
            </a:fld>
            <a:endParaRPr lang="en-GB"/>
          </a:p>
        </p:txBody>
      </p: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55482" y="165070"/>
            <a:ext cx="1876100" cy="1039990"/>
          </a:xfrm>
          <a:prstGeom prst="rect">
            <a:avLst/>
          </a:prstGeom>
        </p:spPr>
      </p:pic>
    </p:spTree>
    <p:extLst>
      <p:ext uri="{BB962C8B-B14F-4D97-AF65-F5344CB8AC3E}">
        <p14:creationId xmlns:p14="http://schemas.microsoft.com/office/powerpoint/2010/main" val="3575627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1" r:id="rId6"/>
    <p:sldLayoutId id="2147483667" r:id="rId7"/>
    <p:sldLayoutId id="2147483668" r:id="rId8"/>
    <p:sldLayoutId id="2147483669" r:id="rId9"/>
    <p:sldLayoutId id="2147483670" r:id="rId1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English%20Hub/Parents%20Reading%20Workshop/S.48%20-%20We're%20Going%20on%20a%20Bear%20Hunt%20-%20Storytime%20at%20home.m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owl.excelsior.edu/writing-process/prewriting-strategies/prewriting-strategies-asking-defining-questions/" TargetMode="External"/><Relationship Id="rId5" Type="http://schemas.openxmlformats.org/officeDocument/2006/relationships/image" Target="../media/image21.jpeg"/><Relationship Id="rId4" Type="http://schemas.openxmlformats.org/officeDocument/2006/relationships/hyperlink" Target="English%20Hub/Parents%20Reading%20Workshop/ll.storytime_at_home_2.m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799" y="79130"/>
            <a:ext cx="1122545" cy="1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p:cNvSpPr txBox="1"/>
          <p:nvPr/>
        </p:nvSpPr>
        <p:spPr>
          <a:xfrm>
            <a:off x="437765" y="1515292"/>
            <a:ext cx="11059886" cy="1107996"/>
          </a:xfrm>
          <a:prstGeom prst="rect">
            <a:avLst/>
          </a:prstGeom>
          <a:noFill/>
        </p:spPr>
        <p:txBody>
          <a:bodyPr wrap="square" rtlCol="0">
            <a:spAutoFit/>
          </a:bodyPr>
          <a:lstStyle/>
          <a:p>
            <a:r>
              <a:rPr lang="en-GB" sz="4800" b="1" dirty="0">
                <a:solidFill>
                  <a:srgbClr val="0B5789"/>
                </a:solidFill>
              </a:rPr>
              <a:t>Reading</a:t>
            </a:r>
            <a:endParaRPr lang="en-GB" sz="4800" dirty="0">
              <a:solidFill>
                <a:srgbClr val="0B5789"/>
              </a:solidFill>
            </a:endParaRPr>
          </a:p>
          <a:p>
            <a:endParaRPr lang="en-GB" dirty="0"/>
          </a:p>
        </p:txBody>
      </p:sp>
      <p:pic>
        <p:nvPicPr>
          <p:cNvPr id="7" name="Picture 6"/>
          <p:cNvPicPr>
            <a:picLocks noChangeAspect="1"/>
          </p:cNvPicPr>
          <p:nvPr/>
        </p:nvPicPr>
        <p:blipFill>
          <a:blip r:embed="rId3"/>
          <a:stretch>
            <a:fillRect/>
          </a:stretch>
        </p:blipFill>
        <p:spPr>
          <a:xfrm>
            <a:off x="137348" y="70870"/>
            <a:ext cx="2278134" cy="1192842"/>
          </a:xfrm>
          <a:prstGeom prst="rect">
            <a:avLst/>
          </a:prstGeom>
        </p:spPr>
      </p:pic>
      <p:pic>
        <p:nvPicPr>
          <p:cNvPr id="3" name="Picture 2">
            <a:extLst>
              <a:ext uri="{FF2B5EF4-FFF2-40B4-BE49-F238E27FC236}">
                <a16:creationId xmlns:a16="http://schemas.microsoft.com/office/drawing/2014/main" xmlns="" id="{40863A0C-8EE7-4D9B-91CA-56787D65C09C}"/>
              </a:ext>
            </a:extLst>
          </p:cNvPr>
          <p:cNvPicPr>
            <a:picLocks noChangeAspect="1"/>
          </p:cNvPicPr>
          <p:nvPr/>
        </p:nvPicPr>
        <p:blipFill>
          <a:blip r:embed="rId4"/>
          <a:stretch>
            <a:fillRect/>
          </a:stretch>
        </p:blipFill>
        <p:spPr>
          <a:xfrm>
            <a:off x="4078512" y="1669239"/>
            <a:ext cx="4034976" cy="4547527"/>
          </a:xfrm>
          <a:prstGeom prst="rect">
            <a:avLst/>
          </a:prstGeom>
        </p:spPr>
      </p:pic>
      <p:sp>
        <p:nvSpPr>
          <p:cNvPr id="4" name="TextBox 3">
            <a:extLst>
              <a:ext uri="{FF2B5EF4-FFF2-40B4-BE49-F238E27FC236}">
                <a16:creationId xmlns:a16="http://schemas.microsoft.com/office/drawing/2014/main" xmlns="" id="{CD70DF22-611C-4A8D-B8B5-6D6E04BB162C}"/>
              </a:ext>
            </a:extLst>
          </p:cNvPr>
          <p:cNvSpPr txBox="1"/>
          <p:nvPr/>
        </p:nvSpPr>
        <p:spPr>
          <a:xfrm>
            <a:off x="8439462" y="5342708"/>
            <a:ext cx="3058189" cy="830997"/>
          </a:xfrm>
          <a:prstGeom prst="rect">
            <a:avLst/>
          </a:prstGeom>
          <a:noFill/>
        </p:spPr>
        <p:txBody>
          <a:bodyPr wrap="square" rtlCol="0">
            <a:spAutoFit/>
          </a:bodyPr>
          <a:lstStyle/>
          <a:p>
            <a:r>
              <a:rPr lang="en-GB" sz="2400" b="1" dirty="0">
                <a:solidFill>
                  <a:schemeClr val="bg2">
                    <a:lumMod val="50000"/>
                  </a:schemeClr>
                </a:solidFill>
              </a:rPr>
              <a:t>Jenny Violette</a:t>
            </a:r>
          </a:p>
          <a:p>
            <a:r>
              <a:rPr lang="en-GB" sz="2400" b="1" dirty="0">
                <a:solidFill>
                  <a:schemeClr val="bg2">
                    <a:lumMod val="50000"/>
                  </a:schemeClr>
                </a:solidFill>
              </a:rPr>
              <a:t>Ramsbury English Hub</a:t>
            </a:r>
          </a:p>
        </p:txBody>
      </p:sp>
    </p:spTree>
    <p:extLst>
      <p:ext uri="{BB962C8B-B14F-4D97-AF65-F5344CB8AC3E}">
        <p14:creationId xmlns:p14="http://schemas.microsoft.com/office/powerpoint/2010/main" val="1293158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p:txBody>
          <a:bodyPr/>
          <a:lstStyle/>
          <a:p>
            <a:r>
              <a:rPr lang="en-GB" b="1" dirty="0"/>
              <a:t>Decodable Readers</a:t>
            </a:r>
          </a:p>
        </p:txBody>
      </p:sp>
      <p:sp>
        <p:nvSpPr>
          <p:cNvPr id="8" name="Content Placeholder 7">
            <a:extLst>
              <a:ext uri="{FF2B5EF4-FFF2-40B4-BE49-F238E27FC236}">
                <a16:creationId xmlns:a16="http://schemas.microsoft.com/office/drawing/2014/main" xmlns="" id="{6D5002F7-5DBE-4472-8713-907852939499}"/>
              </a:ext>
            </a:extLst>
          </p:cNvPr>
          <p:cNvSpPr>
            <a:spLocks noGrp="1"/>
          </p:cNvSpPr>
          <p:nvPr>
            <p:ph idx="1"/>
          </p:nvPr>
        </p:nvSpPr>
        <p:spPr>
          <a:xfrm>
            <a:off x="5687877" y="1847244"/>
            <a:ext cx="6391063" cy="4321080"/>
          </a:xfrm>
        </p:spPr>
        <p:txBody>
          <a:bodyPr>
            <a:normAutofit fontScale="77500" lnSpcReduction="20000"/>
          </a:bodyPr>
          <a:lstStyle/>
          <a:p>
            <a:pPr algn="ctr"/>
            <a:r>
              <a:rPr lang="en-GB" sz="4000" dirty="0"/>
              <a:t>Links to Letters and Sounds Phases 1-6</a:t>
            </a:r>
          </a:p>
          <a:p>
            <a:r>
              <a:rPr lang="en-GB" sz="4000" dirty="0"/>
              <a:t>1 – Nursery (FS1) and Reception (FS2)</a:t>
            </a:r>
          </a:p>
          <a:p>
            <a:r>
              <a:rPr lang="en-GB" sz="4000" dirty="0"/>
              <a:t>2 – Reception</a:t>
            </a:r>
          </a:p>
          <a:p>
            <a:r>
              <a:rPr lang="en-GB" sz="4000" dirty="0"/>
              <a:t>3 – Reception</a:t>
            </a:r>
          </a:p>
          <a:p>
            <a:r>
              <a:rPr lang="en-GB" sz="4000" dirty="0"/>
              <a:t>4 – Reception / Year 1</a:t>
            </a:r>
          </a:p>
          <a:p>
            <a:r>
              <a:rPr lang="en-GB" sz="4000" dirty="0"/>
              <a:t>5 – Year 1 / Year 2</a:t>
            </a:r>
          </a:p>
          <a:p>
            <a:r>
              <a:rPr lang="en-GB" sz="4000" dirty="0"/>
              <a:t>6 –Year 2  /3</a:t>
            </a:r>
          </a:p>
          <a:p>
            <a:pPr algn="ctr"/>
            <a:endParaRPr lang="en-GB" sz="4000" dirty="0"/>
          </a:p>
          <a:p>
            <a:endParaRPr lang="en-GB" sz="2800" dirty="0"/>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pic>
        <p:nvPicPr>
          <p:cNvPr id="5" name="Picture 4">
            <a:extLst>
              <a:ext uri="{FF2B5EF4-FFF2-40B4-BE49-F238E27FC236}">
                <a16:creationId xmlns:a16="http://schemas.microsoft.com/office/drawing/2014/main" xmlns="" id="{B481E794-C8EE-4DA7-B9A2-E57EC8600D2F}"/>
              </a:ext>
            </a:extLst>
          </p:cNvPr>
          <p:cNvPicPr>
            <a:picLocks noChangeAspect="1"/>
          </p:cNvPicPr>
          <p:nvPr/>
        </p:nvPicPr>
        <p:blipFill>
          <a:blip r:embed="rId4"/>
          <a:stretch>
            <a:fillRect/>
          </a:stretch>
        </p:blipFill>
        <p:spPr>
          <a:xfrm rot="20690847">
            <a:off x="859756" y="2307815"/>
            <a:ext cx="4037386" cy="3859741"/>
          </a:xfrm>
          <a:prstGeom prst="rect">
            <a:avLst/>
          </a:prstGeom>
        </p:spPr>
      </p:pic>
      <p:pic>
        <p:nvPicPr>
          <p:cNvPr id="7" name="Picture 6">
            <a:extLst>
              <a:ext uri="{FF2B5EF4-FFF2-40B4-BE49-F238E27FC236}">
                <a16:creationId xmlns:a16="http://schemas.microsoft.com/office/drawing/2014/main" xmlns="" id="{3675DEF3-CFD4-4D0A-ABCC-872F3576BD36}"/>
              </a:ext>
            </a:extLst>
          </p:cNvPr>
          <p:cNvPicPr>
            <a:picLocks noChangeAspect="1"/>
          </p:cNvPicPr>
          <p:nvPr/>
        </p:nvPicPr>
        <p:blipFill rotWithShape="1">
          <a:blip r:embed="rId5"/>
          <a:srcRect l="3356" t="3032" r="68657" b="78659"/>
          <a:stretch/>
        </p:blipFill>
        <p:spPr>
          <a:xfrm>
            <a:off x="9804935" y="115418"/>
            <a:ext cx="2274006" cy="1440060"/>
          </a:xfrm>
          <a:prstGeom prst="rect">
            <a:avLst/>
          </a:prstGeom>
        </p:spPr>
      </p:pic>
    </p:spTree>
    <p:extLst>
      <p:ext uri="{BB962C8B-B14F-4D97-AF65-F5344CB8AC3E}">
        <p14:creationId xmlns:p14="http://schemas.microsoft.com/office/powerpoint/2010/main" val="3609355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p:txBody>
          <a:bodyPr/>
          <a:lstStyle/>
          <a:p>
            <a:r>
              <a:rPr lang="en-GB" b="1" dirty="0"/>
              <a:t>Decodable Readers</a:t>
            </a:r>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pic>
        <p:nvPicPr>
          <p:cNvPr id="6" name="Picture 5">
            <a:extLst>
              <a:ext uri="{FF2B5EF4-FFF2-40B4-BE49-F238E27FC236}">
                <a16:creationId xmlns:a16="http://schemas.microsoft.com/office/drawing/2014/main" xmlns="" id="{27B73A09-4F19-4704-8131-7082E6011266}"/>
              </a:ext>
            </a:extLst>
          </p:cNvPr>
          <p:cNvPicPr>
            <a:picLocks noChangeAspect="1"/>
          </p:cNvPicPr>
          <p:nvPr/>
        </p:nvPicPr>
        <p:blipFill>
          <a:blip r:embed="rId4"/>
          <a:stretch>
            <a:fillRect/>
          </a:stretch>
        </p:blipFill>
        <p:spPr>
          <a:xfrm>
            <a:off x="6366992" y="3151564"/>
            <a:ext cx="4754901" cy="1575419"/>
          </a:xfrm>
          <a:prstGeom prst="rect">
            <a:avLst/>
          </a:prstGeom>
        </p:spPr>
      </p:pic>
      <p:pic>
        <p:nvPicPr>
          <p:cNvPr id="3" name="Picture 2">
            <a:extLst>
              <a:ext uri="{FF2B5EF4-FFF2-40B4-BE49-F238E27FC236}">
                <a16:creationId xmlns:a16="http://schemas.microsoft.com/office/drawing/2014/main" xmlns="" id="{39765C65-E75E-4D80-A051-E137E2D99FC6}"/>
              </a:ext>
            </a:extLst>
          </p:cNvPr>
          <p:cNvPicPr>
            <a:picLocks noChangeAspect="1"/>
          </p:cNvPicPr>
          <p:nvPr/>
        </p:nvPicPr>
        <p:blipFill>
          <a:blip r:embed="rId5"/>
          <a:stretch>
            <a:fillRect/>
          </a:stretch>
        </p:blipFill>
        <p:spPr>
          <a:xfrm rot="20939227">
            <a:off x="1582380" y="2210041"/>
            <a:ext cx="3351186" cy="3802307"/>
          </a:xfrm>
          <a:prstGeom prst="rect">
            <a:avLst/>
          </a:prstGeom>
        </p:spPr>
      </p:pic>
    </p:spTree>
    <p:extLst>
      <p:ext uri="{BB962C8B-B14F-4D97-AF65-F5344CB8AC3E}">
        <p14:creationId xmlns:p14="http://schemas.microsoft.com/office/powerpoint/2010/main" val="96808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5500" y="466471"/>
            <a:ext cx="6460490" cy="696595"/>
          </a:xfrm>
          <a:prstGeom prst="rect">
            <a:avLst/>
          </a:prstGeom>
        </p:spPr>
        <p:txBody>
          <a:bodyPr vert="horz" wrap="square" lIns="0" tIns="13335" rIns="0" bIns="0" rtlCol="0" anchor="b">
            <a:spAutoFit/>
          </a:bodyPr>
          <a:lstStyle/>
          <a:p>
            <a:pPr marL="12700">
              <a:lnSpc>
                <a:spcPct val="100000"/>
              </a:lnSpc>
              <a:spcBef>
                <a:spcPts val="105"/>
              </a:spcBef>
            </a:pPr>
            <a:r>
              <a:rPr sz="4400" dirty="0">
                <a:solidFill>
                  <a:schemeClr val="bg2">
                    <a:lumMod val="50000"/>
                  </a:schemeClr>
                </a:solidFill>
              </a:rPr>
              <a:t>The importance of</a:t>
            </a:r>
            <a:r>
              <a:rPr sz="4400" spc="-65" dirty="0">
                <a:solidFill>
                  <a:schemeClr val="bg2">
                    <a:lumMod val="50000"/>
                  </a:schemeClr>
                </a:solidFill>
              </a:rPr>
              <a:t> </a:t>
            </a:r>
            <a:r>
              <a:rPr sz="4400" dirty="0">
                <a:solidFill>
                  <a:schemeClr val="bg2">
                    <a:lumMod val="50000"/>
                  </a:schemeClr>
                </a:solidFill>
              </a:rPr>
              <a:t>fluency</a:t>
            </a:r>
          </a:p>
        </p:txBody>
      </p:sp>
      <p:sp>
        <p:nvSpPr>
          <p:cNvPr id="5" name="object 5"/>
          <p:cNvSpPr/>
          <p:nvPr/>
        </p:nvSpPr>
        <p:spPr>
          <a:xfrm>
            <a:off x="10216515" y="6000166"/>
            <a:ext cx="44450" cy="28575"/>
          </a:xfrm>
          <a:custGeom>
            <a:avLst/>
            <a:gdLst/>
            <a:ahLst/>
            <a:cxnLst/>
            <a:rect l="l" t="t" r="r" b="b"/>
            <a:pathLst>
              <a:path w="44450" h="28575">
                <a:moveTo>
                  <a:pt x="39115" y="0"/>
                </a:moveTo>
                <a:lnTo>
                  <a:pt x="0" y="14706"/>
                </a:lnTo>
                <a:lnTo>
                  <a:pt x="5079" y="28092"/>
                </a:lnTo>
                <a:lnTo>
                  <a:pt x="44195" y="13385"/>
                </a:lnTo>
                <a:lnTo>
                  <a:pt x="39115" y="0"/>
                </a:lnTo>
                <a:close/>
              </a:path>
            </a:pathLst>
          </a:custGeom>
          <a:solidFill>
            <a:srgbClr val="3D9DAB"/>
          </a:solidFill>
        </p:spPr>
        <p:txBody>
          <a:bodyPr wrap="square" lIns="0" tIns="0" rIns="0" bIns="0" rtlCol="0"/>
          <a:lstStyle/>
          <a:p>
            <a:endParaRPr/>
          </a:p>
        </p:txBody>
      </p:sp>
      <p:sp>
        <p:nvSpPr>
          <p:cNvPr id="6" name="Rectangle 5"/>
          <p:cNvSpPr/>
          <p:nvPr/>
        </p:nvSpPr>
        <p:spPr>
          <a:xfrm>
            <a:off x="2362201" y="1654167"/>
            <a:ext cx="1092607" cy="584775"/>
          </a:xfrm>
          <a:prstGeom prst="rect">
            <a:avLst/>
          </a:prstGeom>
        </p:spPr>
        <p:txBody>
          <a:bodyPr wrap="none">
            <a:spAutoFit/>
          </a:bodyPr>
          <a:lstStyle/>
          <a:p>
            <a:r>
              <a:rPr lang="en-GB" sz="3200" spc="-5" dirty="0">
                <a:latin typeface="Arial"/>
                <a:cs typeface="Arial"/>
              </a:rPr>
              <a:t>They</a:t>
            </a:r>
            <a:endParaRPr lang="en-GB" sz="3200" dirty="0"/>
          </a:p>
        </p:txBody>
      </p:sp>
      <p:sp>
        <p:nvSpPr>
          <p:cNvPr id="7" name="Rectangle 6"/>
          <p:cNvSpPr/>
          <p:nvPr/>
        </p:nvSpPr>
        <p:spPr>
          <a:xfrm>
            <a:off x="3454807" y="1647240"/>
            <a:ext cx="1841210" cy="584775"/>
          </a:xfrm>
          <a:prstGeom prst="rect">
            <a:avLst/>
          </a:prstGeom>
        </p:spPr>
        <p:txBody>
          <a:bodyPr wrap="none">
            <a:spAutoFit/>
          </a:bodyPr>
          <a:lstStyle/>
          <a:p>
            <a:r>
              <a:rPr lang="en-GB" sz="3200" spc="-5" dirty="0">
                <a:latin typeface="Arial"/>
                <a:cs typeface="Arial"/>
              </a:rPr>
              <a:t>gradually</a:t>
            </a:r>
            <a:endParaRPr lang="en-GB" sz="3200" dirty="0"/>
          </a:p>
        </p:txBody>
      </p:sp>
      <p:sp>
        <p:nvSpPr>
          <p:cNvPr id="8" name="Rectangle 7"/>
          <p:cNvSpPr/>
          <p:nvPr/>
        </p:nvSpPr>
        <p:spPr>
          <a:xfrm>
            <a:off x="5237304" y="1619531"/>
            <a:ext cx="2031325" cy="584775"/>
          </a:xfrm>
          <a:prstGeom prst="rect">
            <a:avLst/>
          </a:prstGeom>
        </p:spPr>
        <p:txBody>
          <a:bodyPr wrap="none">
            <a:spAutoFit/>
          </a:bodyPr>
          <a:lstStyle/>
          <a:p>
            <a:r>
              <a:rPr lang="en-GB" sz="3200" dirty="0">
                <a:latin typeface="Arial"/>
                <a:cs typeface="Arial"/>
              </a:rPr>
              <a:t>ascended</a:t>
            </a:r>
            <a:r>
              <a:rPr lang="en-GB" dirty="0">
                <a:latin typeface="Arial"/>
                <a:cs typeface="Arial"/>
              </a:rPr>
              <a:t>	</a:t>
            </a:r>
            <a:endParaRPr lang="en-GB" dirty="0"/>
          </a:p>
        </p:txBody>
      </p:sp>
      <p:sp>
        <p:nvSpPr>
          <p:cNvPr id="9" name="Rectangle 8"/>
          <p:cNvSpPr/>
          <p:nvPr/>
        </p:nvSpPr>
        <p:spPr>
          <a:xfrm>
            <a:off x="7170809" y="1173912"/>
            <a:ext cx="946400" cy="1077218"/>
          </a:xfrm>
          <a:prstGeom prst="rect">
            <a:avLst/>
          </a:prstGeom>
        </p:spPr>
        <p:txBody>
          <a:bodyPr wrap="square">
            <a:spAutoFit/>
          </a:bodyPr>
          <a:lstStyle/>
          <a:p>
            <a:r>
              <a:rPr lang="en-GB" sz="3200" dirty="0">
                <a:solidFill>
                  <a:prstClr val="black"/>
                </a:solidFill>
                <a:latin typeface="Arial"/>
                <a:cs typeface="Arial"/>
              </a:rPr>
              <a:t>	for</a:t>
            </a:r>
            <a:endParaRPr lang="en-GB" dirty="0"/>
          </a:p>
        </p:txBody>
      </p:sp>
      <p:sp>
        <p:nvSpPr>
          <p:cNvPr id="10" name="Rectangle 9"/>
          <p:cNvSpPr/>
          <p:nvPr/>
        </p:nvSpPr>
        <p:spPr>
          <a:xfrm>
            <a:off x="7866364" y="1614035"/>
            <a:ext cx="842538" cy="584775"/>
          </a:xfrm>
          <a:prstGeom prst="rect">
            <a:avLst/>
          </a:prstGeom>
        </p:spPr>
        <p:txBody>
          <a:bodyPr wrap="none">
            <a:spAutoFit/>
          </a:bodyPr>
          <a:lstStyle/>
          <a:p>
            <a:r>
              <a:rPr lang="en-GB" sz="3200" spc="-5" dirty="0">
                <a:solidFill>
                  <a:prstClr val="black"/>
                </a:solidFill>
                <a:latin typeface="Arial"/>
                <a:cs typeface="Arial"/>
              </a:rPr>
              <a:t>half</a:t>
            </a:r>
            <a:endParaRPr lang="en-GB" dirty="0"/>
          </a:p>
        </p:txBody>
      </p:sp>
      <p:sp>
        <p:nvSpPr>
          <p:cNvPr id="11" name="Rectangle 10"/>
          <p:cNvSpPr/>
          <p:nvPr/>
        </p:nvSpPr>
        <p:spPr>
          <a:xfrm>
            <a:off x="8681193" y="1647239"/>
            <a:ext cx="412292" cy="584775"/>
          </a:xfrm>
          <a:prstGeom prst="rect">
            <a:avLst/>
          </a:prstGeom>
        </p:spPr>
        <p:txBody>
          <a:bodyPr wrap="none">
            <a:spAutoFit/>
          </a:bodyPr>
          <a:lstStyle/>
          <a:p>
            <a:r>
              <a:rPr lang="en-GB" sz="3200" dirty="0">
                <a:solidFill>
                  <a:prstClr val="black"/>
                </a:solidFill>
                <a:latin typeface="Arial"/>
                <a:cs typeface="Arial"/>
              </a:rPr>
              <a:t>a</a:t>
            </a:r>
            <a:endParaRPr lang="en-GB" dirty="0"/>
          </a:p>
        </p:txBody>
      </p:sp>
      <p:sp>
        <p:nvSpPr>
          <p:cNvPr id="12" name="Rectangle 11"/>
          <p:cNvSpPr/>
          <p:nvPr/>
        </p:nvSpPr>
        <p:spPr>
          <a:xfrm>
            <a:off x="9093485" y="1647238"/>
            <a:ext cx="1047082" cy="584775"/>
          </a:xfrm>
          <a:prstGeom prst="rect">
            <a:avLst/>
          </a:prstGeom>
        </p:spPr>
        <p:txBody>
          <a:bodyPr wrap="none">
            <a:spAutoFit/>
          </a:bodyPr>
          <a:lstStyle/>
          <a:p>
            <a:r>
              <a:rPr lang="en-GB" sz="3200" spc="-5" dirty="0">
                <a:solidFill>
                  <a:prstClr val="black"/>
                </a:solidFill>
                <a:latin typeface="Arial"/>
                <a:cs typeface="Arial"/>
              </a:rPr>
              <a:t>mile </a:t>
            </a:r>
            <a:endParaRPr lang="en-GB" dirty="0"/>
          </a:p>
        </p:txBody>
      </p:sp>
      <p:sp>
        <p:nvSpPr>
          <p:cNvPr id="14" name="Rectangle 13"/>
          <p:cNvSpPr/>
          <p:nvPr/>
        </p:nvSpPr>
        <p:spPr>
          <a:xfrm>
            <a:off x="2362201" y="2311561"/>
            <a:ext cx="981359" cy="584775"/>
          </a:xfrm>
          <a:prstGeom prst="rect">
            <a:avLst/>
          </a:prstGeom>
        </p:spPr>
        <p:txBody>
          <a:bodyPr wrap="none">
            <a:spAutoFit/>
          </a:bodyPr>
          <a:lstStyle/>
          <a:p>
            <a:r>
              <a:rPr lang="en-GB" sz="3200" dirty="0">
                <a:solidFill>
                  <a:prstClr val="black"/>
                </a:solidFill>
                <a:latin typeface="Arial"/>
                <a:cs typeface="Arial"/>
              </a:rPr>
              <a:t>then</a:t>
            </a:r>
            <a:endParaRPr lang="en-GB" dirty="0"/>
          </a:p>
        </p:txBody>
      </p:sp>
      <p:sp>
        <p:nvSpPr>
          <p:cNvPr id="16" name="Rectangle 15"/>
          <p:cNvSpPr/>
          <p:nvPr/>
        </p:nvSpPr>
        <p:spPr>
          <a:xfrm>
            <a:off x="3343560" y="2311561"/>
            <a:ext cx="1205779" cy="584775"/>
          </a:xfrm>
          <a:prstGeom prst="rect">
            <a:avLst/>
          </a:prstGeom>
        </p:spPr>
        <p:txBody>
          <a:bodyPr wrap="none">
            <a:spAutoFit/>
          </a:bodyPr>
          <a:lstStyle/>
          <a:p>
            <a:r>
              <a:rPr lang="en-GB" sz="3200" spc="-5" dirty="0">
                <a:solidFill>
                  <a:prstClr val="black"/>
                </a:solidFill>
                <a:latin typeface="Arial"/>
                <a:cs typeface="Arial"/>
              </a:rPr>
              <a:t>found</a:t>
            </a:r>
            <a:endParaRPr lang="en-GB" dirty="0"/>
          </a:p>
        </p:txBody>
      </p:sp>
      <p:sp>
        <p:nvSpPr>
          <p:cNvPr id="17" name="Rectangle 16"/>
          <p:cNvSpPr/>
          <p:nvPr/>
        </p:nvSpPr>
        <p:spPr>
          <a:xfrm>
            <a:off x="4513271" y="2142695"/>
            <a:ext cx="2257349" cy="830997"/>
          </a:xfrm>
          <a:prstGeom prst="rect">
            <a:avLst/>
          </a:prstGeom>
        </p:spPr>
        <p:txBody>
          <a:bodyPr wrap="none">
            <a:spAutoFit/>
          </a:bodyPr>
          <a:lstStyle/>
          <a:p>
            <a:r>
              <a:rPr lang="en-GB" sz="4800" baseline="1736" dirty="0">
                <a:solidFill>
                  <a:prstClr val="black"/>
                </a:solidFill>
                <a:latin typeface="Arial"/>
                <a:cs typeface="Arial"/>
              </a:rPr>
              <a:t>themselves</a:t>
            </a:r>
            <a:endParaRPr lang="en-GB" dirty="0"/>
          </a:p>
        </p:txBody>
      </p:sp>
      <p:sp>
        <p:nvSpPr>
          <p:cNvPr id="18" name="Rectangle 17"/>
          <p:cNvSpPr/>
          <p:nvPr/>
        </p:nvSpPr>
        <p:spPr>
          <a:xfrm>
            <a:off x="6708582" y="2142694"/>
            <a:ext cx="524952" cy="830997"/>
          </a:xfrm>
          <a:prstGeom prst="rect">
            <a:avLst/>
          </a:prstGeom>
        </p:spPr>
        <p:txBody>
          <a:bodyPr wrap="none">
            <a:spAutoFit/>
          </a:bodyPr>
          <a:lstStyle/>
          <a:p>
            <a:r>
              <a:rPr lang="en-GB" sz="4800" spc="-7" baseline="1736" dirty="0">
                <a:solidFill>
                  <a:prstClr val="black"/>
                </a:solidFill>
                <a:latin typeface="Arial"/>
                <a:cs typeface="Arial"/>
              </a:rPr>
              <a:t>at</a:t>
            </a:r>
            <a:endParaRPr lang="en-GB" dirty="0"/>
          </a:p>
        </p:txBody>
      </p:sp>
      <p:sp>
        <p:nvSpPr>
          <p:cNvPr id="19" name="Rectangle 18"/>
          <p:cNvSpPr/>
          <p:nvPr/>
        </p:nvSpPr>
        <p:spPr>
          <a:xfrm>
            <a:off x="7203092" y="2137656"/>
            <a:ext cx="753732" cy="830997"/>
          </a:xfrm>
          <a:prstGeom prst="rect">
            <a:avLst/>
          </a:prstGeom>
        </p:spPr>
        <p:txBody>
          <a:bodyPr wrap="none">
            <a:spAutoFit/>
          </a:bodyPr>
          <a:lstStyle/>
          <a:p>
            <a:r>
              <a:rPr lang="en-GB" sz="4800" baseline="1736" dirty="0">
                <a:solidFill>
                  <a:prstClr val="black"/>
                </a:solidFill>
                <a:latin typeface="Arial"/>
                <a:cs typeface="Arial"/>
              </a:rPr>
              <a:t>the</a:t>
            </a:r>
            <a:endParaRPr lang="en-GB" dirty="0"/>
          </a:p>
        </p:txBody>
      </p:sp>
      <p:sp>
        <p:nvSpPr>
          <p:cNvPr id="20" name="Rectangle 19"/>
          <p:cNvSpPr/>
          <p:nvPr/>
        </p:nvSpPr>
        <p:spPr>
          <a:xfrm>
            <a:off x="7882393" y="2142694"/>
            <a:ext cx="1107996" cy="830997"/>
          </a:xfrm>
          <a:prstGeom prst="rect">
            <a:avLst/>
          </a:prstGeom>
        </p:spPr>
        <p:txBody>
          <a:bodyPr wrap="none">
            <a:spAutoFit/>
          </a:bodyPr>
          <a:lstStyle/>
          <a:p>
            <a:r>
              <a:rPr lang="en-GB" sz="4800" spc="-7" baseline="1736" dirty="0">
                <a:solidFill>
                  <a:prstClr val="black"/>
                </a:solidFill>
                <a:latin typeface="Arial"/>
                <a:cs typeface="Arial"/>
              </a:rPr>
              <a:t>top	</a:t>
            </a:r>
            <a:endParaRPr lang="en-GB" dirty="0"/>
          </a:p>
        </p:txBody>
      </p:sp>
      <p:sp>
        <p:nvSpPr>
          <p:cNvPr id="21" name="Rectangle 20"/>
          <p:cNvSpPr/>
          <p:nvPr/>
        </p:nvSpPr>
        <p:spPr>
          <a:xfrm>
            <a:off x="8577974" y="2318734"/>
            <a:ext cx="524824" cy="584775"/>
          </a:xfrm>
          <a:prstGeom prst="rect">
            <a:avLst/>
          </a:prstGeom>
        </p:spPr>
        <p:txBody>
          <a:bodyPr wrap="none">
            <a:spAutoFit/>
          </a:bodyPr>
          <a:lstStyle/>
          <a:p>
            <a:r>
              <a:rPr lang="en-GB" sz="3200" spc="-5" dirty="0">
                <a:solidFill>
                  <a:prstClr val="black"/>
                </a:solidFill>
                <a:latin typeface="Arial"/>
                <a:cs typeface="Arial"/>
              </a:rPr>
              <a:t>of</a:t>
            </a:r>
            <a:endParaRPr lang="en-GB" dirty="0"/>
          </a:p>
        </p:txBody>
      </p:sp>
      <p:sp>
        <p:nvSpPr>
          <p:cNvPr id="22" name="Rectangle 21"/>
          <p:cNvSpPr/>
          <p:nvPr/>
        </p:nvSpPr>
        <p:spPr>
          <a:xfrm flipH="1">
            <a:off x="9069540" y="2318734"/>
            <a:ext cx="555854" cy="584775"/>
          </a:xfrm>
          <a:prstGeom prst="rect">
            <a:avLst/>
          </a:prstGeom>
        </p:spPr>
        <p:txBody>
          <a:bodyPr wrap="square">
            <a:spAutoFit/>
          </a:bodyPr>
          <a:lstStyle/>
          <a:p>
            <a:r>
              <a:rPr lang="en-GB" sz="3200" dirty="0">
                <a:solidFill>
                  <a:prstClr val="black"/>
                </a:solidFill>
                <a:latin typeface="Arial"/>
                <a:cs typeface="Arial"/>
              </a:rPr>
              <a:t>a</a:t>
            </a:r>
            <a:endParaRPr lang="en-GB" dirty="0"/>
          </a:p>
        </p:txBody>
      </p:sp>
      <p:sp>
        <p:nvSpPr>
          <p:cNvPr id="23" name="Rectangle 22"/>
          <p:cNvSpPr/>
          <p:nvPr/>
        </p:nvSpPr>
        <p:spPr>
          <a:xfrm>
            <a:off x="2362201" y="2968653"/>
            <a:ext cx="2499723" cy="584775"/>
          </a:xfrm>
          <a:prstGeom prst="rect">
            <a:avLst/>
          </a:prstGeom>
        </p:spPr>
        <p:txBody>
          <a:bodyPr wrap="none">
            <a:spAutoFit/>
          </a:bodyPr>
          <a:lstStyle/>
          <a:p>
            <a:r>
              <a:rPr lang="en-GB" sz="3200" spc="-5" dirty="0">
                <a:solidFill>
                  <a:prstClr val="black"/>
                </a:solidFill>
                <a:latin typeface="Arial"/>
                <a:cs typeface="Arial"/>
              </a:rPr>
              <a:t>considerable</a:t>
            </a:r>
            <a:endParaRPr lang="en-GB" dirty="0"/>
          </a:p>
        </p:txBody>
      </p:sp>
      <p:sp>
        <p:nvSpPr>
          <p:cNvPr id="24" name="Rectangle 23"/>
          <p:cNvSpPr/>
          <p:nvPr/>
        </p:nvSpPr>
        <p:spPr>
          <a:xfrm>
            <a:off x="4833791" y="2971802"/>
            <a:ext cx="2031325" cy="584775"/>
          </a:xfrm>
          <a:prstGeom prst="rect">
            <a:avLst/>
          </a:prstGeom>
        </p:spPr>
        <p:txBody>
          <a:bodyPr wrap="none">
            <a:spAutoFit/>
          </a:bodyPr>
          <a:lstStyle/>
          <a:p>
            <a:r>
              <a:rPr lang="en-GB" sz="3200" spc="-5" dirty="0">
                <a:solidFill>
                  <a:prstClr val="black"/>
                </a:solidFill>
                <a:latin typeface="Arial"/>
                <a:cs typeface="Arial"/>
              </a:rPr>
              <a:t>eminence	</a:t>
            </a:r>
            <a:endParaRPr lang="en-GB" dirty="0"/>
          </a:p>
        </p:txBody>
      </p:sp>
      <p:sp>
        <p:nvSpPr>
          <p:cNvPr id="25" name="Rectangle 24"/>
          <p:cNvSpPr/>
          <p:nvPr/>
        </p:nvSpPr>
        <p:spPr>
          <a:xfrm>
            <a:off x="5842986" y="2968653"/>
            <a:ext cx="2223686" cy="584775"/>
          </a:xfrm>
          <a:prstGeom prst="rect">
            <a:avLst/>
          </a:prstGeom>
        </p:spPr>
        <p:txBody>
          <a:bodyPr wrap="none">
            <a:spAutoFit/>
          </a:bodyPr>
          <a:lstStyle/>
          <a:p>
            <a:r>
              <a:rPr lang="en-GB" sz="3200" spc="-5" dirty="0">
                <a:solidFill>
                  <a:prstClr val="black"/>
                </a:solidFill>
                <a:latin typeface="Arial"/>
                <a:cs typeface="Arial"/>
              </a:rPr>
              <a:t>	</a:t>
            </a:r>
            <a:r>
              <a:rPr lang="en-GB" sz="3200" dirty="0">
                <a:solidFill>
                  <a:prstClr val="black"/>
                </a:solidFill>
                <a:latin typeface="Arial"/>
                <a:cs typeface="Arial"/>
              </a:rPr>
              <a:t>where</a:t>
            </a:r>
            <a:endParaRPr lang="en-GB" dirty="0"/>
          </a:p>
        </p:txBody>
      </p:sp>
      <p:sp>
        <p:nvSpPr>
          <p:cNvPr id="26" name="Rectangle 25"/>
          <p:cNvSpPr/>
          <p:nvPr/>
        </p:nvSpPr>
        <p:spPr>
          <a:xfrm>
            <a:off x="7989952" y="2945922"/>
            <a:ext cx="1003160" cy="621580"/>
          </a:xfrm>
          <a:prstGeom prst="rect">
            <a:avLst/>
          </a:prstGeom>
        </p:spPr>
        <p:txBody>
          <a:bodyPr wrap="none">
            <a:spAutoFit/>
          </a:bodyPr>
          <a:lstStyle/>
          <a:p>
            <a:pPr marL="34925" marR="234950" indent="-22860">
              <a:lnSpc>
                <a:spcPct val="118100"/>
              </a:lnSpc>
              <a:spcBef>
                <a:spcPts val="229"/>
              </a:spcBef>
              <a:tabLst>
                <a:tab pos="1139825" algn="l"/>
                <a:tab pos="2536190" algn="l"/>
                <a:tab pos="2771775" algn="l"/>
                <a:tab pos="3037205" algn="l"/>
                <a:tab pos="4837430" algn="l"/>
                <a:tab pos="4932045" algn="l"/>
                <a:tab pos="5197475" algn="l"/>
                <a:tab pos="5414010" algn="l"/>
                <a:tab pos="5845810" algn="l"/>
                <a:tab pos="6286500" algn="l"/>
                <a:tab pos="6743700" algn="l"/>
                <a:tab pos="6925945" algn="l"/>
                <a:tab pos="7502525" algn="l"/>
              </a:tabLst>
            </a:pPr>
            <a:r>
              <a:rPr lang="en-GB" sz="3200" dirty="0">
                <a:solidFill>
                  <a:prstClr val="black"/>
                </a:solidFill>
                <a:latin typeface="Arial"/>
                <a:cs typeface="Arial"/>
              </a:rPr>
              <a:t>the</a:t>
            </a:r>
          </a:p>
        </p:txBody>
      </p:sp>
      <p:sp>
        <p:nvSpPr>
          <p:cNvPr id="27" name="Rectangle 26"/>
          <p:cNvSpPr/>
          <p:nvPr/>
        </p:nvSpPr>
        <p:spPr>
          <a:xfrm>
            <a:off x="8734301" y="2513278"/>
            <a:ext cx="1306127" cy="1077218"/>
          </a:xfrm>
          <a:prstGeom prst="rect">
            <a:avLst/>
          </a:prstGeom>
        </p:spPr>
        <p:txBody>
          <a:bodyPr wrap="square">
            <a:spAutoFit/>
          </a:bodyPr>
          <a:lstStyle/>
          <a:p>
            <a:r>
              <a:rPr lang="en-GB" sz="3200" dirty="0">
                <a:solidFill>
                  <a:prstClr val="black"/>
                </a:solidFill>
                <a:latin typeface="Arial"/>
                <a:cs typeface="Arial"/>
              </a:rPr>
              <a:t>	wood</a:t>
            </a:r>
            <a:endParaRPr lang="en-GB" dirty="0"/>
          </a:p>
        </p:txBody>
      </p:sp>
      <p:sp>
        <p:nvSpPr>
          <p:cNvPr id="28" name="Rectangle 27"/>
          <p:cNvSpPr/>
          <p:nvPr/>
        </p:nvSpPr>
        <p:spPr>
          <a:xfrm>
            <a:off x="2362201" y="3545892"/>
            <a:ext cx="2031325" cy="584775"/>
          </a:xfrm>
          <a:prstGeom prst="rect">
            <a:avLst/>
          </a:prstGeom>
        </p:spPr>
        <p:txBody>
          <a:bodyPr wrap="none">
            <a:spAutoFit/>
          </a:bodyPr>
          <a:lstStyle/>
          <a:p>
            <a:r>
              <a:rPr lang="en-GB" sz="3200" dirty="0">
                <a:solidFill>
                  <a:prstClr val="black"/>
                </a:solidFill>
                <a:latin typeface="Arial"/>
                <a:cs typeface="Arial"/>
              </a:rPr>
              <a:t>ceased	</a:t>
            </a:r>
            <a:endParaRPr lang="en-GB" dirty="0"/>
          </a:p>
        </p:txBody>
      </p:sp>
      <p:sp>
        <p:nvSpPr>
          <p:cNvPr id="29" name="Rectangle 28"/>
          <p:cNvSpPr/>
          <p:nvPr/>
        </p:nvSpPr>
        <p:spPr>
          <a:xfrm>
            <a:off x="2991060" y="3531707"/>
            <a:ext cx="1788951" cy="584775"/>
          </a:xfrm>
          <a:prstGeom prst="rect">
            <a:avLst/>
          </a:prstGeom>
        </p:spPr>
        <p:txBody>
          <a:bodyPr wrap="none">
            <a:spAutoFit/>
          </a:bodyPr>
          <a:lstStyle/>
          <a:p>
            <a:r>
              <a:rPr lang="en-GB" sz="3200" dirty="0">
                <a:solidFill>
                  <a:prstClr val="black"/>
                </a:solidFill>
                <a:latin typeface="Arial"/>
                <a:cs typeface="Arial"/>
              </a:rPr>
              <a:t>	</a:t>
            </a:r>
            <a:r>
              <a:rPr lang="en-GB" sz="3200" spc="-5" dirty="0">
                <a:solidFill>
                  <a:prstClr val="black"/>
                </a:solidFill>
                <a:latin typeface="Arial"/>
                <a:cs typeface="Arial"/>
              </a:rPr>
              <a:t>and</a:t>
            </a:r>
            <a:endParaRPr lang="en-GB" dirty="0"/>
          </a:p>
        </p:txBody>
      </p:sp>
      <p:sp>
        <p:nvSpPr>
          <p:cNvPr id="30" name="Rectangle 29"/>
          <p:cNvSpPr/>
          <p:nvPr/>
        </p:nvSpPr>
        <p:spPr>
          <a:xfrm>
            <a:off x="4780010" y="3538799"/>
            <a:ext cx="1107996" cy="584775"/>
          </a:xfrm>
          <a:prstGeom prst="rect">
            <a:avLst/>
          </a:prstGeom>
        </p:spPr>
        <p:txBody>
          <a:bodyPr wrap="none">
            <a:spAutoFit/>
          </a:bodyPr>
          <a:lstStyle/>
          <a:p>
            <a:r>
              <a:rPr lang="en-GB" sz="3200" dirty="0">
                <a:solidFill>
                  <a:prstClr val="black"/>
                </a:solidFill>
                <a:latin typeface="Arial"/>
                <a:cs typeface="Arial"/>
              </a:rPr>
              <a:t>the	</a:t>
            </a:r>
            <a:endParaRPr lang="en-GB" dirty="0"/>
          </a:p>
        </p:txBody>
      </p:sp>
      <p:sp>
        <p:nvSpPr>
          <p:cNvPr id="31" name="Rectangle 30"/>
          <p:cNvSpPr/>
          <p:nvPr/>
        </p:nvSpPr>
        <p:spPr>
          <a:xfrm>
            <a:off x="5493156" y="3538798"/>
            <a:ext cx="845103" cy="584775"/>
          </a:xfrm>
          <a:prstGeom prst="rect">
            <a:avLst/>
          </a:prstGeom>
        </p:spPr>
        <p:txBody>
          <a:bodyPr wrap="none">
            <a:spAutoFit/>
          </a:bodyPr>
          <a:lstStyle/>
          <a:p>
            <a:r>
              <a:rPr lang="en-GB" sz="3200" dirty="0">
                <a:solidFill>
                  <a:prstClr val="black"/>
                </a:solidFill>
                <a:latin typeface="Arial"/>
                <a:cs typeface="Arial"/>
              </a:rPr>
              <a:t>eye</a:t>
            </a:r>
            <a:endParaRPr lang="en-GB" dirty="0"/>
          </a:p>
        </p:txBody>
      </p:sp>
      <p:sp>
        <p:nvSpPr>
          <p:cNvPr id="32" name="Rectangle 31"/>
          <p:cNvSpPr/>
          <p:nvPr/>
        </p:nvSpPr>
        <p:spPr>
          <a:xfrm>
            <a:off x="6250072" y="3553428"/>
            <a:ext cx="914033" cy="584775"/>
          </a:xfrm>
          <a:prstGeom prst="rect">
            <a:avLst/>
          </a:prstGeom>
        </p:spPr>
        <p:txBody>
          <a:bodyPr wrap="none">
            <a:spAutoFit/>
          </a:bodyPr>
          <a:lstStyle/>
          <a:p>
            <a:r>
              <a:rPr lang="en-GB" sz="3200" dirty="0">
                <a:solidFill>
                  <a:prstClr val="black"/>
                </a:solidFill>
                <a:latin typeface="Arial"/>
                <a:cs typeface="Arial"/>
              </a:rPr>
              <a:t>was</a:t>
            </a:r>
            <a:endParaRPr lang="en-GB" dirty="0"/>
          </a:p>
        </p:txBody>
      </p:sp>
      <p:sp>
        <p:nvSpPr>
          <p:cNvPr id="33" name="Rectangle 32"/>
          <p:cNvSpPr/>
          <p:nvPr/>
        </p:nvSpPr>
        <p:spPr>
          <a:xfrm>
            <a:off x="7121604" y="3551548"/>
            <a:ext cx="1682512" cy="584775"/>
          </a:xfrm>
          <a:prstGeom prst="rect">
            <a:avLst/>
          </a:prstGeom>
        </p:spPr>
        <p:txBody>
          <a:bodyPr wrap="none">
            <a:spAutoFit/>
          </a:bodyPr>
          <a:lstStyle/>
          <a:p>
            <a:r>
              <a:rPr lang="en-GB" sz="3200" spc="-5" dirty="0">
                <a:solidFill>
                  <a:prstClr val="black"/>
                </a:solidFill>
                <a:latin typeface="Arial"/>
                <a:cs typeface="Arial"/>
              </a:rPr>
              <a:t>instantly</a:t>
            </a:r>
            <a:endParaRPr lang="en-GB" dirty="0"/>
          </a:p>
        </p:txBody>
      </p:sp>
      <p:sp>
        <p:nvSpPr>
          <p:cNvPr id="34" name="Rectangle 33"/>
          <p:cNvSpPr/>
          <p:nvPr/>
        </p:nvSpPr>
        <p:spPr>
          <a:xfrm>
            <a:off x="8688880" y="3592083"/>
            <a:ext cx="1412887" cy="584775"/>
          </a:xfrm>
          <a:prstGeom prst="rect">
            <a:avLst/>
          </a:prstGeom>
        </p:spPr>
        <p:txBody>
          <a:bodyPr wrap="none">
            <a:spAutoFit/>
          </a:bodyPr>
          <a:lstStyle/>
          <a:p>
            <a:r>
              <a:rPr lang="en-GB" sz="3200" dirty="0">
                <a:solidFill>
                  <a:prstClr val="black"/>
                </a:solidFill>
                <a:latin typeface="Arial"/>
                <a:cs typeface="Arial"/>
              </a:rPr>
              <a:t>cau</a:t>
            </a:r>
            <a:r>
              <a:rPr lang="en-GB" sz="3200" spc="-10" dirty="0">
                <a:solidFill>
                  <a:prstClr val="black"/>
                </a:solidFill>
                <a:latin typeface="Arial"/>
                <a:cs typeface="Arial"/>
              </a:rPr>
              <a:t>g</a:t>
            </a:r>
            <a:r>
              <a:rPr lang="en-GB" sz="3200" dirty="0">
                <a:solidFill>
                  <a:prstClr val="black"/>
                </a:solidFill>
                <a:latin typeface="Arial"/>
                <a:cs typeface="Arial"/>
              </a:rPr>
              <a:t>ht</a:t>
            </a:r>
            <a:endParaRPr lang="en-GB" dirty="0"/>
          </a:p>
        </p:txBody>
      </p:sp>
      <p:sp>
        <p:nvSpPr>
          <p:cNvPr id="35" name="Rectangle 34"/>
          <p:cNvSpPr/>
          <p:nvPr/>
        </p:nvSpPr>
        <p:spPr>
          <a:xfrm>
            <a:off x="2379328" y="4123131"/>
            <a:ext cx="616194" cy="584775"/>
          </a:xfrm>
          <a:prstGeom prst="rect">
            <a:avLst/>
          </a:prstGeom>
        </p:spPr>
        <p:txBody>
          <a:bodyPr wrap="none">
            <a:spAutoFit/>
          </a:bodyPr>
          <a:lstStyle/>
          <a:p>
            <a:r>
              <a:rPr lang="en-GB" sz="3200" spc="-10" dirty="0">
                <a:solidFill>
                  <a:prstClr val="black"/>
                </a:solidFill>
                <a:latin typeface="Arial"/>
                <a:cs typeface="Arial"/>
              </a:rPr>
              <a:t>b</a:t>
            </a:r>
            <a:r>
              <a:rPr lang="en-GB" sz="3200" dirty="0">
                <a:solidFill>
                  <a:prstClr val="black"/>
                </a:solidFill>
                <a:latin typeface="Arial"/>
                <a:cs typeface="Arial"/>
              </a:rPr>
              <a:t>y</a:t>
            </a:r>
            <a:endParaRPr lang="en-GB" dirty="0"/>
          </a:p>
        </p:txBody>
      </p:sp>
      <p:sp>
        <p:nvSpPr>
          <p:cNvPr id="36" name="Rectangle 35"/>
          <p:cNvSpPr/>
          <p:nvPr/>
        </p:nvSpPr>
        <p:spPr>
          <a:xfrm>
            <a:off x="3020057" y="4144980"/>
            <a:ext cx="2140330" cy="584775"/>
          </a:xfrm>
          <a:prstGeom prst="rect">
            <a:avLst/>
          </a:prstGeom>
        </p:spPr>
        <p:txBody>
          <a:bodyPr wrap="none">
            <a:spAutoFit/>
          </a:bodyPr>
          <a:lstStyle/>
          <a:p>
            <a:r>
              <a:rPr lang="en-GB" sz="3200" dirty="0">
                <a:solidFill>
                  <a:prstClr val="black"/>
                </a:solidFill>
                <a:latin typeface="Arial"/>
                <a:cs typeface="Arial"/>
              </a:rPr>
              <a:t>Pe</a:t>
            </a:r>
            <a:r>
              <a:rPr lang="en-GB" sz="3200" spc="-15" dirty="0">
                <a:solidFill>
                  <a:prstClr val="black"/>
                </a:solidFill>
                <a:latin typeface="Arial"/>
                <a:cs typeface="Arial"/>
              </a:rPr>
              <a:t>m</a:t>
            </a:r>
            <a:r>
              <a:rPr lang="en-GB" sz="3200" dirty="0">
                <a:solidFill>
                  <a:prstClr val="black"/>
                </a:solidFill>
                <a:latin typeface="Arial"/>
                <a:cs typeface="Arial"/>
              </a:rPr>
              <a:t>b</a:t>
            </a:r>
            <a:r>
              <a:rPr lang="en-GB" sz="3200" spc="-10" dirty="0">
                <a:solidFill>
                  <a:prstClr val="black"/>
                </a:solidFill>
                <a:latin typeface="Arial"/>
                <a:cs typeface="Arial"/>
              </a:rPr>
              <a:t>e</a:t>
            </a:r>
            <a:r>
              <a:rPr lang="en-GB" sz="3200" dirty="0">
                <a:solidFill>
                  <a:prstClr val="black"/>
                </a:solidFill>
                <a:latin typeface="Arial"/>
                <a:cs typeface="Arial"/>
              </a:rPr>
              <a:t>rley</a:t>
            </a:r>
            <a:endParaRPr lang="en-GB" dirty="0"/>
          </a:p>
        </p:txBody>
      </p:sp>
      <p:sp>
        <p:nvSpPr>
          <p:cNvPr id="38" name="Rectangle 37"/>
          <p:cNvSpPr/>
          <p:nvPr/>
        </p:nvSpPr>
        <p:spPr>
          <a:xfrm>
            <a:off x="5119752" y="4145439"/>
            <a:ext cx="1369286" cy="584775"/>
          </a:xfrm>
          <a:prstGeom prst="rect">
            <a:avLst/>
          </a:prstGeom>
        </p:spPr>
        <p:txBody>
          <a:bodyPr wrap="none">
            <a:spAutoFit/>
          </a:bodyPr>
          <a:lstStyle/>
          <a:p>
            <a:r>
              <a:rPr lang="en-GB" sz="3200" dirty="0">
                <a:solidFill>
                  <a:prstClr val="black"/>
                </a:solidFill>
                <a:latin typeface="Arial"/>
                <a:cs typeface="Arial"/>
              </a:rPr>
              <a:t>House</a:t>
            </a:r>
            <a:endParaRPr lang="en-GB" dirty="0"/>
          </a:p>
        </p:txBody>
      </p:sp>
      <p:sp>
        <p:nvSpPr>
          <p:cNvPr id="39" name="Rectangle 38"/>
          <p:cNvSpPr/>
          <p:nvPr/>
        </p:nvSpPr>
        <p:spPr>
          <a:xfrm>
            <a:off x="6436918" y="4120213"/>
            <a:ext cx="1618072" cy="584775"/>
          </a:xfrm>
          <a:prstGeom prst="rect">
            <a:avLst/>
          </a:prstGeom>
        </p:spPr>
        <p:txBody>
          <a:bodyPr wrap="none">
            <a:spAutoFit/>
          </a:bodyPr>
          <a:lstStyle/>
          <a:p>
            <a:r>
              <a:rPr lang="en-GB" sz="3200" dirty="0">
                <a:solidFill>
                  <a:prstClr val="black"/>
                </a:solidFill>
                <a:latin typeface="Arial"/>
                <a:cs typeface="Arial"/>
              </a:rPr>
              <a:t>situ</a:t>
            </a:r>
            <a:r>
              <a:rPr lang="en-GB" sz="3200" spc="-10" dirty="0">
                <a:solidFill>
                  <a:prstClr val="black"/>
                </a:solidFill>
                <a:latin typeface="Arial"/>
                <a:cs typeface="Arial"/>
              </a:rPr>
              <a:t>a</a:t>
            </a:r>
            <a:r>
              <a:rPr lang="en-GB" sz="3200" dirty="0">
                <a:solidFill>
                  <a:prstClr val="black"/>
                </a:solidFill>
                <a:latin typeface="Arial"/>
                <a:cs typeface="Arial"/>
              </a:rPr>
              <a:t>ted</a:t>
            </a:r>
            <a:endParaRPr lang="en-GB" dirty="0"/>
          </a:p>
        </p:txBody>
      </p:sp>
      <p:sp>
        <p:nvSpPr>
          <p:cNvPr id="41" name="Rectangle 40"/>
          <p:cNvSpPr/>
          <p:nvPr/>
        </p:nvSpPr>
        <p:spPr>
          <a:xfrm>
            <a:off x="8066673" y="4116481"/>
            <a:ext cx="886781" cy="621580"/>
          </a:xfrm>
          <a:prstGeom prst="rect">
            <a:avLst/>
          </a:prstGeom>
        </p:spPr>
        <p:txBody>
          <a:bodyPr wrap="none">
            <a:spAutoFit/>
          </a:bodyPr>
          <a:lstStyle/>
          <a:p>
            <a:pPr marL="34925" marR="234950" indent="-22860">
              <a:lnSpc>
                <a:spcPct val="118100"/>
              </a:lnSpc>
              <a:spcBef>
                <a:spcPts val="229"/>
              </a:spcBef>
              <a:tabLst>
                <a:tab pos="1139825" algn="l"/>
                <a:tab pos="2536190" algn="l"/>
                <a:tab pos="2771775" algn="l"/>
                <a:tab pos="3037205" algn="l"/>
                <a:tab pos="4837430" algn="l"/>
                <a:tab pos="4932045" algn="l"/>
                <a:tab pos="5197475" algn="l"/>
                <a:tab pos="5414010" algn="l"/>
                <a:tab pos="5845810" algn="l"/>
                <a:tab pos="6286500" algn="l"/>
                <a:tab pos="6743700" algn="l"/>
                <a:tab pos="6925945" algn="l"/>
                <a:tab pos="7502525" algn="l"/>
              </a:tabLst>
            </a:pPr>
            <a:r>
              <a:rPr lang="en-GB" sz="3200" spc="-10" dirty="0">
                <a:solidFill>
                  <a:prstClr val="black"/>
                </a:solidFill>
                <a:latin typeface="Arial"/>
                <a:cs typeface="Arial"/>
              </a:rPr>
              <a:t>on</a:t>
            </a:r>
            <a:endParaRPr lang="en-GB" sz="3200" dirty="0">
              <a:solidFill>
                <a:prstClr val="black"/>
              </a:solidFill>
              <a:latin typeface="Arial"/>
              <a:cs typeface="Arial"/>
            </a:endParaRPr>
          </a:p>
        </p:txBody>
      </p:sp>
      <p:sp>
        <p:nvSpPr>
          <p:cNvPr id="42" name="Rectangle 41"/>
          <p:cNvSpPr/>
          <p:nvPr/>
        </p:nvSpPr>
        <p:spPr>
          <a:xfrm>
            <a:off x="8825661" y="4190502"/>
            <a:ext cx="753732" cy="584775"/>
          </a:xfrm>
          <a:prstGeom prst="rect">
            <a:avLst/>
          </a:prstGeom>
        </p:spPr>
        <p:txBody>
          <a:bodyPr wrap="none">
            <a:spAutoFit/>
          </a:bodyPr>
          <a:lstStyle/>
          <a:p>
            <a:r>
              <a:rPr lang="en-GB" sz="3200" dirty="0">
                <a:solidFill>
                  <a:prstClr val="black"/>
                </a:solidFill>
                <a:latin typeface="Arial"/>
                <a:cs typeface="Arial"/>
              </a:rPr>
              <a:t>the</a:t>
            </a:r>
            <a:endParaRPr lang="en-GB" dirty="0"/>
          </a:p>
        </p:txBody>
      </p:sp>
      <p:sp>
        <p:nvSpPr>
          <p:cNvPr id="43" name="Rectangle 42"/>
          <p:cNvSpPr/>
          <p:nvPr/>
        </p:nvSpPr>
        <p:spPr>
          <a:xfrm>
            <a:off x="2362186" y="4757480"/>
            <a:ext cx="1728037" cy="584775"/>
          </a:xfrm>
          <a:prstGeom prst="rect">
            <a:avLst/>
          </a:prstGeom>
        </p:spPr>
        <p:txBody>
          <a:bodyPr wrap="none">
            <a:spAutoFit/>
          </a:bodyPr>
          <a:lstStyle/>
          <a:p>
            <a:r>
              <a:rPr lang="en-GB" sz="3200" spc="-5" dirty="0">
                <a:solidFill>
                  <a:prstClr val="black"/>
                </a:solidFill>
                <a:latin typeface="Arial"/>
                <a:cs typeface="Arial"/>
              </a:rPr>
              <a:t>opposite</a:t>
            </a:r>
            <a:endParaRPr lang="en-GB" dirty="0"/>
          </a:p>
        </p:txBody>
      </p:sp>
      <p:sp>
        <p:nvSpPr>
          <p:cNvPr id="44" name="Rectangle 43"/>
          <p:cNvSpPr/>
          <p:nvPr/>
        </p:nvSpPr>
        <p:spPr>
          <a:xfrm>
            <a:off x="4045033" y="4757480"/>
            <a:ext cx="936475" cy="584775"/>
          </a:xfrm>
          <a:prstGeom prst="rect">
            <a:avLst/>
          </a:prstGeom>
        </p:spPr>
        <p:txBody>
          <a:bodyPr wrap="none">
            <a:spAutoFit/>
          </a:bodyPr>
          <a:lstStyle/>
          <a:p>
            <a:r>
              <a:rPr lang="en-GB" sz="3200" dirty="0">
                <a:solidFill>
                  <a:prstClr val="black"/>
                </a:solidFill>
                <a:latin typeface="Arial"/>
                <a:cs typeface="Arial"/>
              </a:rPr>
              <a:t>side</a:t>
            </a:r>
            <a:endParaRPr lang="en-GB" dirty="0"/>
          </a:p>
        </p:txBody>
      </p:sp>
      <p:sp>
        <p:nvSpPr>
          <p:cNvPr id="45" name="Rectangle 44"/>
          <p:cNvSpPr/>
          <p:nvPr/>
        </p:nvSpPr>
        <p:spPr>
          <a:xfrm>
            <a:off x="4966075" y="4757479"/>
            <a:ext cx="524824" cy="584775"/>
          </a:xfrm>
          <a:prstGeom prst="rect">
            <a:avLst/>
          </a:prstGeom>
        </p:spPr>
        <p:txBody>
          <a:bodyPr wrap="none">
            <a:spAutoFit/>
          </a:bodyPr>
          <a:lstStyle/>
          <a:p>
            <a:r>
              <a:rPr lang="en-GB" sz="3200" spc="-5" dirty="0">
                <a:solidFill>
                  <a:prstClr val="black"/>
                </a:solidFill>
                <a:latin typeface="Arial"/>
                <a:cs typeface="Arial"/>
              </a:rPr>
              <a:t>of</a:t>
            </a:r>
            <a:endParaRPr lang="en-GB" dirty="0"/>
          </a:p>
        </p:txBody>
      </p:sp>
      <p:sp>
        <p:nvSpPr>
          <p:cNvPr id="46" name="Rectangle 45"/>
          <p:cNvSpPr/>
          <p:nvPr/>
        </p:nvSpPr>
        <p:spPr>
          <a:xfrm>
            <a:off x="5538840" y="4757479"/>
            <a:ext cx="753732" cy="584775"/>
          </a:xfrm>
          <a:prstGeom prst="rect">
            <a:avLst/>
          </a:prstGeom>
        </p:spPr>
        <p:txBody>
          <a:bodyPr wrap="none">
            <a:spAutoFit/>
          </a:bodyPr>
          <a:lstStyle/>
          <a:p>
            <a:r>
              <a:rPr lang="en-GB" sz="3200" dirty="0">
                <a:solidFill>
                  <a:prstClr val="black"/>
                </a:solidFill>
                <a:latin typeface="Arial"/>
                <a:cs typeface="Arial"/>
              </a:rPr>
              <a:t>the</a:t>
            </a:r>
            <a:endParaRPr lang="en-GB" dirty="0"/>
          </a:p>
        </p:txBody>
      </p:sp>
      <p:sp>
        <p:nvSpPr>
          <p:cNvPr id="47" name="Rectangle 46"/>
          <p:cNvSpPr/>
          <p:nvPr/>
        </p:nvSpPr>
        <p:spPr>
          <a:xfrm>
            <a:off x="6200201" y="4770612"/>
            <a:ext cx="1229183" cy="584775"/>
          </a:xfrm>
          <a:prstGeom prst="rect">
            <a:avLst/>
          </a:prstGeom>
        </p:spPr>
        <p:txBody>
          <a:bodyPr wrap="none">
            <a:spAutoFit/>
          </a:bodyPr>
          <a:lstStyle/>
          <a:p>
            <a:r>
              <a:rPr lang="en-GB" sz="3200" spc="-5" dirty="0">
                <a:solidFill>
                  <a:prstClr val="black"/>
                </a:solidFill>
                <a:latin typeface="Arial"/>
                <a:cs typeface="Arial"/>
              </a:rPr>
              <a:t>valley</a:t>
            </a:r>
            <a:endParaRPr lang="en-GB" dirty="0"/>
          </a:p>
        </p:txBody>
      </p:sp>
      <p:sp>
        <p:nvSpPr>
          <p:cNvPr id="48" name="Rectangle 47"/>
          <p:cNvSpPr/>
          <p:nvPr/>
        </p:nvSpPr>
        <p:spPr>
          <a:xfrm>
            <a:off x="7248374" y="4757682"/>
            <a:ext cx="412292" cy="584775"/>
          </a:xfrm>
          <a:prstGeom prst="rect">
            <a:avLst/>
          </a:prstGeom>
        </p:spPr>
        <p:txBody>
          <a:bodyPr wrap="none">
            <a:spAutoFit/>
          </a:bodyPr>
          <a:lstStyle/>
          <a:p>
            <a:r>
              <a:rPr lang="en-GB" sz="3200" dirty="0">
                <a:solidFill>
                  <a:prstClr val="black"/>
                </a:solidFill>
                <a:latin typeface="Arial"/>
                <a:cs typeface="Arial"/>
              </a:rPr>
              <a:t>, </a:t>
            </a:r>
            <a:endParaRPr lang="en-GB" dirty="0"/>
          </a:p>
        </p:txBody>
      </p:sp>
      <p:sp>
        <p:nvSpPr>
          <p:cNvPr id="49" name="Rectangle 48"/>
          <p:cNvSpPr/>
          <p:nvPr/>
        </p:nvSpPr>
        <p:spPr>
          <a:xfrm>
            <a:off x="7489413" y="4800921"/>
            <a:ext cx="842538" cy="584775"/>
          </a:xfrm>
          <a:prstGeom prst="rect">
            <a:avLst/>
          </a:prstGeom>
        </p:spPr>
        <p:txBody>
          <a:bodyPr wrap="none">
            <a:spAutoFit/>
          </a:bodyPr>
          <a:lstStyle/>
          <a:p>
            <a:r>
              <a:rPr lang="en-GB" sz="3200" spc="-5" dirty="0">
                <a:solidFill>
                  <a:prstClr val="black"/>
                </a:solidFill>
                <a:latin typeface="Arial"/>
                <a:cs typeface="Arial"/>
              </a:rPr>
              <a:t>into</a:t>
            </a:r>
            <a:endParaRPr lang="en-GB" dirty="0"/>
          </a:p>
        </p:txBody>
      </p:sp>
      <p:sp>
        <p:nvSpPr>
          <p:cNvPr id="50" name="Rectangle 49"/>
          <p:cNvSpPr/>
          <p:nvPr/>
        </p:nvSpPr>
        <p:spPr>
          <a:xfrm>
            <a:off x="8265859" y="4799201"/>
            <a:ext cx="1233030" cy="584775"/>
          </a:xfrm>
          <a:prstGeom prst="rect">
            <a:avLst/>
          </a:prstGeom>
        </p:spPr>
        <p:txBody>
          <a:bodyPr wrap="none">
            <a:spAutoFit/>
          </a:bodyPr>
          <a:lstStyle/>
          <a:p>
            <a:r>
              <a:rPr lang="en-GB" sz="3200" dirty="0">
                <a:solidFill>
                  <a:prstClr val="black"/>
                </a:solidFill>
                <a:latin typeface="Arial"/>
                <a:cs typeface="Arial"/>
              </a:rPr>
              <a:t>which</a:t>
            </a:r>
            <a:endParaRPr lang="en-GB" dirty="0"/>
          </a:p>
        </p:txBody>
      </p:sp>
      <p:sp>
        <p:nvSpPr>
          <p:cNvPr id="52" name="Rectangle 51"/>
          <p:cNvSpPr/>
          <p:nvPr/>
        </p:nvSpPr>
        <p:spPr>
          <a:xfrm>
            <a:off x="9397240" y="4634367"/>
            <a:ext cx="753732" cy="830997"/>
          </a:xfrm>
          <a:prstGeom prst="rect">
            <a:avLst/>
          </a:prstGeom>
        </p:spPr>
        <p:txBody>
          <a:bodyPr wrap="none">
            <a:spAutoFit/>
          </a:bodyPr>
          <a:lstStyle/>
          <a:p>
            <a:r>
              <a:rPr lang="en-GB" sz="4800" baseline="-1736" dirty="0">
                <a:solidFill>
                  <a:prstClr val="black"/>
                </a:solidFill>
                <a:latin typeface="Arial"/>
                <a:cs typeface="Arial"/>
              </a:rPr>
              <a:t>the</a:t>
            </a:r>
            <a:endParaRPr lang="en-GB" dirty="0"/>
          </a:p>
        </p:txBody>
      </p:sp>
      <p:sp>
        <p:nvSpPr>
          <p:cNvPr id="54" name="Rectangle 53"/>
          <p:cNvSpPr/>
          <p:nvPr/>
        </p:nvSpPr>
        <p:spPr>
          <a:xfrm>
            <a:off x="2407244" y="5367291"/>
            <a:ext cx="1002519" cy="584775"/>
          </a:xfrm>
          <a:prstGeom prst="rect">
            <a:avLst/>
          </a:prstGeom>
        </p:spPr>
        <p:txBody>
          <a:bodyPr wrap="none">
            <a:spAutoFit/>
          </a:bodyPr>
          <a:lstStyle/>
          <a:p>
            <a:r>
              <a:rPr lang="en-GB" sz="3200" dirty="0">
                <a:solidFill>
                  <a:prstClr val="black"/>
                </a:solidFill>
                <a:latin typeface="Arial"/>
                <a:cs typeface="Arial"/>
              </a:rPr>
              <a:t>ro</a:t>
            </a:r>
            <a:r>
              <a:rPr lang="en-GB" sz="3200" spc="-10" dirty="0">
                <a:solidFill>
                  <a:prstClr val="black"/>
                </a:solidFill>
                <a:latin typeface="Arial"/>
                <a:cs typeface="Arial"/>
              </a:rPr>
              <a:t>a</a:t>
            </a:r>
            <a:r>
              <a:rPr lang="en-GB" sz="3200" dirty="0">
                <a:solidFill>
                  <a:prstClr val="black"/>
                </a:solidFill>
                <a:latin typeface="Arial"/>
                <a:cs typeface="Arial"/>
              </a:rPr>
              <a:t>d</a:t>
            </a:r>
            <a:endParaRPr lang="en-GB" dirty="0"/>
          </a:p>
        </p:txBody>
      </p:sp>
      <p:sp>
        <p:nvSpPr>
          <p:cNvPr id="55" name="Rectangle 54"/>
          <p:cNvSpPr/>
          <p:nvPr/>
        </p:nvSpPr>
        <p:spPr>
          <a:xfrm>
            <a:off x="3409587" y="5367290"/>
            <a:ext cx="914033" cy="584775"/>
          </a:xfrm>
          <a:prstGeom prst="rect">
            <a:avLst/>
          </a:prstGeom>
        </p:spPr>
        <p:txBody>
          <a:bodyPr wrap="none">
            <a:spAutoFit/>
          </a:bodyPr>
          <a:lstStyle/>
          <a:p>
            <a:r>
              <a:rPr lang="en-GB" sz="3200" dirty="0">
                <a:solidFill>
                  <a:prstClr val="black"/>
                </a:solidFill>
                <a:latin typeface="Arial"/>
                <a:cs typeface="Arial"/>
              </a:rPr>
              <a:t>with</a:t>
            </a:r>
            <a:endParaRPr lang="en-GB" dirty="0"/>
          </a:p>
        </p:txBody>
      </p:sp>
      <p:sp>
        <p:nvSpPr>
          <p:cNvPr id="56" name="Rectangle 55"/>
          <p:cNvSpPr/>
          <p:nvPr/>
        </p:nvSpPr>
        <p:spPr>
          <a:xfrm>
            <a:off x="4303756" y="5367289"/>
            <a:ext cx="1186543" cy="584775"/>
          </a:xfrm>
          <a:prstGeom prst="rect">
            <a:avLst/>
          </a:prstGeom>
        </p:spPr>
        <p:txBody>
          <a:bodyPr wrap="none">
            <a:spAutoFit/>
          </a:bodyPr>
          <a:lstStyle/>
          <a:p>
            <a:r>
              <a:rPr lang="en-GB" sz="3200" dirty="0">
                <a:solidFill>
                  <a:prstClr val="black"/>
                </a:solidFill>
                <a:latin typeface="Arial"/>
                <a:cs typeface="Arial"/>
              </a:rPr>
              <a:t>some</a:t>
            </a:r>
            <a:endParaRPr lang="en-GB" dirty="0"/>
          </a:p>
        </p:txBody>
      </p:sp>
      <p:sp>
        <p:nvSpPr>
          <p:cNvPr id="57" name="Rectangle 56"/>
          <p:cNvSpPr/>
          <p:nvPr/>
        </p:nvSpPr>
        <p:spPr>
          <a:xfrm>
            <a:off x="5435327" y="5353304"/>
            <a:ext cx="2320187" cy="584775"/>
          </a:xfrm>
          <a:prstGeom prst="rect">
            <a:avLst/>
          </a:prstGeom>
        </p:spPr>
        <p:txBody>
          <a:bodyPr wrap="none">
            <a:spAutoFit/>
          </a:bodyPr>
          <a:lstStyle/>
          <a:p>
            <a:r>
              <a:rPr lang="en-GB" sz="3200" dirty="0">
                <a:solidFill>
                  <a:prstClr val="black"/>
                </a:solidFill>
                <a:latin typeface="Arial"/>
                <a:cs typeface="Arial"/>
              </a:rPr>
              <a:t>a</a:t>
            </a:r>
            <a:r>
              <a:rPr lang="en-GB" sz="3200" spc="-10" dirty="0">
                <a:solidFill>
                  <a:prstClr val="black"/>
                </a:solidFill>
                <a:latin typeface="Arial"/>
                <a:cs typeface="Arial"/>
              </a:rPr>
              <a:t>b</a:t>
            </a:r>
            <a:r>
              <a:rPr lang="en-GB" sz="3200" dirty="0">
                <a:solidFill>
                  <a:prstClr val="black"/>
                </a:solidFill>
                <a:latin typeface="Arial"/>
                <a:cs typeface="Arial"/>
              </a:rPr>
              <a:t>ru</a:t>
            </a:r>
            <a:r>
              <a:rPr lang="en-GB" sz="3200" spc="-10" dirty="0">
                <a:solidFill>
                  <a:prstClr val="black"/>
                </a:solidFill>
                <a:latin typeface="Arial"/>
                <a:cs typeface="Arial"/>
              </a:rPr>
              <a:t>p</a:t>
            </a:r>
            <a:r>
              <a:rPr lang="en-GB" sz="3200" dirty="0">
                <a:solidFill>
                  <a:prstClr val="black"/>
                </a:solidFill>
                <a:latin typeface="Arial"/>
                <a:cs typeface="Arial"/>
              </a:rPr>
              <a:t>tn</a:t>
            </a:r>
            <a:r>
              <a:rPr lang="en-GB" sz="3200" spc="-15" dirty="0">
                <a:solidFill>
                  <a:prstClr val="black"/>
                </a:solidFill>
                <a:latin typeface="Arial"/>
                <a:cs typeface="Arial"/>
              </a:rPr>
              <a:t>e</a:t>
            </a:r>
            <a:r>
              <a:rPr lang="en-GB" sz="3200" dirty="0">
                <a:solidFill>
                  <a:prstClr val="black"/>
                </a:solidFill>
                <a:latin typeface="Arial"/>
                <a:cs typeface="Arial"/>
              </a:rPr>
              <a:t>ss </a:t>
            </a:r>
            <a:endParaRPr lang="en-GB" dirty="0"/>
          </a:p>
        </p:txBody>
      </p:sp>
      <p:sp>
        <p:nvSpPr>
          <p:cNvPr id="58" name="Rectangle 57"/>
          <p:cNvSpPr/>
          <p:nvPr/>
        </p:nvSpPr>
        <p:spPr>
          <a:xfrm>
            <a:off x="7548622" y="5339319"/>
            <a:ext cx="1388522" cy="584775"/>
          </a:xfrm>
          <a:prstGeom prst="rect">
            <a:avLst/>
          </a:prstGeom>
        </p:spPr>
        <p:txBody>
          <a:bodyPr wrap="none">
            <a:spAutoFit/>
          </a:bodyPr>
          <a:lstStyle/>
          <a:p>
            <a:r>
              <a:rPr lang="en-GB" sz="3200" spc="-5" dirty="0">
                <a:solidFill>
                  <a:prstClr val="black"/>
                </a:solidFill>
                <a:latin typeface="Arial"/>
                <a:cs typeface="Arial"/>
              </a:rPr>
              <a:t>wound</a:t>
            </a:r>
            <a:endParaRPr lang="en-GB" dirty="0"/>
          </a:p>
        </p:txBody>
      </p:sp>
      <p:sp>
        <p:nvSpPr>
          <p:cNvPr id="59" name="Rectangle 58"/>
          <p:cNvSpPr/>
          <p:nvPr/>
        </p:nvSpPr>
        <p:spPr>
          <a:xfrm>
            <a:off x="8751350" y="5339319"/>
            <a:ext cx="297838" cy="584775"/>
          </a:xfrm>
          <a:prstGeom prst="rect">
            <a:avLst/>
          </a:prstGeom>
        </p:spPr>
        <p:txBody>
          <a:bodyPr wrap="none">
            <a:spAutoFit/>
          </a:bodyPr>
          <a:lstStyle/>
          <a:p>
            <a:r>
              <a:rPr lang="en-GB" sz="3200" spc="-5" dirty="0">
                <a:solidFill>
                  <a:prstClr val="black"/>
                </a:solidFill>
                <a:latin typeface="Arial"/>
                <a:cs typeface="Arial"/>
              </a:rPr>
              <a:t>.</a:t>
            </a:r>
            <a:endParaRPr lang="en-GB" dirty="0"/>
          </a:p>
        </p:txBody>
      </p:sp>
      <p:sp>
        <p:nvSpPr>
          <p:cNvPr id="3" name="Rectangle 2">
            <a:extLst>
              <a:ext uri="{FF2B5EF4-FFF2-40B4-BE49-F238E27FC236}">
                <a16:creationId xmlns:a16="http://schemas.microsoft.com/office/drawing/2014/main" xmlns="" id="{5F9991F7-097F-4942-BCE5-63EC606BE159}"/>
              </a:ext>
            </a:extLst>
          </p:cNvPr>
          <p:cNvSpPr/>
          <p:nvPr/>
        </p:nvSpPr>
        <p:spPr>
          <a:xfrm>
            <a:off x="1847529" y="1412776"/>
            <a:ext cx="8368987" cy="910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3" name="Rectangle 52">
            <a:extLst>
              <a:ext uri="{FF2B5EF4-FFF2-40B4-BE49-F238E27FC236}">
                <a16:creationId xmlns:a16="http://schemas.microsoft.com/office/drawing/2014/main" xmlns="" id="{6CC33E35-E097-4CB0-8597-7A864FD73CB5}"/>
              </a:ext>
            </a:extLst>
          </p:cNvPr>
          <p:cNvSpPr/>
          <p:nvPr/>
        </p:nvSpPr>
        <p:spPr>
          <a:xfrm>
            <a:off x="1847529" y="2165947"/>
            <a:ext cx="8368987" cy="910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0" name="Rectangle 59">
            <a:extLst>
              <a:ext uri="{FF2B5EF4-FFF2-40B4-BE49-F238E27FC236}">
                <a16:creationId xmlns:a16="http://schemas.microsoft.com/office/drawing/2014/main" xmlns="" id="{CBA12A06-0A77-45F3-A756-9D05F885DB42}"/>
              </a:ext>
            </a:extLst>
          </p:cNvPr>
          <p:cNvSpPr/>
          <p:nvPr/>
        </p:nvSpPr>
        <p:spPr>
          <a:xfrm>
            <a:off x="1847529" y="2676922"/>
            <a:ext cx="8368987" cy="910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1" name="Rectangle 60">
            <a:extLst>
              <a:ext uri="{FF2B5EF4-FFF2-40B4-BE49-F238E27FC236}">
                <a16:creationId xmlns:a16="http://schemas.microsoft.com/office/drawing/2014/main" xmlns="" id="{DA9CB061-2A11-4762-B743-6F75FB635454}"/>
              </a:ext>
            </a:extLst>
          </p:cNvPr>
          <p:cNvSpPr/>
          <p:nvPr/>
        </p:nvSpPr>
        <p:spPr>
          <a:xfrm>
            <a:off x="1847529" y="3292629"/>
            <a:ext cx="8368987" cy="910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2" name="Rectangle 61">
            <a:extLst>
              <a:ext uri="{FF2B5EF4-FFF2-40B4-BE49-F238E27FC236}">
                <a16:creationId xmlns:a16="http://schemas.microsoft.com/office/drawing/2014/main" xmlns="" id="{CD4BA26B-0FE7-49B5-A55B-FB7E3F809D1B}"/>
              </a:ext>
            </a:extLst>
          </p:cNvPr>
          <p:cNvSpPr/>
          <p:nvPr/>
        </p:nvSpPr>
        <p:spPr>
          <a:xfrm>
            <a:off x="1847528" y="3819941"/>
            <a:ext cx="8368987" cy="910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Rectangle 62">
            <a:extLst>
              <a:ext uri="{FF2B5EF4-FFF2-40B4-BE49-F238E27FC236}">
                <a16:creationId xmlns:a16="http://schemas.microsoft.com/office/drawing/2014/main" xmlns="" id="{22E8B4CA-3E6F-4441-8CF2-AAADE60ED101}"/>
              </a:ext>
            </a:extLst>
          </p:cNvPr>
          <p:cNvSpPr/>
          <p:nvPr/>
        </p:nvSpPr>
        <p:spPr>
          <a:xfrm>
            <a:off x="1860513" y="4421771"/>
            <a:ext cx="8368987" cy="910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 name="Rectangle 63">
            <a:extLst>
              <a:ext uri="{FF2B5EF4-FFF2-40B4-BE49-F238E27FC236}">
                <a16:creationId xmlns:a16="http://schemas.microsoft.com/office/drawing/2014/main" xmlns="" id="{BFDB742B-861E-4FB6-A167-AE442551E8D0}"/>
              </a:ext>
            </a:extLst>
          </p:cNvPr>
          <p:cNvSpPr/>
          <p:nvPr/>
        </p:nvSpPr>
        <p:spPr>
          <a:xfrm>
            <a:off x="1860513" y="5144071"/>
            <a:ext cx="8368987" cy="910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4" name="Picture 3">
            <a:extLst>
              <a:ext uri="{FF2B5EF4-FFF2-40B4-BE49-F238E27FC236}">
                <a16:creationId xmlns:a16="http://schemas.microsoft.com/office/drawing/2014/main" xmlns="" id="{5B5D97F8-7AFA-42DF-8610-7046208C03AA}"/>
              </a:ext>
            </a:extLst>
          </p:cNvPr>
          <p:cNvPicPr>
            <a:picLocks noChangeAspect="1"/>
          </p:cNvPicPr>
          <p:nvPr/>
        </p:nvPicPr>
        <p:blipFill>
          <a:blip r:embed="rId2"/>
          <a:stretch>
            <a:fillRect/>
          </a:stretch>
        </p:blipFill>
        <p:spPr>
          <a:xfrm>
            <a:off x="86042" y="108827"/>
            <a:ext cx="2274005" cy="1188823"/>
          </a:xfrm>
          <a:prstGeom prst="rect">
            <a:avLst/>
          </a:prstGeom>
        </p:spPr>
      </p:pic>
    </p:spTree>
    <p:extLst>
      <p:ext uri="{BB962C8B-B14F-4D97-AF65-F5344CB8AC3E}">
        <p14:creationId xmlns:p14="http://schemas.microsoft.com/office/powerpoint/2010/main" val="1929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20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2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grpId="0" nodeType="afterEffect">
                                  <p:stCondLst>
                                    <p:cond delay="20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grpId="0" nodeType="afterEffect">
                                  <p:stCondLst>
                                    <p:cond delay="20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14000"/>
                            </p:stCondLst>
                            <p:childTnLst>
                              <p:par>
                                <p:cTn id="26" presetID="1" presetClass="entr" presetSubtype="0" fill="hold" grpId="0" nodeType="afterEffect">
                                  <p:stCondLst>
                                    <p:cond delay="1000"/>
                                  </p:stCondLst>
                                  <p:childTnLst>
                                    <p:set>
                                      <p:cBhvr>
                                        <p:cTn id="27" dur="1" fill="hold">
                                          <p:stCondLst>
                                            <p:cond delay="0"/>
                                          </p:stCondLst>
                                        </p:cTn>
                                        <p:tgtEl>
                                          <p:spTgt spid="3"/>
                                        </p:tgtEl>
                                        <p:attrNameLst>
                                          <p:attrName>style.visibility</p:attrName>
                                        </p:attrNameLst>
                                      </p:cBhvr>
                                      <p:to>
                                        <p:strVal val="visible"/>
                                      </p:to>
                                    </p:set>
                                  </p:childTnLst>
                                </p:cTn>
                              </p:par>
                            </p:childTnLst>
                          </p:cTn>
                        </p:par>
                        <p:par>
                          <p:cTn id="28" fill="hold">
                            <p:stCondLst>
                              <p:cond delay="15000"/>
                            </p:stCondLst>
                            <p:childTnLst>
                              <p:par>
                                <p:cTn id="29" presetID="1" presetClass="entr" presetSubtype="0" fill="hold" grpId="0" nodeType="afterEffect">
                                  <p:stCondLst>
                                    <p:cond delay="20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17000"/>
                            </p:stCondLst>
                            <p:childTnLst>
                              <p:par>
                                <p:cTn id="32" presetID="1" presetClass="entr" presetSubtype="0" fill="hold" grpId="0" nodeType="afterEffect">
                                  <p:stCondLst>
                                    <p:cond delay="20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19000"/>
                            </p:stCondLst>
                            <p:childTnLst>
                              <p:par>
                                <p:cTn id="35" presetID="1" presetClass="entr" presetSubtype="0" fill="hold" grpId="0" nodeType="afterEffect">
                                  <p:stCondLst>
                                    <p:cond delay="200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21000"/>
                            </p:stCondLst>
                            <p:childTnLst>
                              <p:par>
                                <p:cTn id="38" presetID="1" presetClass="entr" presetSubtype="0" fill="hold" grpId="0" nodeType="afterEffect">
                                  <p:stCondLst>
                                    <p:cond delay="200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23000"/>
                            </p:stCondLst>
                            <p:childTnLst>
                              <p:par>
                                <p:cTn id="41" presetID="1" presetClass="entr" presetSubtype="0" fill="hold" grpId="0" nodeType="afterEffect">
                                  <p:stCondLst>
                                    <p:cond delay="20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25000"/>
                            </p:stCondLst>
                            <p:childTnLst>
                              <p:par>
                                <p:cTn id="44" presetID="1" presetClass="entr" presetSubtype="0" fill="hold" grpId="0" nodeType="afterEffect">
                                  <p:stCondLst>
                                    <p:cond delay="200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27000"/>
                            </p:stCondLst>
                            <p:childTnLst>
                              <p:par>
                                <p:cTn id="47" presetID="1" presetClass="entr" presetSubtype="0" fill="hold" grpId="0" nodeType="afterEffect">
                                  <p:stCondLst>
                                    <p:cond delay="200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29000"/>
                            </p:stCondLst>
                            <p:childTnLst>
                              <p:par>
                                <p:cTn id="50" presetID="1" presetClass="entr" presetSubtype="0" fill="hold" grpId="0" nodeType="afterEffect">
                                  <p:stCondLst>
                                    <p:cond delay="200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31000"/>
                            </p:stCondLst>
                            <p:childTnLst>
                              <p:par>
                                <p:cTn id="53" presetID="1" presetClass="entr" presetSubtype="0" fill="hold" grpId="0" nodeType="afterEffect">
                                  <p:stCondLst>
                                    <p:cond delay="1000"/>
                                  </p:stCondLst>
                                  <p:childTnLst>
                                    <p:set>
                                      <p:cBhvr>
                                        <p:cTn id="54" dur="1" fill="hold">
                                          <p:stCondLst>
                                            <p:cond delay="0"/>
                                          </p:stCondLst>
                                        </p:cTn>
                                        <p:tgtEl>
                                          <p:spTgt spid="53"/>
                                        </p:tgtEl>
                                        <p:attrNameLst>
                                          <p:attrName>style.visibility</p:attrName>
                                        </p:attrNameLst>
                                      </p:cBhvr>
                                      <p:to>
                                        <p:strVal val="visible"/>
                                      </p:to>
                                    </p:set>
                                  </p:childTnLst>
                                </p:cTn>
                              </p:par>
                            </p:childTnLst>
                          </p:cTn>
                        </p:par>
                        <p:par>
                          <p:cTn id="55" fill="hold">
                            <p:stCondLst>
                              <p:cond delay="32000"/>
                            </p:stCondLst>
                            <p:childTnLst>
                              <p:par>
                                <p:cTn id="56" presetID="1" presetClass="entr" presetSubtype="0" fill="hold" grpId="0" nodeType="afterEffect">
                                  <p:stCondLst>
                                    <p:cond delay="2000"/>
                                  </p:stCondLst>
                                  <p:childTnLst>
                                    <p:set>
                                      <p:cBhvr>
                                        <p:cTn id="57" dur="1" fill="hold">
                                          <p:stCondLst>
                                            <p:cond delay="0"/>
                                          </p:stCondLst>
                                        </p:cTn>
                                        <p:tgtEl>
                                          <p:spTgt spid="23"/>
                                        </p:tgtEl>
                                        <p:attrNameLst>
                                          <p:attrName>style.visibility</p:attrName>
                                        </p:attrNameLst>
                                      </p:cBhvr>
                                      <p:to>
                                        <p:strVal val="visible"/>
                                      </p:to>
                                    </p:set>
                                  </p:childTnLst>
                                </p:cTn>
                              </p:par>
                            </p:childTnLst>
                          </p:cTn>
                        </p:par>
                        <p:par>
                          <p:cTn id="58" fill="hold">
                            <p:stCondLst>
                              <p:cond delay="34000"/>
                            </p:stCondLst>
                            <p:childTnLst>
                              <p:par>
                                <p:cTn id="59" presetID="1" presetClass="entr" presetSubtype="0" fill="hold" grpId="0" nodeType="afterEffect">
                                  <p:stCondLst>
                                    <p:cond delay="200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p:stCondLst>
                              <p:cond delay="36000"/>
                            </p:stCondLst>
                            <p:childTnLst>
                              <p:par>
                                <p:cTn id="62" presetID="1" presetClass="entr" presetSubtype="0" fill="hold" grpId="0" nodeType="afterEffect">
                                  <p:stCondLst>
                                    <p:cond delay="2000"/>
                                  </p:stCondLst>
                                  <p:childTnLst>
                                    <p:set>
                                      <p:cBhvr>
                                        <p:cTn id="63" dur="1" fill="hold">
                                          <p:stCondLst>
                                            <p:cond delay="0"/>
                                          </p:stCondLst>
                                        </p:cTn>
                                        <p:tgtEl>
                                          <p:spTgt spid="25"/>
                                        </p:tgtEl>
                                        <p:attrNameLst>
                                          <p:attrName>style.visibility</p:attrName>
                                        </p:attrNameLst>
                                      </p:cBhvr>
                                      <p:to>
                                        <p:strVal val="visible"/>
                                      </p:to>
                                    </p:set>
                                  </p:childTnLst>
                                </p:cTn>
                              </p:par>
                            </p:childTnLst>
                          </p:cTn>
                        </p:par>
                        <p:par>
                          <p:cTn id="64" fill="hold">
                            <p:stCondLst>
                              <p:cond delay="38000"/>
                            </p:stCondLst>
                            <p:childTnLst>
                              <p:par>
                                <p:cTn id="65" presetID="1" presetClass="entr" presetSubtype="0" fill="hold" grpId="0" nodeType="afterEffect">
                                  <p:stCondLst>
                                    <p:cond delay="2000"/>
                                  </p:stCondLst>
                                  <p:childTnLst>
                                    <p:set>
                                      <p:cBhvr>
                                        <p:cTn id="66" dur="1" fill="hold">
                                          <p:stCondLst>
                                            <p:cond delay="0"/>
                                          </p:stCondLst>
                                        </p:cTn>
                                        <p:tgtEl>
                                          <p:spTgt spid="26"/>
                                        </p:tgtEl>
                                        <p:attrNameLst>
                                          <p:attrName>style.visibility</p:attrName>
                                        </p:attrNameLst>
                                      </p:cBhvr>
                                      <p:to>
                                        <p:strVal val="visible"/>
                                      </p:to>
                                    </p:set>
                                  </p:childTnLst>
                                </p:cTn>
                              </p:par>
                            </p:childTnLst>
                          </p:cTn>
                        </p:par>
                        <p:par>
                          <p:cTn id="67" fill="hold">
                            <p:stCondLst>
                              <p:cond delay="40000"/>
                            </p:stCondLst>
                            <p:childTnLst>
                              <p:par>
                                <p:cTn id="68" presetID="1" presetClass="entr" presetSubtype="0" fill="hold" grpId="0" nodeType="afterEffect">
                                  <p:stCondLst>
                                    <p:cond delay="2000"/>
                                  </p:stCondLst>
                                  <p:childTnLst>
                                    <p:set>
                                      <p:cBhvr>
                                        <p:cTn id="69" dur="1" fill="hold">
                                          <p:stCondLst>
                                            <p:cond delay="0"/>
                                          </p:stCondLst>
                                        </p:cTn>
                                        <p:tgtEl>
                                          <p:spTgt spid="27"/>
                                        </p:tgtEl>
                                        <p:attrNameLst>
                                          <p:attrName>style.visibility</p:attrName>
                                        </p:attrNameLst>
                                      </p:cBhvr>
                                      <p:to>
                                        <p:strVal val="visible"/>
                                      </p:to>
                                    </p:set>
                                  </p:childTnLst>
                                </p:cTn>
                              </p:par>
                            </p:childTnLst>
                          </p:cTn>
                        </p:par>
                        <p:par>
                          <p:cTn id="70" fill="hold">
                            <p:stCondLst>
                              <p:cond delay="42000"/>
                            </p:stCondLst>
                            <p:childTnLst>
                              <p:par>
                                <p:cTn id="71" presetID="1" presetClass="entr" presetSubtype="0" fill="hold" grpId="0" nodeType="afterEffect">
                                  <p:stCondLst>
                                    <p:cond delay="1000"/>
                                  </p:stCondLst>
                                  <p:childTnLst>
                                    <p:set>
                                      <p:cBhvr>
                                        <p:cTn id="72" dur="1" fill="hold">
                                          <p:stCondLst>
                                            <p:cond delay="0"/>
                                          </p:stCondLst>
                                        </p:cTn>
                                        <p:tgtEl>
                                          <p:spTgt spid="60"/>
                                        </p:tgtEl>
                                        <p:attrNameLst>
                                          <p:attrName>style.visibility</p:attrName>
                                        </p:attrNameLst>
                                      </p:cBhvr>
                                      <p:to>
                                        <p:strVal val="visible"/>
                                      </p:to>
                                    </p:set>
                                  </p:childTnLst>
                                </p:cTn>
                              </p:par>
                            </p:childTnLst>
                          </p:cTn>
                        </p:par>
                        <p:par>
                          <p:cTn id="73" fill="hold">
                            <p:stCondLst>
                              <p:cond delay="43000"/>
                            </p:stCondLst>
                            <p:childTnLst>
                              <p:par>
                                <p:cTn id="74" presetID="1" presetClass="entr" presetSubtype="0" fill="hold" grpId="0" nodeType="afterEffect">
                                  <p:stCondLst>
                                    <p:cond delay="2000"/>
                                  </p:stCondLst>
                                  <p:childTnLst>
                                    <p:set>
                                      <p:cBhvr>
                                        <p:cTn id="75" dur="1" fill="hold">
                                          <p:stCondLst>
                                            <p:cond delay="0"/>
                                          </p:stCondLst>
                                        </p:cTn>
                                        <p:tgtEl>
                                          <p:spTgt spid="28"/>
                                        </p:tgtEl>
                                        <p:attrNameLst>
                                          <p:attrName>style.visibility</p:attrName>
                                        </p:attrNameLst>
                                      </p:cBhvr>
                                      <p:to>
                                        <p:strVal val="visible"/>
                                      </p:to>
                                    </p:set>
                                  </p:childTnLst>
                                </p:cTn>
                              </p:par>
                            </p:childTnLst>
                          </p:cTn>
                        </p:par>
                        <p:par>
                          <p:cTn id="76" fill="hold">
                            <p:stCondLst>
                              <p:cond delay="45000"/>
                            </p:stCondLst>
                            <p:childTnLst>
                              <p:par>
                                <p:cTn id="77" presetID="1" presetClass="entr" presetSubtype="0" fill="hold" grpId="0" nodeType="afterEffect">
                                  <p:stCondLst>
                                    <p:cond delay="2000"/>
                                  </p:stCondLst>
                                  <p:childTnLst>
                                    <p:set>
                                      <p:cBhvr>
                                        <p:cTn id="78" dur="1" fill="hold">
                                          <p:stCondLst>
                                            <p:cond delay="0"/>
                                          </p:stCondLst>
                                        </p:cTn>
                                        <p:tgtEl>
                                          <p:spTgt spid="29"/>
                                        </p:tgtEl>
                                        <p:attrNameLst>
                                          <p:attrName>style.visibility</p:attrName>
                                        </p:attrNameLst>
                                      </p:cBhvr>
                                      <p:to>
                                        <p:strVal val="visible"/>
                                      </p:to>
                                    </p:set>
                                  </p:childTnLst>
                                </p:cTn>
                              </p:par>
                            </p:childTnLst>
                          </p:cTn>
                        </p:par>
                        <p:par>
                          <p:cTn id="79" fill="hold">
                            <p:stCondLst>
                              <p:cond delay="47000"/>
                            </p:stCondLst>
                            <p:childTnLst>
                              <p:par>
                                <p:cTn id="80" presetID="1" presetClass="entr" presetSubtype="0" fill="hold" grpId="0" nodeType="afterEffect">
                                  <p:stCondLst>
                                    <p:cond delay="200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49000"/>
                            </p:stCondLst>
                            <p:childTnLst>
                              <p:par>
                                <p:cTn id="83" presetID="1" presetClass="entr" presetSubtype="0" fill="hold" grpId="0" nodeType="afterEffect">
                                  <p:stCondLst>
                                    <p:cond delay="2000"/>
                                  </p:stCondLst>
                                  <p:childTnLst>
                                    <p:set>
                                      <p:cBhvr>
                                        <p:cTn id="84" dur="1" fill="hold">
                                          <p:stCondLst>
                                            <p:cond delay="0"/>
                                          </p:stCondLst>
                                        </p:cTn>
                                        <p:tgtEl>
                                          <p:spTgt spid="31"/>
                                        </p:tgtEl>
                                        <p:attrNameLst>
                                          <p:attrName>style.visibility</p:attrName>
                                        </p:attrNameLst>
                                      </p:cBhvr>
                                      <p:to>
                                        <p:strVal val="visible"/>
                                      </p:to>
                                    </p:set>
                                  </p:childTnLst>
                                </p:cTn>
                              </p:par>
                            </p:childTnLst>
                          </p:cTn>
                        </p:par>
                        <p:par>
                          <p:cTn id="85" fill="hold">
                            <p:stCondLst>
                              <p:cond delay="51000"/>
                            </p:stCondLst>
                            <p:childTnLst>
                              <p:par>
                                <p:cTn id="86" presetID="1" presetClass="entr" presetSubtype="0" fill="hold" grpId="0" nodeType="afterEffect">
                                  <p:stCondLst>
                                    <p:cond delay="2000"/>
                                  </p:stCondLst>
                                  <p:childTnLst>
                                    <p:set>
                                      <p:cBhvr>
                                        <p:cTn id="87" dur="1" fill="hold">
                                          <p:stCondLst>
                                            <p:cond delay="0"/>
                                          </p:stCondLst>
                                        </p:cTn>
                                        <p:tgtEl>
                                          <p:spTgt spid="32"/>
                                        </p:tgtEl>
                                        <p:attrNameLst>
                                          <p:attrName>style.visibility</p:attrName>
                                        </p:attrNameLst>
                                      </p:cBhvr>
                                      <p:to>
                                        <p:strVal val="visible"/>
                                      </p:to>
                                    </p:set>
                                  </p:childTnLst>
                                </p:cTn>
                              </p:par>
                            </p:childTnLst>
                          </p:cTn>
                        </p:par>
                        <p:par>
                          <p:cTn id="88" fill="hold">
                            <p:stCondLst>
                              <p:cond delay="53000"/>
                            </p:stCondLst>
                            <p:childTnLst>
                              <p:par>
                                <p:cTn id="89" presetID="1" presetClass="entr" presetSubtype="0" fill="hold" grpId="0" nodeType="afterEffect">
                                  <p:stCondLst>
                                    <p:cond delay="2000"/>
                                  </p:stCondLst>
                                  <p:childTnLst>
                                    <p:set>
                                      <p:cBhvr>
                                        <p:cTn id="90" dur="1" fill="hold">
                                          <p:stCondLst>
                                            <p:cond delay="0"/>
                                          </p:stCondLst>
                                        </p:cTn>
                                        <p:tgtEl>
                                          <p:spTgt spid="33"/>
                                        </p:tgtEl>
                                        <p:attrNameLst>
                                          <p:attrName>style.visibility</p:attrName>
                                        </p:attrNameLst>
                                      </p:cBhvr>
                                      <p:to>
                                        <p:strVal val="visible"/>
                                      </p:to>
                                    </p:set>
                                  </p:childTnLst>
                                </p:cTn>
                              </p:par>
                            </p:childTnLst>
                          </p:cTn>
                        </p:par>
                        <p:par>
                          <p:cTn id="91" fill="hold">
                            <p:stCondLst>
                              <p:cond delay="55000"/>
                            </p:stCondLst>
                            <p:childTnLst>
                              <p:par>
                                <p:cTn id="92" presetID="1" presetClass="entr" presetSubtype="0" fill="hold" grpId="0" nodeType="afterEffect">
                                  <p:stCondLst>
                                    <p:cond delay="2000"/>
                                  </p:stCondLst>
                                  <p:childTnLst>
                                    <p:set>
                                      <p:cBhvr>
                                        <p:cTn id="93" dur="1" fill="hold">
                                          <p:stCondLst>
                                            <p:cond delay="0"/>
                                          </p:stCondLst>
                                        </p:cTn>
                                        <p:tgtEl>
                                          <p:spTgt spid="34"/>
                                        </p:tgtEl>
                                        <p:attrNameLst>
                                          <p:attrName>style.visibility</p:attrName>
                                        </p:attrNameLst>
                                      </p:cBhvr>
                                      <p:to>
                                        <p:strVal val="visible"/>
                                      </p:to>
                                    </p:set>
                                  </p:childTnLst>
                                </p:cTn>
                              </p:par>
                            </p:childTnLst>
                          </p:cTn>
                        </p:par>
                        <p:par>
                          <p:cTn id="94" fill="hold">
                            <p:stCondLst>
                              <p:cond delay="57000"/>
                            </p:stCondLst>
                            <p:childTnLst>
                              <p:par>
                                <p:cTn id="95" presetID="1" presetClass="entr" presetSubtype="0" fill="hold" grpId="0" nodeType="afterEffect">
                                  <p:stCondLst>
                                    <p:cond delay="1000"/>
                                  </p:stCondLst>
                                  <p:childTnLst>
                                    <p:set>
                                      <p:cBhvr>
                                        <p:cTn id="96" dur="1" fill="hold">
                                          <p:stCondLst>
                                            <p:cond delay="0"/>
                                          </p:stCondLst>
                                        </p:cTn>
                                        <p:tgtEl>
                                          <p:spTgt spid="61"/>
                                        </p:tgtEl>
                                        <p:attrNameLst>
                                          <p:attrName>style.visibility</p:attrName>
                                        </p:attrNameLst>
                                      </p:cBhvr>
                                      <p:to>
                                        <p:strVal val="visible"/>
                                      </p:to>
                                    </p:set>
                                  </p:childTnLst>
                                </p:cTn>
                              </p:par>
                            </p:childTnLst>
                          </p:cTn>
                        </p:par>
                        <p:par>
                          <p:cTn id="97" fill="hold">
                            <p:stCondLst>
                              <p:cond delay="58000"/>
                            </p:stCondLst>
                            <p:childTnLst>
                              <p:par>
                                <p:cTn id="98" presetID="1" presetClass="entr" presetSubtype="0" fill="hold" grpId="0" nodeType="afterEffect">
                                  <p:stCondLst>
                                    <p:cond delay="2000"/>
                                  </p:stCondLst>
                                  <p:childTnLst>
                                    <p:set>
                                      <p:cBhvr>
                                        <p:cTn id="99" dur="1" fill="hold">
                                          <p:stCondLst>
                                            <p:cond delay="0"/>
                                          </p:stCondLst>
                                        </p:cTn>
                                        <p:tgtEl>
                                          <p:spTgt spid="35"/>
                                        </p:tgtEl>
                                        <p:attrNameLst>
                                          <p:attrName>style.visibility</p:attrName>
                                        </p:attrNameLst>
                                      </p:cBhvr>
                                      <p:to>
                                        <p:strVal val="visible"/>
                                      </p:to>
                                    </p:set>
                                  </p:childTnLst>
                                </p:cTn>
                              </p:par>
                            </p:childTnLst>
                          </p:cTn>
                        </p:par>
                        <p:par>
                          <p:cTn id="100" fill="hold">
                            <p:stCondLst>
                              <p:cond delay="60000"/>
                            </p:stCondLst>
                            <p:childTnLst>
                              <p:par>
                                <p:cTn id="101" presetID="1" presetClass="entr" presetSubtype="0" fill="hold" grpId="0" nodeType="afterEffect">
                                  <p:stCondLst>
                                    <p:cond delay="2000"/>
                                  </p:stCondLst>
                                  <p:childTnLst>
                                    <p:set>
                                      <p:cBhvr>
                                        <p:cTn id="102" dur="1" fill="hold">
                                          <p:stCondLst>
                                            <p:cond delay="0"/>
                                          </p:stCondLst>
                                        </p:cTn>
                                        <p:tgtEl>
                                          <p:spTgt spid="36"/>
                                        </p:tgtEl>
                                        <p:attrNameLst>
                                          <p:attrName>style.visibility</p:attrName>
                                        </p:attrNameLst>
                                      </p:cBhvr>
                                      <p:to>
                                        <p:strVal val="visible"/>
                                      </p:to>
                                    </p:set>
                                  </p:childTnLst>
                                </p:cTn>
                              </p:par>
                            </p:childTnLst>
                          </p:cTn>
                        </p:par>
                        <p:par>
                          <p:cTn id="103" fill="hold">
                            <p:stCondLst>
                              <p:cond delay="62000"/>
                            </p:stCondLst>
                            <p:childTnLst>
                              <p:par>
                                <p:cTn id="104" presetID="1" presetClass="entr" presetSubtype="0" fill="hold" grpId="0" nodeType="afterEffect">
                                  <p:stCondLst>
                                    <p:cond delay="2000"/>
                                  </p:stCondLst>
                                  <p:childTnLst>
                                    <p:set>
                                      <p:cBhvr>
                                        <p:cTn id="105" dur="1" fill="hold">
                                          <p:stCondLst>
                                            <p:cond delay="0"/>
                                          </p:stCondLst>
                                        </p:cTn>
                                        <p:tgtEl>
                                          <p:spTgt spid="38"/>
                                        </p:tgtEl>
                                        <p:attrNameLst>
                                          <p:attrName>style.visibility</p:attrName>
                                        </p:attrNameLst>
                                      </p:cBhvr>
                                      <p:to>
                                        <p:strVal val="visible"/>
                                      </p:to>
                                    </p:set>
                                  </p:childTnLst>
                                </p:cTn>
                              </p:par>
                            </p:childTnLst>
                          </p:cTn>
                        </p:par>
                        <p:par>
                          <p:cTn id="106" fill="hold">
                            <p:stCondLst>
                              <p:cond delay="64000"/>
                            </p:stCondLst>
                            <p:childTnLst>
                              <p:par>
                                <p:cTn id="107" presetID="1" presetClass="entr" presetSubtype="0" fill="hold" grpId="0" nodeType="afterEffect">
                                  <p:stCondLst>
                                    <p:cond delay="2000"/>
                                  </p:stCondLst>
                                  <p:childTnLst>
                                    <p:set>
                                      <p:cBhvr>
                                        <p:cTn id="108" dur="1" fill="hold">
                                          <p:stCondLst>
                                            <p:cond delay="0"/>
                                          </p:stCondLst>
                                        </p:cTn>
                                        <p:tgtEl>
                                          <p:spTgt spid="39"/>
                                        </p:tgtEl>
                                        <p:attrNameLst>
                                          <p:attrName>style.visibility</p:attrName>
                                        </p:attrNameLst>
                                      </p:cBhvr>
                                      <p:to>
                                        <p:strVal val="visible"/>
                                      </p:to>
                                    </p:set>
                                  </p:childTnLst>
                                </p:cTn>
                              </p:par>
                            </p:childTnLst>
                          </p:cTn>
                        </p:par>
                        <p:par>
                          <p:cTn id="109" fill="hold">
                            <p:stCondLst>
                              <p:cond delay="66000"/>
                            </p:stCondLst>
                            <p:childTnLst>
                              <p:par>
                                <p:cTn id="110" presetID="1" presetClass="entr" presetSubtype="0" fill="hold" grpId="0" nodeType="afterEffect">
                                  <p:stCondLst>
                                    <p:cond delay="2000"/>
                                  </p:stCondLst>
                                  <p:childTnLst>
                                    <p:set>
                                      <p:cBhvr>
                                        <p:cTn id="111" dur="1" fill="hold">
                                          <p:stCondLst>
                                            <p:cond delay="0"/>
                                          </p:stCondLst>
                                        </p:cTn>
                                        <p:tgtEl>
                                          <p:spTgt spid="41"/>
                                        </p:tgtEl>
                                        <p:attrNameLst>
                                          <p:attrName>style.visibility</p:attrName>
                                        </p:attrNameLst>
                                      </p:cBhvr>
                                      <p:to>
                                        <p:strVal val="visible"/>
                                      </p:to>
                                    </p:set>
                                  </p:childTnLst>
                                </p:cTn>
                              </p:par>
                            </p:childTnLst>
                          </p:cTn>
                        </p:par>
                        <p:par>
                          <p:cTn id="112" fill="hold">
                            <p:stCondLst>
                              <p:cond delay="68000"/>
                            </p:stCondLst>
                            <p:childTnLst>
                              <p:par>
                                <p:cTn id="113" presetID="1" presetClass="entr" presetSubtype="0" fill="hold" grpId="0" nodeType="afterEffect">
                                  <p:stCondLst>
                                    <p:cond delay="2000"/>
                                  </p:stCondLst>
                                  <p:childTnLst>
                                    <p:set>
                                      <p:cBhvr>
                                        <p:cTn id="114" dur="1" fill="hold">
                                          <p:stCondLst>
                                            <p:cond delay="0"/>
                                          </p:stCondLst>
                                        </p:cTn>
                                        <p:tgtEl>
                                          <p:spTgt spid="42"/>
                                        </p:tgtEl>
                                        <p:attrNameLst>
                                          <p:attrName>style.visibility</p:attrName>
                                        </p:attrNameLst>
                                      </p:cBhvr>
                                      <p:to>
                                        <p:strVal val="visible"/>
                                      </p:to>
                                    </p:set>
                                  </p:childTnLst>
                                </p:cTn>
                              </p:par>
                            </p:childTnLst>
                          </p:cTn>
                        </p:par>
                        <p:par>
                          <p:cTn id="115" fill="hold">
                            <p:stCondLst>
                              <p:cond delay="70000"/>
                            </p:stCondLst>
                            <p:childTnLst>
                              <p:par>
                                <p:cTn id="116" presetID="1" presetClass="entr" presetSubtype="0" fill="hold" grpId="0" nodeType="afterEffect">
                                  <p:stCondLst>
                                    <p:cond delay="1000"/>
                                  </p:stCondLst>
                                  <p:childTnLst>
                                    <p:set>
                                      <p:cBhvr>
                                        <p:cTn id="117" dur="1" fill="hold">
                                          <p:stCondLst>
                                            <p:cond delay="0"/>
                                          </p:stCondLst>
                                        </p:cTn>
                                        <p:tgtEl>
                                          <p:spTgt spid="62"/>
                                        </p:tgtEl>
                                        <p:attrNameLst>
                                          <p:attrName>style.visibility</p:attrName>
                                        </p:attrNameLst>
                                      </p:cBhvr>
                                      <p:to>
                                        <p:strVal val="visible"/>
                                      </p:to>
                                    </p:set>
                                  </p:childTnLst>
                                </p:cTn>
                              </p:par>
                            </p:childTnLst>
                          </p:cTn>
                        </p:par>
                        <p:par>
                          <p:cTn id="118" fill="hold">
                            <p:stCondLst>
                              <p:cond delay="71000"/>
                            </p:stCondLst>
                            <p:childTnLst>
                              <p:par>
                                <p:cTn id="119" presetID="1" presetClass="entr" presetSubtype="0" fill="hold" grpId="0" nodeType="afterEffect">
                                  <p:stCondLst>
                                    <p:cond delay="2000"/>
                                  </p:stCondLst>
                                  <p:childTnLst>
                                    <p:set>
                                      <p:cBhvr>
                                        <p:cTn id="120" dur="1" fill="hold">
                                          <p:stCondLst>
                                            <p:cond delay="0"/>
                                          </p:stCondLst>
                                        </p:cTn>
                                        <p:tgtEl>
                                          <p:spTgt spid="43"/>
                                        </p:tgtEl>
                                        <p:attrNameLst>
                                          <p:attrName>style.visibility</p:attrName>
                                        </p:attrNameLst>
                                      </p:cBhvr>
                                      <p:to>
                                        <p:strVal val="visible"/>
                                      </p:to>
                                    </p:set>
                                  </p:childTnLst>
                                </p:cTn>
                              </p:par>
                            </p:childTnLst>
                          </p:cTn>
                        </p:par>
                        <p:par>
                          <p:cTn id="121" fill="hold">
                            <p:stCondLst>
                              <p:cond delay="73000"/>
                            </p:stCondLst>
                            <p:childTnLst>
                              <p:par>
                                <p:cTn id="122" presetID="1" presetClass="entr" presetSubtype="0" fill="hold" grpId="0" nodeType="afterEffect">
                                  <p:stCondLst>
                                    <p:cond delay="2000"/>
                                  </p:stCondLst>
                                  <p:childTnLst>
                                    <p:set>
                                      <p:cBhvr>
                                        <p:cTn id="123" dur="1" fill="hold">
                                          <p:stCondLst>
                                            <p:cond delay="0"/>
                                          </p:stCondLst>
                                        </p:cTn>
                                        <p:tgtEl>
                                          <p:spTgt spid="44"/>
                                        </p:tgtEl>
                                        <p:attrNameLst>
                                          <p:attrName>style.visibility</p:attrName>
                                        </p:attrNameLst>
                                      </p:cBhvr>
                                      <p:to>
                                        <p:strVal val="visible"/>
                                      </p:to>
                                    </p:set>
                                  </p:childTnLst>
                                </p:cTn>
                              </p:par>
                            </p:childTnLst>
                          </p:cTn>
                        </p:par>
                        <p:par>
                          <p:cTn id="124" fill="hold">
                            <p:stCondLst>
                              <p:cond delay="75000"/>
                            </p:stCondLst>
                            <p:childTnLst>
                              <p:par>
                                <p:cTn id="125" presetID="1" presetClass="entr" presetSubtype="0" fill="hold" grpId="0" nodeType="afterEffect">
                                  <p:stCondLst>
                                    <p:cond delay="2000"/>
                                  </p:stCondLst>
                                  <p:childTnLst>
                                    <p:set>
                                      <p:cBhvr>
                                        <p:cTn id="126" dur="1" fill="hold">
                                          <p:stCondLst>
                                            <p:cond delay="0"/>
                                          </p:stCondLst>
                                        </p:cTn>
                                        <p:tgtEl>
                                          <p:spTgt spid="45"/>
                                        </p:tgtEl>
                                        <p:attrNameLst>
                                          <p:attrName>style.visibility</p:attrName>
                                        </p:attrNameLst>
                                      </p:cBhvr>
                                      <p:to>
                                        <p:strVal val="visible"/>
                                      </p:to>
                                    </p:set>
                                  </p:childTnLst>
                                </p:cTn>
                              </p:par>
                            </p:childTnLst>
                          </p:cTn>
                        </p:par>
                        <p:par>
                          <p:cTn id="127" fill="hold">
                            <p:stCondLst>
                              <p:cond delay="77000"/>
                            </p:stCondLst>
                            <p:childTnLst>
                              <p:par>
                                <p:cTn id="128" presetID="1" presetClass="entr" presetSubtype="0" fill="hold" grpId="0" nodeType="afterEffect">
                                  <p:stCondLst>
                                    <p:cond delay="2000"/>
                                  </p:stCondLst>
                                  <p:childTnLst>
                                    <p:set>
                                      <p:cBhvr>
                                        <p:cTn id="129" dur="1" fill="hold">
                                          <p:stCondLst>
                                            <p:cond delay="0"/>
                                          </p:stCondLst>
                                        </p:cTn>
                                        <p:tgtEl>
                                          <p:spTgt spid="46"/>
                                        </p:tgtEl>
                                        <p:attrNameLst>
                                          <p:attrName>style.visibility</p:attrName>
                                        </p:attrNameLst>
                                      </p:cBhvr>
                                      <p:to>
                                        <p:strVal val="visible"/>
                                      </p:to>
                                    </p:set>
                                  </p:childTnLst>
                                </p:cTn>
                              </p:par>
                            </p:childTnLst>
                          </p:cTn>
                        </p:par>
                        <p:par>
                          <p:cTn id="130" fill="hold">
                            <p:stCondLst>
                              <p:cond delay="79000"/>
                            </p:stCondLst>
                            <p:childTnLst>
                              <p:par>
                                <p:cTn id="131" presetID="1" presetClass="entr" presetSubtype="0" fill="hold" grpId="0" nodeType="afterEffect">
                                  <p:stCondLst>
                                    <p:cond delay="2000"/>
                                  </p:stCondLst>
                                  <p:childTnLst>
                                    <p:set>
                                      <p:cBhvr>
                                        <p:cTn id="132" dur="1" fill="hold">
                                          <p:stCondLst>
                                            <p:cond delay="0"/>
                                          </p:stCondLst>
                                        </p:cTn>
                                        <p:tgtEl>
                                          <p:spTgt spid="47"/>
                                        </p:tgtEl>
                                        <p:attrNameLst>
                                          <p:attrName>style.visibility</p:attrName>
                                        </p:attrNameLst>
                                      </p:cBhvr>
                                      <p:to>
                                        <p:strVal val="visible"/>
                                      </p:to>
                                    </p:set>
                                  </p:childTnLst>
                                </p:cTn>
                              </p:par>
                            </p:childTnLst>
                          </p:cTn>
                        </p:par>
                        <p:par>
                          <p:cTn id="133" fill="hold">
                            <p:stCondLst>
                              <p:cond delay="81000"/>
                            </p:stCondLst>
                            <p:childTnLst>
                              <p:par>
                                <p:cTn id="134" presetID="1" presetClass="entr" presetSubtype="0" fill="hold" grpId="0" nodeType="afterEffect">
                                  <p:stCondLst>
                                    <p:cond delay="2000"/>
                                  </p:stCondLst>
                                  <p:childTnLst>
                                    <p:set>
                                      <p:cBhvr>
                                        <p:cTn id="135" dur="1" fill="hold">
                                          <p:stCondLst>
                                            <p:cond delay="0"/>
                                          </p:stCondLst>
                                        </p:cTn>
                                        <p:tgtEl>
                                          <p:spTgt spid="48"/>
                                        </p:tgtEl>
                                        <p:attrNameLst>
                                          <p:attrName>style.visibility</p:attrName>
                                        </p:attrNameLst>
                                      </p:cBhvr>
                                      <p:to>
                                        <p:strVal val="visible"/>
                                      </p:to>
                                    </p:set>
                                  </p:childTnLst>
                                </p:cTn>
                              </p:par>
                            </p:childTnLst>
                          </p:cTn>
                        </p:par>
                        <p:par>
                          <p:cTn id="136" fill="hold">
                            <p:stCondLst>
                              <p:cond delay="83000"/>
                            </p:stCondLst>
                            <p:childTnLst>
                              <p:par>
                                <p:cTn id="137" presetID="1" presetClass="entr" presetSubtype="0" fill="hold" grpId="0" nodeType="afterEffect">
                                  <p:stCondLst>
                                    <p:cond delay="2000"/>
                                  </p:stCondLst>
                                  <p:childTnLst>
                                    <p:set>
                                      <p:cBhvr>
                                        <p:cTn id="138" dur="1" fill="hold">
                                          <p:stCondLst>
                                            <p:cond delay="0"/>
                                          </p:stCondLst>
                                        </p:cTn>
                                        <p:tgtEl>
                                          <p:spTgt spid="49"/>
                                        </p:tgtEl>
                                        <p:attrNameLst>
                                          <p:attrName>style.visibility</p:attrName>
                                        </p:attrNameLst>
                                      </p:cBhvr>
                                      <p:to>
                                        <p:strVal val="visible"/>
                                      </p:to>
                                    </p:set>
                                  </p:childTnLst>
                                </p:cTn>
                              </p:par>
                            </p:childTnLst>
                          </p:cTn>
                        </p:par>
                        <p:par>
                          <p:cTn id="139" fill="hold">
                            <p:stCondLst>
                              <p:cond delay="85000"/>
                            </p:stCondLst>
                            <p:childTnLst>
                              <p:par>
                                <p:cTn id="140" presetID="1" presetClass="entr" presetSubtype="0" fill="hold" grpId="0" nodeType="afterEffect">
                                  <p:stCondLst>
                                    <p:cond delay="2000"/>
                                  </p:stCondLst>
                                  <p:childTnLst>
                                    <p:set>
                                      <p:cBhvr>
                                        <p:cTn id="141" dur="1" fill="hold">
                                          <p:stCondLst>
                                            <p:cond delay="0"/>
                                          </p:stCondLst>
                                        </p:cTn>
                                        <p:tgtEl>
                                          <p:spTgt spid="50"/>
                                        </p:tgtEl>
                                        <p:attrNameLst>
                                          <p:attrName>style.visibility</p:attrName>
                                        </p:attrNameLst>
                                      </p:cBhvr>
                                      <p:to>
                                        <p:strVal val="visible"/>
                                      </p:to>
                                    </p:set>
                                  </p:childTnLst>
                                </p:cTn>
                              </p:par>
                            </p:childTnLst>
                          </p:cTn>
                        </p:par>
                        <p:par>
                          <p:cTn id="142" fill="hold">
                            <p:stCondLst>
                              <p:cond delay="87000"/>
                            </p:stCondLst>
                            <p:childTnLst>
                              <p:par>
                                <p:cTn id="143" presetID="1" presetClass="entr" presetSubtype="0" fill="hold" grpId="0" nodeType="afterEffect">
                                  <p:stCondLst>
                                    <p:cond delay="2000"/>
                                  </p:stCondLst>
                                  <p:childTnLst>
                                    <p:set>
                                      <p:cBhvr>
                                        <p:cTn id="144" dur="1" fill="hold">
                                          <p:stCondLst>
                                            <p:cond delay="0"/>
                                          </p:stCondLst>
                                        </p:cTn>
                                        <p:tgtEl>
                                          <p:spTgt spid="52"/>
                                        </p:tgtEl>
                                        <p:attrNameLst>
                                          <p:attrName>style.visibility</p:attrName>
                                        </p:attrNameLst>
                                      </p:cBhvr>
                                      <p:to>
                                        <p:strVal val="visible"/>
                                      </p:to>
                                    </p:set>
                                  </p:childTnLst>
                                </p:cTn>
                              </p:par>
                            </p:childTnLst>
                          </p:cTn>
                        </p:par>
                        <p:par>
                          <p:cTn id="145" fill="hold">
                            <p:stCondLst>
                              <p:cond delay="89000"/>
                            </p:stCondLst>
                            <p:childTnLst>
                              <p:par>
                                <p:cTn id="146" presetID="1" presetClass="entr" presetSubtype="0" fill="hold" grpId="0" nodeType="afterEffect">
                                  <p:stCondLst>
                                    <p:cond delay="1000"/>
                                  </p:stCondLst>
                                  <p:childTnLst>
                                    <p:set>
                                      <p:cBhvr>
                                        <p:cTn id="147" dur="1" fill="hold">
                                          <p:stCondLst>
                                            <p:cond delay="0"/>
                                          </p:stCondLst>
                                        </p:cTn>
                                        <p:tgtEl>
                                          <p:spTgt spid="63"/>
                                        </p:tgtEl>
                                        <p:attrNameLst>
                                          <p:attrName>style.visibility</p:attrName>
                                        </p:attrNameLst>
                                      </p:cBhvr>
                                      <p:to>
                                        <p:strVal val="visible"/>
                                      </p:to>
                                    </p:set>
                                  </p:childTnLst>
                                </p:cTn>
                              </p:par>
                            </p:childTnLst>
                          </p:cTn>
                        </p:par>
                        <p:par>
                          <p:cTn id="148" fill="hold">
                            <p:stCondLst>
                              <p:cond delay="90000"/>
                            </p:stCondLst>
                            <p:childTnLst>
                              <p:par>
                                <p:cTn id="149" presetID="1" presetClass="entr" presetSubtype="0" fill="hold" grpId="0" nodeType="afterEffect">
                                  <p:stCondLst>
                                    <p:cond delay="2000"/>
                                  </p:stCondLst>
                                  <p:childTnLst>
                                    <p:set>
                                      <p:cBhvr>
                                        <p:cTn id="150" dur="1" fill="hold">
                                          <p:stCondLst>
                                            <p:cond delay="0"/>
                                          </p:stCondLst>
                                        </p:cTn>
                                        <p:tgtEl>
                                          <p:spTgt spid="54"/>
                                        </p:tgtEl>
                                        <p:attrNameLst>
                                          <p:attrName>style.visibility</p:attrName>
                                        </p:attrNameLst>
                                      </p:cBhvr>
                                      <p:to>
                                        <p:strVal val="visible"/>
                                      </p:to>
                                    </p:set>
                                  </p:childTnLst>
                                </p:cTn>
                              </p:par>
                            </p:childTnLst>
                          </p:cTn>
                        </p:par>
                        <p:par>
                          <p:cTn id="151" fill="hold">
                            <p:stCondLst>
                              <p:cond delay="92000"/>
                            </p:stCondLst>
                            <p:childTnLst>
                              <p:par>
                                <p:cTn id="152" presetID="1" presetClass="entr" presetSubtype="0" fill="hold" grpId="0" nodeType="afterEffect">
                                  <p:stCondLst>
                                    <p:cond delay="2000"/>
                                  </p:stCondLst>
                                  <p:childTnLst>
                                    <p:set>
                                      <p:cBhvr>
                                        <p:cTn id="153" dur="1" fill="hold">
                                          <p:stCondLst>
                                            <p:cond delay="0"/>
                                          </p:stCondLst>
                                        </p:cTn>
                                        <p:tgtEl>
                                          <p:spTgt spid="55"/>
                                        </p:tgtEl>
                                        <p:attrNameLst>
                                          <p:attrName>style.visibility</p:attrName>
                                        </p:attrNameLst>
                                      </p:cBhvr>
                                      <p:to>
                                        <p:strVal val="visible"/>
                                      </p:to>
                                    </p:set>
                                  </p:childTnLst>
                                </p:cTn>
                              </p:par>
                            </p:childTnLst>
                          </p:cTn>
                        </p:par>
                        <p:par>
                          <p:cTn id="154" fill="hold">
                            <p:stCondLst>
                              <p:cond delay="94000"/>
                            </p:stCondLst>
                            <p:childTnLst>
                              <p:par>
                                <p:cTn id="155" presetID="1" presetClass="entr" presetSubtype="0" fill="hold" grpId="0" nodeType="afterEffect">
                                  <p:stCondLst>
                                    <p:cond delay="2000"/>
                                  </p:stCondLst>
                                  <p:childTnLst>
                                    <p:set>
                                      <p:cBhvr>
                                        <p:cTn id="156" dur="1" fill="hold">
                                          <p:stCondLst>
                                            <p:cond delay="0"/>
                                          </p:stCondLst>
                                        </p:cTn>
                                        <p:tgtEl>
                                          <p:spTgt spid="56"/>
                                        </p:tgtEl>
                                        <p:attrNameLst>
                                          <p:attrName>style.visibility</p:attrName>
                                        </p:attrNameLst>
                                      </p:cBhvr>
                                      <p:to>
                                        <p:strVal val="visible"/>
                                      </p:to>
                                    </p:set>
                                  </p:childTnLst>
                                </p:cTn>
                              </p:par>
                            </p:childTnLst>
                          </p:cTn>
                        </p:par>
                        <p:par>
                          <p:cTn id="157" fill="hold">
                            <p:stCondLst>
                              <p:cond delay="96000"/>
                            </p:stCondLst>
                            <p:childTnLst>
                              <p:par>
                                <p:cTn id="158" presetID="1" presetClass="entr" presetSubtype="0" fill="hold" grpId="0" nodeType="afterEffect">
                                  <p:stCondLst>
                                    <p:cond delay="2000"/>
                                  </p:stCondLst>
                                  <p:childTnLst>
                                    <p:set>
                                      <p:cBhvr>
                                        <p:cTn id="159" dur="1" fill="hold">
                                          <p:stCondLst>
                                            <p:cond delay="0"/>
                                          </p:stCondLst>
                                        </p:cTn>
                                        <p:tgtEl>
                                          <p:spTgt spid="57"/>
                                        </p:tgtEl>
                                        <p:attrNameLst>
                                          <p:attrName>style.visibility</p:attrName>
                                        </p:attrNameLst>
                                      </p:cBhvr>
                                      <p:to>
                                        <p:strVal val="visible"/>
                                      </p:to>
                                    </p:set>
                                  </p:childTnLst>
                                </p:cTn>
                              </p:par>
                            </p:childTnLst>
                          </p:cTn>
                        </p:par>
                        <p:par>
                          <p:cTn id="160" fill="hold">
                            <p:stCondLst>
                              <p:cond delay="98000"/>
                            </p:stCondLst>
                            <p:childTnLst>
                              <p:par>
                                <p:cTn id="161" presetID="1" presetClass="entr" presetSubtype="0" fill="hold" grpId="0" nodeType="afterEffect">
                                  <p:stCondLst>
                                    <p:cond delay="2000"/>
                                  </p:stCondLst>
                                  <p:childTnLst>
                                    <p:set>
                                      <p:cBhvr>
                                        <p:cTn id="162" dur="1" fill="hold">
                                          <p:stCondLst>
                                            <p:cond delay="0"/>
                                          </p:stCondLst>
                                        </p:cTn>
                                        <p:tgtEl>
                                          <p:spTgt spid="58"/>
                                        </p:tgtEl>
                                        <p:attrNameLst>
                                          <p:attrName>style.visibility</p:attrName>
                                        </p:attrNameLst>
                                      </p:cBhvr>
                                      <p:to>
                                        <p:strVal val="visible"/>
                                      </p:to>
                                    </p:set>
                                  </p:childTnLst>
                                </p:cTn>
                              </p:par>
                            </p:childTnLst>
                          </p:cTn>
                        </p:par>
                        <p:par>
                          <p:cTn id="163" fill="hold">
                            <p:stCondLst>
                              <p:cond delay="100000"/>
                            </p:stCondLst>
                            <p:childTnLst>
                              <p:par>
                                <p:cTn id="164" presetID="1" presetClass="entr" presetSubtype="0" fill="hold" grpId="0" nodeType="afterEffect">
                                  <p:stCondLst>
                                    <p:cond delay="2000"/>
                                  </p:stCondLst>
                                  <p:childTnLst>
                                    <p:set>
                                      <p:cBhvr>
                                        <p:cTn id="165" dur="1" fill="hold">
                                          <p:stCondLst>
                                            <p:cond delay="0"/>
                                          </p:stCondLst>
                                        </p:cTn>
                                        <p:tgtEl>
                                          <p:spTgt spid="59"/>
                                        </p:tgtEl>
                                        <p:attrNameLst>
                                          <p:attrName>style.visibility</p:attrName>
                                        </p:attrNameLst>
                                      </p:cBhvr>
                                      <p:to>
                                        <p:strVal val="visible"/>
                                      </p:to>
                                    </p:set>
                                  </p:childTnLst>
                                </p:cTn>
                              </p:par>
                            </p:childTnLst>
                          </p:cTn>
                        </p:par>
                        <p:par>
                          <p:cTn id="166" fill="hold">
                            <p:stCondLst>
                              <p:cond delay="102000"/>
                            </p:stCondLst>
                            <p:childTnLst>
                              <p:par>
                                <p:cTn id="167" presetID="1" presetClass="entr" presetSubtype="0" fill="hold" grpId="0" nodeType="afterEffect">
                                  <p:stCondLst>
                                    <p:cond delay="1000"/>
                                  </p:stCondLst>
                                  <p:childTnLst>
                                    <p:set>
                                      <p:cBhvr>
                                        <p:cTn id="16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4"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8" grpId="0"/>
      <p:bldP spid="39" grpId="0"/>
      <p:bldP spid="41" grpId="0"/>
      <p:bldP spid="42" grpId="0"/>
      <p:bldP spid="43" grpId="0"/>
      <p:bldP spid="44" grpId="0"/>
      <p:bldP spid="45" grpId="0"/>
      <p:bldP spid="46" grpId="0"/>
      <p:bldP spid="47" grpId="0"/>
      <p:bldP spid="48" grpId="0"/>
      <p:bldP spid="49" grpId="0"/>
      <p:bldP spid="50" grpId="0"/>
      <p:bldP spid="52" grpId="0"/>
      <p:bldP spid="54" grpId="0"/>
      <p:bldP spid="55" grpId="0"/>
      <p:bldP spid="56" grpId="0"/>
      <p:bldP spid="57" grpId="0"/>
      <p:bldP spid="58" grpId="0"/>
      <p:bldP spid="59" grpId="0"/>
      <p:bldP spid="3" grpId="0" animBg="1"/>
      <p:bldP spid="53" grpId="0" animBg="1"/>
      <p:bldP spid="60" grpId="0" animBg="1"/>
      <p:bldP spid="61" grpId="0" animBg="1"/>
      <p:bldP spid="62" grpId="0" animBg="1"/>
      <p:bldP spid="63" grpId="0" animBg="1"/>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5590" y="483235"/>
            <a:ext cx="6959600" cy="696595"/>
          </a:xfrm>
          <a:prstGeom prst="rect">
            <a:avLst/>
          </a:prstGeom>
        </p:spPr>
        <p:txBody>
          <a:bodyPr vert="horz" wrap="square" lIns="0" tIns="13335" rIns="0" bIns="0" rtlCol="0" anchor="b">
            <a:spAutoFit/>
          </a:bodyPr>
          <a:lstStyle/>
          <a:p>
            <a:pPr marL="12700">
              <a:lnSpc>
                <a:spcPct val="100000"/>
              </a:lnSpc>
              <a:spcBef>
                <a:spcPts val="105"/>
              </a:spcBef>
            </a:pPr>
            <a:r>
              <a:rPr sz="4400" dirty="0">
                <a:solidFill>
                  <a:schemeClr val="bg2">
                    <a:lumMod val="50000"/>
                  </a:schemeClr>
                </a:solidFill>
              </a:rPr>
              <a:t>Is comprehension</a:t>
            </a:r>
            <a:r>
              <a:rPr sz="4400" spc="-55" dirty="0">
                <a:solidFill>
                  <a:schemeClr val="bg2">
                    <a:lumMod val="50000"/>
                  </a:schemeClr>
                </a:solidFill>
              </a:rPr>
              <a:t> </a:t>
            </a:r>
            <a:r>
              <a:rPr sz="4400" dirty="0">
                <a:solidFill>
                  <a:schemeClr val="bg2">
                    <a:lumMod val="50000"/>
                  </a:schemeClr>
                </a:solidFill>
              </a:rPr>
              <a:t>possible?</a:t>
            </a:r>
          </a:p>
        </p:txBody>
      </p:sp>
      <p:sp>
        <p:nvSpPr>
          <p:cNvPr id="3" name="object 3"/>
          <p:cNvSpPr txBox="1"/>
          <p:nvPr/>
        </p:nvSpPr>
        <p:spPr>
          <a:xfrm>
            <a:off x="2092008" y="1392225"/>
            <a:ext cx="8007984" cy="4073550"/>
          </a:xfrm>
          <a:prstGeom prst="rect">
            <a:avLst/>
          </a:prstGeom>
        </p:spPr>
        <p:txBody>
          <a:bodyPr vert="horz" wrap="square" lIns="0" tIns="61594" rIns="0" bIns="0" rtlCol="0">
            <a:spAutoFit/>
          </a:bodyPr>
          <a:lstStyle/>
          <a:p>
            <a:pPr marL="527685" indent="-514984">
              <a:spcBef>
                <a:spcPts val="484"/>
              </a:spcBef>
              <a:buAutoNum type="arabicPeriod"/>
              <a:tabLst>
                <a:tab pos="527685" algn="l"/>
                <a:tab pos="528320" algn="l"/>
              </a:tabLst>
            </a:pPr>
            <a:r>
              <a:rPr sz="3200" spc="-5" dirty="0">
                <a:cs typeface="Arial"/>
              </a:rPr>
              <a:t>What did </a:t>
            </a:r>
            <a:r>
              <a:rPr sz="3200" dirty="0">
                <a:cs typeface="Arial"/>
              </a:rPr>
              <a:t>they</a:t>
            </a:r>
            <a:r>
              <a:rPr sz="3200" spc="-30" dirty="0">
                <a:cs typeface="Arial"/>
              </a:rPr>
              <a:t> </a:t>
            </a:r>
            <a:r>
              <a:rPr sz="3200" dirty="0">
                <a:cs typeface="Arial"/>
              </a:rPr>
              <a:t>climb?</a:t>
            </a:r>
          </a:p>
          <a:p>
            <a:pPr marL="527685" marR="2172970" indent="-514984">
              <a:lnSpc>
                <a:spcPts val="3460"/>
              </a:lnSpc>
              <a:spcBef>
                <a:spcPts val="819"/>
              </a:spcBef>
              <a:buAutoNum type="arabicPeriod"/>
              <a:tabLst>
                <a:tab pos="527685" algn="l"/>
                <a:tab pos="528320" algn="l"/>
              </a:tabLst>
            </a:pPr>
            <a:r>
              <a:rPr sz="3200" spc="-5" dirty="0">
                <a:cs typeface="Arial"/>
              </a:rPr>
              <a:t>Where </a:t>
            </a:r>
            <a:r>
              <a:rPr sz="3200" dirty="0">
                <a:cs typeface="Arial"/>
              </a:rPr>
              <a:t>did the characters</a:t>
            </a:r>
            <a:r>
              <a:rPr sz="3200" spc="-145" dirty="0">
                <a:cs typeface="Arial"/>
              </a:rPr>
              <a:t> </a:t>
            </a:r>
            <a:r>
              <a:rPr sz="3200" spc="-5" dirty="0">
                <a:cs typeface="Arial"/>
              </a:rPr>
              <a:t>find  </a:t>
            </a:r>
            <a:r>
              <a:rPr sz="3200" dirty="0">
                <a:cs typeface="Arial"/>
              </a:rPr>
              <a:t>themselves?</a:t>
            </a:r>
          </a:p>
          <a:p>
            <a:pPr marL="527685" indent="-514984">
              <a:lnSpc>
                <a:spcPts val="3650"/>
              </a:lnSpc>
              <a:spcBef>
                <a:spcPts val="330"/>
              </a:spcBef>
              <a:buAutoNum type="arabicPeriod"/>
              <a:tabLst>
                <a:tab pos="527685" algn="l"/>
                <a:tab pos="528320" algn="l"/>
              </a:tabLst>
            </a:pPr>
            <a:r>
              <a:rPr sz="3200" dirty="0">
                <a:cs typeface="Arial"/>
              </a:rPr>
              <a:t>At </a:t>
            </a:r>
            <a:r>
              <a:rPr sz="3200" spc="-5" dirty="0">
                <a:cs typeface="Arial"/>
              </a:rPr>
              <a:t>what point </a:t>
            </a:r>
            <a:r>
              <a:rPr sz="3200" dirty="0">
                <a:cs typeface="Arial"/>
              </a:rPr>
              <a:t>did </a:t>
            </a:r>
            <a:r>
              <a:rPr sz="3200" spc="-5" dirty="0">
                <a:cs typeface="Arial"/>
              </a:rPr>
              <a:t>they </a:t>
            </a:r>
            <a:r>
              <a:rPr sz="3200" dirty="0">
                <a:cs typeface="Arial"/>
              </a:rPr>
              <a:t>first see</a:t>
            </a:r>
            <a:r>
              <a:rPr sz="3200" spc="-90" dirty="0">
                <a:cs typeface="Arial"/>
              </a:rPr>
              <a:t> </a:t>
            </a:r>
            <a:r>
              <a:rPr sz="3200" spc="-5" dirty="0">
                <a:cs typeface="Arial"/>
              </a:rPr>
              <a:t>Pemberley</a:t>
            </a:r>
            <a:endParaRPr sz="3200" dirty="0">
              <a:cs typeface="Arial"/>
            </a:endParaRPr>
          </a:p>
          <a:p>
            <a:pPr marL="527685">
              <a:lnSpc>
                <a:spcPts val="3650"/>
              </a:lnSpc>
            </a:pPr>
            <a:r>
              <a:rPr sz="3200" dirty="0">
                <a:cs typeface="Arial"/>
              </a:rPr>
              <a:t>House?</a:t>
            </a:r>
          </a:p>
          <a:p>
            <a:pPr marL="527685" marR="546735" indent="-514984">
              <a:lnSpc>
                <a:spcPts val="3460"/>
              </a:lnSpc>
              <a:spcBef>
                <a:spcPts val="815"/>
              </a:spcBef>
              <a:buAutoNum type="arabicPeriod" startAt="4"/>
              <a:tabLst>
                <a:tab pos="527685" algn="l"/>
                <a:tab pos="528320" algn="l"/>
              </a:tabLst>
            </a:pPr>
            <a:r>
              <a:rPr sz="3200" spc="-5" dirty="0">
                <a:cs typeface="Arial"/>
              </a:rPr>
              <a:t>Where </a:t>
            </a:r>
            <a:r>
              <a:rPr sz="3200" dirty="0">
                <a:cs typeface="Arial"/>
              </a:rPr>
              <a:t>was the </a:t>
            </a:r>
            <a:r>
              <a:rPr sz="3200" spc="-5" dirty="0">
                <a:cs typeface="Arial"/>
              </a:rPr>
              <a:t>house </a:t>
            </a:r>
            <a:r>
              <a:rPr sz="3200" dirty="0">
                <a:cs typeface="Arial"/>
              </a:rPr>
              <a:t>in </a:t>
            </a:r>
            <a:r>
              <a:rPr sz="3200" spc="-5" dirty="0">
                <a:cs typeface="Arial"/>
              </a:rPr>
              <a:t>relation to</a:t>
            </a:r>
            <a:r>
              <a:rPr sz="3200" spc="-85" dirty="0">
                <a:cs typeface="Arial"/>
              </a:rPr>
              <a:t> </a:t>
            </a:r>
            <a:r>
              <a:rPr sz="3200" spc="-5" dirty="0">
                <a:cs typeface="Arial"/>
              </a:rPr>
              <a:t>the  </a:t>
            </a:r>
            <a:r>
              <a:rPr sz="3200" dirty="0">
                <a:cs typeface="Arial"/>
              </a:rPr>
              <a:t>characters?</a:t>
            </a:r>
          </a:p>
          <a:p>
            <a:pPr marL="527685" indent="-514984">
              <a:spcBef>
                <a:spcPts val="330"/>
              </a:spcBef>
              <a:buAutoNum type="arabicPeriod" startAt="4"/>
              <a:tabLst>
                <a:tab pos="527685" algn="l"/>
                <a:tab pos="528320" algn="l"/>
              </a:tabLst>
            </a:pPr>
            <a:r>
              <a:rPr sz="3200" dirty="0">
                <a:cs typeface="Arial"/>
              </a:rPr>
              <a:t>How did </a:t>
            </a:r>
            <a:r>
              <a:rPr sz="3200" spc="-5" dirty="0">
                <a:cs typeface="Arial"/>
              </a:rPr>
              <a:t>the author </a:t>
            </a:r>
            <a:r>
              <a:rPr sz="3200" dirty="0">
                <a:cs typeface="Arial"/>
              </a:rPr>
              <a:t>describe the</a:t>
            </a:r>
            <a:r>
              <a:rPr sz="3200" spc="-120" dirty="0">
                <a:cs typeface="Arial"/>
              </a:rPr>
              <a:t> </a:t>
            </a:r>
            <a:r>
              <a:rPr sz="3200" spc="-5" dirty="0">
                <a:cs typeface="Arial"/>
              </a:rPr>
              <a:t>road?</a:t>
            </a:r>
            <a:endParaRPr sz="3200" dirty="0">
              <a:cs typeface="Arial"/>
            </a:endParaRPr>
          </a:p>
        </p:txBody>
      </p:sp>
      <p:sp>
        <p:nvSpPr>
          <p:cNvPr id="5" name="object 5"/>
          <p:cNvSpPr/>
          <p:nvPr/>
        </p:nvSpPr>
        <p:spPr>
          <a:xfrm>
            <a:off x="10216515" y="6000166"/>
            <a:ext cx="44450" cy="28575"/>
          </a:xfrm>
          <a:custGeom>
            <a:avLst/>
            <a:gdLst/>
            <a:ahLst/>
            <a:cxnLst/>
            <a:rect l="l" t="t" r="r" b="b"/>
            <a:pathLst>
              <a:path w="44450" h="28575">
                <a:moveTo>
                  <a:pt x="39115" y="0"/>
                </a:moveTo>
                <a:lnTo>
                  <a:pt x="0" y="14706"/>
                </a:lnTo>
                <a:lnTo>
                  <a:pt x="5079" y="28092"/>
                </a:lnTo>
                <a:lnTo>
                  <a:pt x="44195" y="13385"/>
                </a:lnTo>
                <a:lnTo>
                  <a:pt x="39115" y="0"/>
                </a:lnTo>
                <a:close/>
              </a:path>
            </a:pathLst>
          </a:custGeom>
          <a:solidFill>
            <a:srgbClr val="3D9DAB"/>
          </a:solidFill>
        </p:spPr>
        <p:txBody>
          <a:bodyPr wrap="square" lIns="0" tIns="0" rIns="0" bIns="0" rtlCol="0"/>
          <a:lstStyle/>
          <a:p>
            <a:endParaRPr/>
          </a:p>
        </p:txBody>
      </p:sp>
      <p:pic>
        <p:nvPicPr>
          <p:cNvPr id="6" name="Picture 5">
            <a:extLst>
              <a:ext uri="{FF2B5EF4-FFF2-40B4-BE49-F238E27FC236}">
                <a16:creationId xmlns:a16="http://schemas.microsoft.com/office/drawing/2014/main" xmlns="" id="{592F5A7B-A296-4410-8EF8-57727A9722F8}"/>
              </a:ext>
            </a:extLst>
          </p:cNvPr>
          <p:cNvPicPr>
            <a:picLocks noChangeAspect="1"/>
          </p:cNvPicPr>
          <p:nvPr/>
        </p:nvPicPr>
        <p:blipFill>
          <a:blip r:embed="rId2"/>
          <a:stretch>
            <a:fillRect/>
          </a:stretch>
        </p:blipFill>
        <p:spPr>
          <a:xfrm>
            <a:off x="86042" y="108827"/>
            <a:ext cx="2274005" cy="1188823"/>
          </a:xfrm>
          <a:prstGeom prst="rect">
            <a:avLst/>
          </a:prstGeom>
        </p:spPr>
      </p:pic>
    </p:spTree>
    <p:extLst>
      <p:ext uri="{BB962C8B-B14F-4D97-AF65-F5344CB8AC3E}">
        <p14:creationId xmlns:p14="http://schemas.microsoft.com/office/powerpoint/2010/main" val="297691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7169" y="2214"/>
            <a:ext cx="8977589" cy="1261499"/>
          </a:xfrm>
          <a:prstGeom prst="rect">
            <a:avLst/>
          </a:prstGeom>
        </p:spPr>
        <p:txBody>
          <a:bodyPr vert="horz" wrap="square" lIns="0" tIns="43815" rIns="0" bIns="0" rtlCol="0" anchor="b">
            <a:spAutoFit/>
          </a:bodyPr>
          <a:lstStyle/>
          <a:p>
            <a:pPr marL="3439795" marR="5080" indent="-3417570">
              <a:lnSpc>
                <a:spcPts val="4690"/>
              </a:lnSpc>
              <a:spcBef>
                <a:spcPts val="345"/>
              </a:spcBef>
            </a:pPr>
            <a:r>
              <a:rPr spc="-5" dirty="0">
                <a:solidFill>
                  <a:schemeClr val="bg2">
                    <a:lumMod val="50000"/>
                  </a:schemeClr>
                </a:solidFill>
              </a:rPr>
              <a:t>Comprehension depends on reading  speed</a:t>
            </a:r>
          </a:p>
        </p:txBody>
      </p:sp>
      <p:sp>
        <p:nvSpPr>
          <p:cNvPr id="3" name="object 3"/>
          <p:cNvSpPr/>
          <p:nvPr/>
        </p:nvSpPr>
        <p:spPr>
          <a:xfrm>
            <a:off x="1775460" y="1600201"/>
            <a:ext cx="4537075" cy="4559935"/>
          </a:xfrm>
          <a:custGeom>
            <a:avLst/>
            <a:gdLst/>
            <a:ahLst/>
            <a:cxnLst/>
            <a:rect l="l" t="t" r="r" b="b"/>
            <a:pathLst>
              <a:path w="4537075" h="4559935">
                <a:moveTo>
                  <a:pt x="0" y="4559808"/>
                </a:moveTo>
                <a:lnTo>
                  <a:pt x="4536948" y="4559808"/>
                </a:lnTo>
                <a:lnTo>
                  <a:pt x="4536948" y="0"/>
                </a:lnTo>
                <a:lnTo>
                  <a:pt x="0" y="0"/>
                </a:lnTo>
                <a:lnTo>
                  <a:pt x="0" y="4559808"/>
                </a:lnTo>
                <a:close/>
              </a:path>
            </a:pathLst>
          </a:custGeom>
          <a:solidFill>
            <a:srgbClr val="6BE94B"/>
          </a:solidFill>
        </p:spPr>
        <p:txBody>
          <a:bodyPr wrap="square" lIns="0" tIns="0" rIns="0" bIns="0" rtlCol="0"/>
          <a:lstStyle/>
          <a:p>
            <a:endParaRPr/>
          </a:p>
        </p:txBody>
      </p:sp>
      <p:sp>
        <p:nvSpPr>
          <p:cNvPr id="4" name="object 4"/>
          <p:cNvSpPr txBox="1"/>
          <p:nvPr/>
        </p:nvSpPr>
        <p:spPr>
          <a:xfrm>
            <a:off x="1854200" y="1624330"/>
            <a:ext cx="4196080" cy="2414122"/>
          </a:xfrm>
          <a:prstGeom prst="rect">
            <a:avLst/>
          </a:prstGeom>
        </p:spPr>
        <p:txBody>
          <a:bodyPr vert="horz" wrap="square" lIns="0" tIns="13335" rIns="0" bIns="0" rtlCol="0">
            <a:spAutoFit/>
          </a:bodyPr>
          <a:lstStyle/>
          <a:p>
            <a:pPr marL="12700" marR="5080" algn="just">
              <a:spcBef>
                <a:spcPts val="105"/>
              </a:spcBef>
            </a:pPr>
            <a:r>
              <a:rPr sz="2600" dirty="0">
                <a:latin typeface="+mj-lt"/>
                <a:cs typeface="Arial"/>
              </a:rPr>
              <a:t>They gradually ascended</a:t>
            </a:r>
            <a:r>
              <a:rPr sz="2600" spc="-90" dirty="0">
                <a:latin typeface="+mj-lt"/>
                <a:cs typeface="Arial"/>
              </a:rPr>
              <a:t> </a:t>
            </a:r>
            <a:r>
              <a:rPr sz="2600" dirty="0">
                <a:latin typeface="+mj-lt"/>
                <a:cs typeface="Arial"/>
              </a:rPr>
              <a:t>for  half a mile then </a:t>
            </a:r>
            <a:r>
              <a:rPr sz="2600" spc="-5" dirty="0">
                <a:latin typeface="+mj-lt"/>
                <a:cs typeface="Arial"/>
              </a:rPr>
              <a:t>found  </a:t>
            </a:r>
            <a:r>
              <a:rPr sz="2600" dirty="0">
                <a:latin typeface="+mj-lt"/>
                <a:cs typeface="Arial"/>
              </a:rPr>
              <a:t>themselves at the top of a  considerable eminence  where the wood ceased and  the eye was instantly</a:t>
            </a:r>
            <a:r>
              <a:rPr sz="2600" spc="-55" dirty="0">
                <a:latin typeface="+mj-lt"/>
                <a:cs typeface="Arial"/>
              </a:rPr>
              <a:t> </a:t>
            </a:r>
            <a:r>
              <a:rPr sz="2600" dirty="0">
                <a:latin typeface="+mj-lt"/>
                <a:cs typeface="Arial"/>
              </a:rPr>
              <a:t>caught</a:t>
            </a:r>
            <a:r>
              <a:rPr lang="en-GB" sz="2600" dirty="0">
                <a:latin typeface="+mj-lt"/>
                <a:cs typeface="Arial"/>
              </a:rPr>
              <a:t> by </a:t>
            </a:r>
            <a:endParaRPr sz="2600" dirty="0">
              <a:latin typeface="+mj-lt"/>
              <a:cs typeface="Arial"/>
            </a:endParaRPr>
          </a:p>
        </p:txBody>
      </p:sp>
      <p:sp>
        <p:nvSpPr>
          <p:cNvPr id="5" name="object 5"/>
          <p:cNvSpPr txBox="1"/>
          <p:nvPr/>
        </p:nvSpPr>
        <p:spPr>
          <a:xfrm>
            <a:off x="1854199" y="4398645"/>
            <a:ext cx="4458335" cy="1213153"/>
          </a:xfrm>
          <a:prstGeom prst="rect">
            <a:avLst/>
          </a:prstGeom>
        </p:spPr>
        <p:txBody>
          <a:bodyPr vert="horz" wrap="square" lIns="0" tIns="12700" rIns="0" bIns="0" rtlCol="0">
            <a:spAutoFit/>
          </a:bodyPr>
          <a:lstStyle/>
          <a:p>
            <a:pPr marL="12700" marR="5080" algn="just">
              <a:spcBef>
                <a:spcPts val="100"/>
              </a:spcBef>
            </a:pPr>
            <a:r>
              <a:rPr sz="2600" spc="-5" dirty="0">
                <a:latin typeface="+mj-lt"/>
                <a:cs typeface="Arial"/>
              </a:rPr>
              <a:t>the </a:t>
            </a:r>
            <a:r>
              <a:rPr sz="2600" dirty="0">
                <a:latin typeface="+mj-lt"/>
                <a:cs typeface="Arial"/>
              </a:rPr>
              <a:t>opposite side of</a:t>
            </a:r>
            <a:r>
              <a:rPr sz="2600" spc="-50" dirty="0">
                <a:latin typeface="+mj-lt"/>
                <a:cs typeface="Arial"/>
              </a:rPr>
              <a:t> </a:t>
            </a:r>
            <a:r>
              <a:rPr sz="2600" dirty="0">
                <a:latin typeface="+mj-lt"/>
                <a:cs typeface="Arial"/>
              </a:rPr>
              <a:t>the  </a:t>
            </a:r>
            <a:r>
              <a:rPr sz="2600" spc="-25" dirty="0">
                <a:latin typeface="+mj-lt"/>
                <a:cs typeface="Arial"/>
              </a:rPr>
              <a:t>valley, </a:t>
            </a:r>
            <a:r>
              <a:rPr sz="2600" dirty="0">
                <a:latin typeface="+mj-lt"/>
                <a:cs typeface="Arial"/>
              </a:rPr>
              <a:t>into which the road  with some abruptness  wound.</a:t>
            </a:r>
          </a:p>
        </p:txBody>
      </p:sp>
      <p:sp>
        <p:nvSpPr>
          <p:cNvPr id="6" name="object 6"/>
          <p:cNvSpPr txBox="1"/>
          <p:nvPr/>
        </p:nvSpPr>
        <p:spPr>
          <a:xfrm>
            <a:off x="1854200" y="4002405"/>
            <a:ext cx="4839970" cy="422275"/>
          </a:xfrm>
          <a:prstGeom prst="rect">
            <a:avLst/>
          </a:prstGeom>
        </p:spPr>
        <p:txBody>
          <a:bodyPr vert="horz" wrap="square" lIns="0" tIns="12700" rIns="0" bIns="0" rtlCol="0">
            <a:spAutoFit/>
          </a:bodyPr>
          <a:lstStyle/>
          <a:p>
            <a:pPr marL="12700" algn="just">
              <a:spcBef>
                <a:spcPts val="100"/>
              </a:spcBef>
              <a:tabLst>
                <a:tab pos="4549775" algn="l"/>
              </a:tabLst>
            </a:pPr>
            <a:r>
              <a:rPr sz="2600" dirty="0">
                <a:latin typeface="+mj-lt"/>
                <a:cs typeface="Arial"/>
              </a:rPr>
              <a:t>Pemberley</a:t>
            </a:r>
            <a:r>
              <a:rPr sz="2600" spc="-35" dirty="0">
                <a:latin typeface="+mj-lt"/>
                <a:cs typeface="Arial"/>
              </a:rPr>
              <a:t> </a:t>
            </a:r>
            <a:r>
              <a:rPr sz="2600" dirty="0">
                <a:latin typeface="+mj-lt"/>
                <a:cs typeface="Arial"/>
              </a:rPr>
              <a:t>House</a:t>
            </a:r>
            <a:r>
              <a:rPr sz="2600" spc="-15" dirty="0">
                <a:latin typeface="+mj-lt"/>
                <a:cs typeface="Arial"/>
              </a:rPr>
              <a:t> </a:t>
            </a:r>
            <a:r>
              <a:rPr sz="2600" dirty="0">
                <a:latin typeface="+mj-lt"/>
                <a:cs typeface="Arial"/>
              </a:rPr>
              <a:t>situated</a:t>
            </a:r>
            <a:r>
              <a:rPr lang="en-GB" sz="2600" dirty="0">
                <a:latin typeface="+mj-lt"/>
                <a:cs typeface="Arial"/>
              </a:rPr>
              <a:t> on</a:t>
            </a:r>
            <a:endParaRPr sz="2600" dirty="0">
              <a:latin typeface="+mj-lt"/>
              <a:cs typeface="Arial"/>
            </a:endParaRPr>
          </a:p>
        </p:txBody>
      </p:sp>
      <p:sp>
        <p:nvSpPr>
          <p:cNvPr id="7" name="object 7"/>
          <p:cNvSpPr txBox="1"/>
          <p:nvPr/>
        </p:nvSpPr>
        <p:spPr>
          <a:xfrm>
            <a:off x="6694170" y="2226857"/>
            <a:ext cx="5193030" cy="3283078"/>
          </a:xfrm>
          <a:prstGeom prst="rect">
            <a:avLst/>
          </a:prstGeom>
        </p:spPr>
        <p:txBody>
          <a:bodyPr vert="horz" wrap="square" lIns="0" tIns="13335" rIns="0" bIns="0" rtlCol="0">
            <a:spAutoFit/>
          </a:bodyPr>
          <a:lstStyle/>
          <a:p>
            <a:pPr marL="527685" indent="-514984">
              <a:spcBef>
                <a:spcPts val="105"/>
              </a:spcBef>
              <a:buAutoNum type="arabicPeriod"/>
              <a:tabLst>
                <a:tab pos="527685" algn="l"/>
                <a:tab pos="528320" algn="l"/>
              </a:tabLst>
            </a:pPr>
            <a:r>
              <a:rPr sz="2600" dirty="0">
                <a:latin typeface="+mj-lt"/>
                <a:cs typeface="Arial"/>
              </a:rPr>
              <a:t>What did they</a:t>
            </a:r>
            <a:r>
              <a:rPr sz="2600" spc="-40" dirty="0">
                <a:latin typeface="+mj-lt"/>
                <a:cs typeface="Arial"/>
              </a:rPr>
              <a:t> </a:t>
            </a:r>
            <a:r>
              <a:rPr sz="2600" dirty="0">
                <a:latin typeface="+mj-lt"/>
                <a:cs typeface="Arial"/>
              </a:rPr>
              <a:t>climb?</a:t>
            </a:r>
          </a:p>
          <a:p>
            <a:pPr marL="527685" marR="1035685" indent="-514984">
              <a:lnSpc>
                <a:spcPct val="80000"/>
              </a:lnSpc>
              <a:spcBef>
                <a:spcPts val="620"/>
              </a:spcBef>
              <a:buAutoNum type="arabicPeriod"/>
              <a:tabLst>
                <a:tab pos="527685" algn="l"/>
                <a:tab pos="528320" algn="l"/>
              </a:tabLst>
            </a:pPr>
            <a:r>
              <a:rPr sz="2600" dirty="0">
                <a:latin typeface="+mj-lt"/>
                <a:cs typeface="Arial"/>
              </a:rPr>
              <a:t>Where did the</a:t>
            </a:r>
            <a:r>
              <a:rPr lang="en-GB" sz="2600" dirty="0">
                <a:latin typeface="+mj-lt"/>
                <a:cs typeface="Arial"/>
              </a:rPr>
              <a:t> </a:t>
            </a:r>
            <a:r>
              <a:rPr sz="2600" dirty="0">
                <a:latin typeface="+mj-lt"/>
                <a:cs typeface="Arial"/>
              </a:rPr>
              <a:t>characters</a:t>
            </a:r>
            <a:r>
              <a:rPr sz="2600" spc="-90" dirty="0">
                <a:latin typeface="+mj-lt"/>
                <a:cs typeface="Arial"/>
              </a:rPr>
              <a:t> </a:t>
            </a:r>
            <a:r>
              <a:rPr sz="2600" dirty="0">
                <a:latin typeface="+mj-lt"/>
                <a:cs typeface="Arial"/>
              </a:rPr>
              <a:t>find  themselves?</a:t>
            </a:r>
          </a:p>
          <a:p>
            <a:pPr marL="527685" marR="40640" indent="-514984">
              <a:lnSpc>
                <a:spcPct val="80000"/>
              </a:lnSpc>
              <a:spcBef>
                <a:spcPts val="625"/>
              </a:spcBef>
              <a:buAutoNum type="arabicPeriod"/>
              <a:tabLst>
                <a:tab pos="527685" algn="l"/>
                <a:tab pos="528320" algn="l"/>
              </a:tabLst>
            </a:pPr>
            <a:r>
              <a:rPr sz="2600" dirty="0">
                <a:latin typeface="+mj-lt"/>
                <a:cs typeface="Arial"/>
              </a:rPr>
              <a:t>At what point did</a:t>
            </a:r>
            <a:r>
              <a:rPr sz="2600" spc="-70" dirty="0">
                <a:latin typeface="+mj-lt"/>
                <a:cs typeface="Arial"/>
              </a:rPr>
              <a:t> </a:t>
            </a:r>
            <a:r>
              <a:rPr sz="2600" dirty="0">
                <a:latin typeface="+mj-lt"/>
                <a:cs typeface="Arial"/>
              </a:rPr>
              <a:t>they  </a:t>
            </a:r>
            <a:r>
              <a:rPr sz="2600" spc="-5" dirty="0">
                <a:latin typeface="+mj-lt"/>
                <a:cs typeface="Arial"/>
              </a:rPr>
              <a:t>first </a:t>
            </a:r>
            <a:r>
              <a:rPr sz="2600" dirty="0">
                <a:latin typeface="+mj-lt"/>
                <a:cs typeface="Arial"/>
              </a:rPr>
              <a:t>see Pemberley  House</a:t>
            </a:r>
            <a:endParaRPr lang="en-GB" sz="2600" dirty="0">
              <a:latin typeface="+mj-lt"/>
              <a:cs typeface="Arial"/>
            </a:endParaRPr>
          </a:p>
          <a:p>
            <a:pPr marL="527685" marR="40640" indent="-514984">
              <a:lnSpc>
                <a:spcPct val="80000"/>
              </a:lnSpc>
              <a:spcBef>
                <a:spcPts val="625"/>
              </a:spcBef>
              <a:buAutoNum type="arabicPeriod"/>
              <a:tabLst>
                <a:tab pos="527685" algn="l"/>
                <a:tab pos="528320" algn="l"/>
              </a:tabLst>
            </a:pPr>
            <a:r>
              <a:rPr sz="2600" dirty="0">
                <a:latin typeface="+mj-lt"/>
                <a:cs typeface="Arial"/>
              </a:rPr>
              <a:t>Where was the</a:t>
            </a:r>
            <a:r>
              <a:rPr sz="2600" spc="-70" dirty="0">
                <a:latin typeface="+mj-lt"/>
                <a:cs typeface="Arial"/>
              </a:rPr>
              <a:t> </a:t>
            </a:r>
            <a:r>
              <a:rPr sz="2600" dirty="0">
                <a:latin typeface="+mj-lt"/>
                <a:cs typeface="Arial"/>
              </a:rPr>
              <a:t>house  in relation to the  characters?</a:t>
            </a:r>
          </a:p>
          <a:p>
            <a:pPr marL="12700">
              <a:lnSpc>
                <a:spcPts val="2810"/>
              </a:lnSpc>
              <a:tabLst>
                <a:tab pos="527685" algn="l"/>
              </a:tabLst>
            </a:pPr>
            <a:r>
              <a:rPr sz="2600" dirty="0">
                <a:latin typeface="+mj-lt"/>
                <a:cs typeface="Arial"/>
              </a:rPr>
              <a:t>5.	How did the</a:t>
            </a:r>
            <a:r>
              <a:rPr sz="2600" spc="-35" dirty="0">
                <a:latin typeface="+mj-lt"/>
                <a:cs typeface="Arial"/>
              </a:rPr>
              <a:t> </a:t>
            </a:r>
            <a:r>
              <a:rPr sz="2600" dirty="0">
                <a:latin typeface="+mj-lt"/>
                <a:cs typeface="Arial"/>
              </a:rPr>
              <a:t>author</a:t>
            </a:r>
            <a:r>
              <a:rPr lang="en-GB" sz="2600" dirty="0">
                <a:latin typeface="+mj-lt"/>
                <a:cs typeface="Arial"/>
              </a:rPr>
              <a:t> </a:t>
            </a:r>
            <a:r>
              <a:rPr sz="2600" dirty="0">
                <a:latin typeface="+mj-lt"/>
                <a:cs typeface="Arial"/>
              </a:rPr>
              <a:t>describe the</a:t>
            </a:r>
            <a:r>
              <a:rPr sz="2600" spc="-30" dirty="0">
                <a:latin typeface="+mj-lt"/>
                <a:cs typeface="Arial"/>
              </a:rPr>
              <a:t> </a:t>
            </a:r>
            <a:r>
              <a:rPr lang="en-GB" sz="2600" spc="-30" dirty="0">
                <a:latin typeface="+mj-lt"/>
                <a:cs typeface="Arial"/>
              </a:rPr>
              <a:t>    	</a:t>
            </a:r>
            <a:r>
              <a:rPr sz="2600" dirty="0">
                <a:latin typeface="+mj-lt"/>
                <a:cs typeface="Arial"/>
              </a:rPr>
              <a:t>road?</a:t>
            </a:r>
          </a:p>
        </p:txBody>
      </p:sp>
      <p:sp>
        <p:nvSpPr>
          <p:cNvPr id="9" name="object 9"/>
          <p:cNvSpPr/>
          <p:nvPr/>
        </p:nvSpPr>
        <p:spPr>
          <a:xfrm>
            <a:off x="10216515" y="6000166"/>
            <a:ext cx="44450" cy="28575"/>
          </a:xfrm>
          <a:custGeom>
            <a:avLst/>
            <a:gdLst/>
            <a:ahLst/>
            <a:cxnLst/>
            <a:rect l="l" t="t" r="r" b="b"/>
            <a:pathLst>
              <a:path w="44450" h="28575">
                <a:moveTo>
                  <a:pt x="39115" y="0"/>
                </a:moveTo>
                <a:lnTo>
                  <a:pt x="0" y="14706"/>
                </a:lnTo>
                <a:lnTo>
                  <a:pt x="5079" y="28092"/>
                </a:lnTo>
                <a:lnTo>
                  <a:pt x="44195" y="13385"/>
                </a:lnTo>
                <a:lnTo>
                  <a:pt x="39115" y="0"/>
                </a:lnTo>
                <a:close/>
              </a:path>
            </a:pathLst>
          </a:custGeom>
          <a:solidFill>
            <a:srgbClr val="3D9DAB"/>
          </a:solidFill>
        </p:spPr>
        <p:txBody>
          <a:bodyPr wrap="square" lIns="0" tIns="0" rIns="0" bIns="0" rtlCol="0"/>
          <a:lstStyle/>
          <a:p>
            <a:endParaRPr/>
          </a:p>
        </p:txBody>
      </p:sp>
      <p:pic>
        <p:nvPicPr>
          <p:cNvPr id="10" name="Picture 9">
            <a:extLst>
              <a:ext uri="{FF2B5EF4-FFF2-40B4-BE49-F238E27FC236}">
                <a16:creationId xmlns:a16="http://schemas.microsoft.com/office/drawing/2014/main" xmlns="" id="{A3A1C71A-B09A-4ACC-8E7B-54AA081A634C}"/>
              </a:ext>
            </a:extLst>
          </p:cNvPr>
          <p:cNvPicPr>
            <a:picLocks noChangeAspect="1"/>
          </p:cNvPicPr>
          <p:nvPr/>
        </p:nvPicPr>
        <p:blipFill>
          <a:blip r:embed="rId2"/>
          <a:stretch>
            <a:fillRect/>
          </a:stretch>
        </p:blipFill>
        <p:spPr>
          <a:xfrm>
            <a:off x="86042" y="108827"/>
            <a:ext cx="2274005" cy="1188823"/>
          </a:xfrm>
          <a:prstGeom prst="rect">
            <a:avLst/>
          </a:prstGeom>
        </p:spPr>
      </p:pic>
    </p:spTree>
    <p:extLst>
      <p:ext uri="{BB962C8B-B14F-4D97-AF65-F5344CB8AC3E}">
        <p14:creationId xmlns:p14="http://schemas.microsoft.com/office/powerpoint/2010/main" val="2804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txBox="1"/>
          <p:nvPr/>
        </p:nvSpPr>
        <p:spPr>
          <a:xfrm>
            <a:off x="3359696" y="332657"/>
            <a:ext cx="6912768" cy="782970"/>
          </a:xfrm>
          <a:prstGeom prst="rect">
            <a:avLst/>
          </a:prstGeom>
        </p:spPr>
        <p:txBody>
          <a:bodyPr vert="horz" wrap="square" lIns="0" tIns="32384" rIns="0" bIns="0" rtlCol="0">
            <a:spAutoFit/>
          </a:bodyPr>
          <a:lstStyle/>
          <a:p>
            <a:pPr marL="1420495" marR="5080" indent="-1408430">
              <a:lnSpc>
                <a:spcPts val="2810"/>
              </a:lnSpc>
              <a:spcBef>
                <a:spcPts val="254"/>
              </a:spcBef>
              <a:tabLst>
                <a:tab pos="1445260" algn="l"/>
              </a:tabLst>
            </a:pPr>
            <a:r>
              <a:rPr sz="3600" i="1" spc="-30" dirty="0">
                <a:solidFill>
                  <a:schemeClr val="bg2">
                    <a:lumMod val="25000"/>
                  </a:schemeClr>
                </a:solidFill>
                <a:cs typeface="Arial" panose="020B0604020202020204" pitchFamily="34" charset="0"/>
              </a:rPr>
              <a:t>Fluency:</a:t>
            </a:r>
            <a:r>
              <a:rPr lang="en-GB" sz="3600" i="1" spc="-30" dirty="0">
                <a:solidFill>
                  <a:schemeClr val="bg2">
                    <a:lumMod val="25000"/>
                  </a:schemeClr>
                </a:solidFill>
                <a:cs typeface="Arial" panose="020B0604020202020204" pitchFamily="34" charset="0"/>
              </a:rPr>
              <a:t> </a:t>
            </a:r>
            <a:r>
              <a:rPr sz="3600" spc="-5" dirty="0">
                <a:solidFill>
                  <a:schemeClr val="bg2">
                    <a:lumMod val="25000"/>
                  </a:schemeClr>
                </a:solidFill>
                <a:cs typeface="Arial" panose="020B0604020202020204" pitchFamily="34" charset="0"/>
              </a:rPr>
              <a:t>reading quickly, accurately,  and with</a:t>
            </a:r>
            <a:r>
              <a:rPr sz="3600" spc="-15" dirty="0">
                <a:solidFill>
                  <a:schemeClr val="bg2">
                    <a:lumMod val="25000"/>
                  </a:schemeClr>
                </a:solidFill>
                <a:cs typeface="Arial" panose="020B0604020202020204" pitchFamily="34" charset="0"/>
              </a:rPr>
              <a:t> </a:t>
            </a:r>
            <a:r>
              <a:rPr sz="3600" spc="-5" dirty="0">
                <a:solidFill>
                  <a:schemeClr val="bg2">
                    <a:lumMod val="25000"/>
                  </a:schemeClr>
                </a:solidFill>
                <a:cs typeface="Arial" panose="020B0604020202020204" pitchFamily="34" charset="0"/>
              </a:rPr>
              <a:t>expression</a:t>
            </a:r>
            <a:endParaRPr sz="3600" dirty="0">
              <a:solidFill>
                <a:schemeClr val="bg2">
                  <a:lumMod val="25000"/>
                </a:schemeClr>
              </a:solidFill>
              <a:cs typeface="Arial" panose="020B0604020202020204" pitchFamily="34" charset="0"/>
            </a:endParaRPr>
          </a:p>
        </p:txBody>
      </p:sp>
      <p:sp>
        <p:nvSpPr>
          <p:cNvPr id="5" name="object 6"/>
          <p:cNvSpPr txBox="1"/>
          <p:nvPr/>
        </p:nvSpPr>
        <p:spPr>
          <a:xfrm>
            <a:off x="704538" y="1700808"/>
            <a:ext cx="6471582" cy="3495829"/>
          </a:xfrm>
          <a:prstGeom prst="rect">
            <a:avLst/>
          </a:prstGeom>
        </p:spPr>
        <p:txBody>
          <a:bodyPr vert="horz" wrap="square" lIns="0" tIns="190500" rIns="0" bIns="0" rtlCol="0">
            <a:spAutoFit/>
          </a:bodyPr>
          <a:lstStyle/>
          <a:p>
            <a:pPr marL="12700">
              <a:spcBef>
                <a:spcPts val="1500"/>
              </a:spcBef>
              <a:tabLst>
                <a:tab pos="445134" algn="l"/>
                <a:tab pos="445770" algn="l"/>
              </a:tabLst>
            </a:pPr>
            <a:r>
              <a:rPr sz="2800" b="1" spc="-5" dirty="0">
                <a:solidFill>
                  <a:schemeClr val="tx1">
                    <a:lumMod val="75000"/>
                    <a:lumOff val="25000"/>
                  </a:schemeClr>
                </a:solidFill>
                <a:latin typeface="+mj-lt"/>
                <a:cs typeface="Arial" panose="020B0604020202020204" pitchFamily="34" charset="0"/>
              </a:rPr>
              <a:t>Combines rate and</a:t>
            </a:r>
            <a:r>
              <a:rPr sz="2800" b="1" spc="-40" dirty="0">
                <a:solidFill>
                  <a:schemeClr val="tx1">
                    <a:lumMod val="75000"/>
                    <a:lumOff val="25000"/>
                  </a:schemeClr>
                </a:solidFill>
                <a:latin typeface="+mj-lt"/>
                <a:cs typeface="Arial" panose="020B0604020202020204" pitchFamily="34" charset="0"/>
              </a:rPr>
              <a:t> </a:t>
            </a:r>
            <a:r>
              <a:rPr sz="2800" b="1" spc="-5" dirty="0">
                <a:solidFill>
                  <a:schemeClr val="tx1">
                    <a:lumMod val="75000"/>
                    <a:lumOff val="25000"/>
                  </a:schemeClr>
                </a:solidFill>
                <a:latin typeface="+mj-lt"/>
                <a:cs typeface="Arial" panose="020B0604020202020204" pitchFamily="34" charset="0"/>
              </a:rPr>
              <a:t>accuracy</a:t>
            </a:r>
            <a:endParaRPr sz="2800" dirty="0">
              <a:solidFill>
                <a:schemeClr val="tx1">
                  <a:lumMod val="75000"/>
                  <a:lumOff val="25000"/>
                </a:schemeClr>
              </a:solidFill>
              <a:latin typeface="+mj-lt"/>
              <a:cs typeface="Arial" panose="020B0604020202020204" pitchFamily="34" charset="0"/>
            </a:endParaRPr>
          </a:p>
          <a:p>
            <a:pPr marL="12700">
              <a:spcBef>
                <a:spcPts val="1405"/>
              </a:spcBef>
              <a:tabLst>
                <a:tab pos="445134" algn="l"/>
                <a:tab pos="445770" algn="l"/>
              </a:tabLst>
            </a:pPr>
            <a:r>
              <a:rPr sz="2800" b="1" dirty="0">
                <a:solidFill>
                  <a:schemeClr val="tx1">
                    <a:lumMod val="75000"/>
                    <a:lumOff val="25000"/>
                  </a:schemeClr>
                </a:solidFill>
                <a:latin typeface="+mj-lt"/>
                <a:cs typeface="Arial" panose="020B0604020202020204" pitchFamily="34" charset="0"/>
              </a:rPr>
              <a:t>Requires</a:t>
            </a:r>
            <a:r>
              <a:rPr sz="2800" b="1" spc="-10" dirty="0">
                <a:solidFill>
                  <a:schemeClr val="tx1">
                    <a:lumMod val="75000"/>
                    <a:lumOff val="25000"/>
                  </a:schemeClr>
                </a:solidFill>
                <a:latin typeface="+mj-lt"/>
                <a:cs typeface="Arial" panose="020B0604020202020204" pitchFamily="34" charset="0"/>
              </a:rPr>
              <a:t> </a:t>
            </a:r>
            <a:r>
              <a:rPr sz="2800" b="1" spc="-5" dirty="0">
                <a:solidFill>
                  <a:schemeClr val="tx1">
                    <a:lumMod val="75000"/>
                    <a:lumOff val="25000"/>
                  </a:schemeClr>
                </a:solidFill>
                <a:latin typeface="+mj-lt"/>
                <a:cs typeface="Arial" panose="020B0604020202020204" pitchFamily="34" charset="0"/>
              </a:rPr>
              <a:t>automaticity</a:t>
            </a:r>
            <a:endParaRPr sz="2800" dirty="0">
              <a:solidFill>
                <a:schemeClr val="tx1">
                  <a:lumMod val="75000"/>
                  <a:lumOff val="25000"/>
                </a:schemeClr>
              </a:solidFill>
              <a:latin typeface="+mj-lt"/>
              <a:cs typeface="Arial" panose="020B0604020202020204" pitchFamily="34" charset="0"/>
            </a:endParaRPr>
          </a:p>
          <a:p>
            <a:pPr marL="12700">
              <a:spcBef>
                <a:spcPts val="1430"/>
              </a:spcBef>
              <a:tabLst>
                <a:tab pos="445134" algn="l"/>
                <a:tab pos="445770" algn="l"/>
              </a:tabLst>
            </a:pPr>
            <a:r>
              <a:rPr sz="2800" b="1" dirty="0">
                <a:solidFill>
                  <a:schemeClr val="tx1">
                    <a:lumMod val="75000"/>
                    <a:lumOff val="25000"/>
                  </a:schemeClr>
                </a:solidFill>
                <a:latin typeface="+mj-lt"/>
                <a:cs typeface="Arial" panose="020B0604020202020204" pitchFamily="34" charset="0"/>
              </a:rPr>
              <a:t>Includes </a:t>
            </a:r>
            <a:r>
              <a:rPr sz="2800" b="1" spc="-5" dirty="0">
                <a:solidFill>
                  <a:schemeClr val="tx1">
                    <a:lumMod val="75000"/>
                    <a:lumOff val="25000"/>
                  </a:schemeClr>
                </a:solidFill>
                <a:latin typeface="+mj-lt"/>
                <a:cs typeface="Arial" panose="020B0604020202020204" pitchFamily="34" charset="0"/>
              </a:rPr>
              <a:t>reading with</a:t>
            </a:r>
            <a:r>
              <a:rPr sz="2800" b="1" spc="-70" dirty="0">
                <a:solidFill>
                  <a:schemeClr val="tx1">
                    <a:lumMod val="75000"/>
                    <a:lumOff val="25000"/>
                  </a:schemeClr>
                </a:solidFill>
                <a:latin typeface="+mj-lt"/>
                <a:cs typeface="Arial" panose="020B0604020202020204" pitchFamily="34" charset="0"/>
              </a:rPr>
              <a:t> </a:t>
            </a:r>
            <a:r>
              <a:rPr sz="2800" b="1" spc="-5" dirty="0">
                <a:solidFill>
                  <a:schemeClr val="tx1">
                    <a:lumMod val="75000"/>
                    <a:lumOff val="25000"/>
                  </a:schemeClr>
                </a:solidFill>
                <a:latin typeface="+mj-lt"/>
                <a:cs typeface="Arial" panose="020B0604020202020204" pitchFamily="34" charset="0"/>
              </a:rPr>
              <a:t>prosody</a:t>
            </a:r>
            <a:endParaRPr lang="en-GB" sz="2800" b="1" spc="-5" dirty="0">
              <a:solidFill>
                <a:schemeClr val="tx1">
                  <a:lumMod val="75000"/>
                  <a:lumOff val="25000"/>
                </a:schemeClr>
              </a:solidFill>
              <a:latin typeface="+mj-lt"/>
              <a:cs typeface="Arial" panose="020B0604020202020204" pitchFamily="34" charset="0"/>
            </a:endParaRPr>
          </a:p>
          <a:p>
            <a:pPr marL="12700">
              <a:spcBef>
                <a:spcPts val="1430"/>
              </a:spcBef>
              <a:tabLst>
                <a:tab pos="445134" algn="l"/>
                <a:tab pos="445770" algn="l"/>
              </a:tabLst>
            </a:pPr>
            <a:endParaRPr lang="en-GB" sz="2800" b="1" spc="-5" dirty="0">
              <a:solidFill>
                <a:schemeClr val="tx1">
                  <a:lumMod val="75000"/>
                  <a:lumOff val="25000"/>
                </a:schemeClr>
              </a:solidFill>
              <a:latin typeface="+mj-lt"/>
              <a:cs typeface="Arial" panose="020B0604020202020204" pitchFamily="34" charset="0"/>
            </a:endParaRPr>
          </a:p>
          <a:p>
            <a:pPr marL="12700">
              <a:spcBef>
                <a:spcPts val="1430"/>
              </a:spcBef>
              <a:tabLst>
                <a:tab pos="445134" algn="l"/>
                <a:tab pos="445770" algn="l"/>
              </a:tabLst>
            </a:pPr>
            <a:r>
              <a:rPr lang="en-GB" sz="2800" b="1" spc="-5" dirty="0">
                <a:solidFill>
                  <a:schemeClr val="tx1">
                    <a:lumMod val="75000"/>
                    <a:lumOff val="25000"/>
                  </a:schemeClr>
                </a:solidFill>
                <a:latin typeface="+mj-lt"/>
                <a:cs typeface="Arial" panose="020B0604020202020204" pitchFamily="34" charset="0"/>
              </a:rPr>
              <a:t>Pupils need to be able to access 90-95% of a text to be a fluent reader.</a:t>
            </a:r>
            <a:endParaRPr sz="2800" dirty="0">
              <a:solidFill>
                <a:schemeClr val="tx1">
                  <a:lumMod val="75000"/>
                  <a:lumOff val="25000"/>
                </a:schemeClr>
              </a:solidFill>
              <a:latin typeface="+mj-lt"/>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176120" y="1844825"/>
            <a:ext cx="3371756" cy="3332419"/>
          </a:xfrm>
          <a:prstGeom prst="rect">
            <a:avLst/>
          </a:prstGeom>
        </p:spPr>
      </p:pic>
      <p:pic>
        <p:nvPicPr>
          <p:cNvPr id="6" name="Picture 5">
            <a:extLst>
              <a:ext uri="{FF2B5EF4-FFF2-40B4-BE49-F238E27FC236}">
                <a16:creationId xmlns:a16="http://schemas.microsoft.com/office/drawing/2014/main" xmlns="" id="{1E9BB619-1D9F-4A48-A3D8-194F5D3461C1}"/>
              </a:ext>
            </a:extLst>
          </p:cNvPr>
          <p:cNvPicPr>
            <a:picLocks noChangeAspect="1"/>
          </p:cNvPicPr>
          <p:nvPr/>
        </p:nvPicPr>
        <p:blipFill>
          <a:blip r:embed="rId4"/>
          <a:stretch>
            <a:fillRect/>
          </a:stretch>
        </p:blipFill>
        <p:spPr>
          <a:xfrm>
            <a:off x="137348" y="70870"/>
            <a:ext cx="2278134" cy="1192842"/>
          </a:xfrm>
          <a:prstGeom prst="rect">
            <a:avLst/>
          </a:prstGeom>
        </p:spPr>
      </p:pic>
    </p:spTree>
    <p:extLst>
      <p:ext uri="{BB962C8B-B14F-4D97-AF65-F5344CB8AC3E}">
        <p14:creationId xmlns:p14="http://schemas.microsoft.com/office/powerpoint/2010/main" val="369826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3963" y="483235"/>
            <a:ext cx="7103109" cy="696595"/>
          </a:xfrm>
          <a:prstGeom prst="rect">
            <a:avLst/>
          </a:prstGeom>
        </p:spPr>
        <p:txBody>
          <a:bodyPr vert="horz" wrap="square" lIns="0" tIns="13335" rIns="0" bIns="0" rtlCol="0" anchor="b">
            <a:spAutoFit/>
          </a:bodyPr>
          <a:lstStyle/>
          <a:p>
            <a:pPr marL="12700">
              <a:lnSpc>
                <a:spcPct val="100000"/>
              </a:lnSpc>
              <a:spcBef>
                <a:spcPts val="105"/>
              </a:spcBef>
            </a:pPr>
            <a:r>
              <a:rPr sz="4400" spc="-15" dirty="0">
                <a:solidFill>
                  <a:schemeClr val="bg2">
                    <a:lumMod val="10000"/>
                  </a:schemeClr>
                </a:solidFill>
              </a:rPr>
              <a:t>What’s </a:t>
            </a:r>
            <a:r>
              <a:rPr sz="4400" spc="-5" dirty="0">
                <a:solidFill>
                  <a:schemeClr val="bg2">
                    <a:lumMod val="10000"/>
                  </a:schemeClr>
                </a:solidFill>
              </a:rPr>
              <a:t>going on </a:t>
            </a:r>
            <a:r>
              <a:rPr sz="4400" dirty="0">
                <a:solidFill>
                  <a:schemeClr val="bg2">
                    <a:lumMod val="10000"/>
                  </a:schemeClr>
                </a:solidFill>
              </a:rPr>
              <a:t>in</a:t>
            </a:r>
            <a:r>
              <a:rPr sz="4400" spc="-10" dirty="0">
                <a:solidFill>
                  <a:schemeClr val="bg2">
                    <a:lumMod val="10000"/>
                  </a:schemeClr>
                </a:solidFill>
              </a:rPr>
              <a:t> </a:t>
            </a:r>
            <a:r>
              <a:rPr sz="4400" spc="-5" dirty="0">
                <a:solidFill>
                  <a:schemeClr val="bg2">
                    <a:lumMod val="10000"/>
                  </a:schemeClr>
                </a:solidFill>
              </a:rPr>
              <a:t>memory?</a:t>
            </a:r>
            <a:endParaRPr sz="4400" dirty="0">
              <a:solidFill>
                <a:schemeClr val="bg2">
                  <a:lumMod val="10000"/>
                </a:schemeClr>
              </a:solidFill>
            </a:endParaRPr>
          </a:p>
        </p:txBody>
      </p:sp>
      <p:sp>
        <p:nvSpPr>
          <p:cNvPr id="3" name="object 3"/>
          <p:cNvSpPr/>
          <p:nvPr/>
        </p:nvSpPr>
        <p:spPr>
          <a:xfrm>
            <a:off x="3368039" y="5204459"/>
            <a:ext cx="5635752" cy="15209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415284" y="5228845"/>
            <a:ext cx="2997835" cy="1426845"/>
          </a:xfrm>
          <a:custGeom>
            <a:avLst/>
            <a:gdLst/>
            <a:ahLst/>
            <a:cxnLst/>
            <a:rect l="l" t="t" r="r" b="b"/>
            <a:pathLst>
              <a:path w="2997835" h="1426845">
                <a:moveTo>
                  <a:pt x="534924" y="356615"/>
                </a:moveTo>
                <a:lnTo>
                  <a:pt x="178308" y="356615"/>
                </a:lnTo>
                <a:lnTo>
                  <a:pt x="193946" y="389021"/>
                </a:lnTo>
                <a:lnTo>
                  <a:pt x="229022" y="452786"/>
                </a:lnTo>
                <a:lnTo>
                  <a:pt x="269043" y="515105"/>
                </a:lnTo>
                <a:lnTo>
                  <a:pt x="313868" y="575916"/>
                </a:lnTo>
                <a:lnTo>
                  <a:pt x="338037" y="605737"/>
                </a:lnTo>
                <a:lnTo>
                  <a:pt x="363355" y="635158"/>
                </a:lnTo>
                <a:lnTo>
                  <a:pt x="389802" y="664171"/>
                </a:lnTo>
                <a:lnTo>
                  <a:pt x="417362" y="692769"/>
                </a:lnTo>
                <a:lnTo>
                  <a:pt x="446017" y="720944"/>
                </a:lnTo>
                <a:lnTo>
                  <a:pt x="475749" y="748687"/>
                </a:lnTo>
                <a:lnTo>
                  <a:pt x="506540" y="775993"/>
                </a:lnTo>
                <a:lnTo>
                  <a:pt x="538372" y="802852"/>
                </a:lnTo>
                <a:lnTo>
                  <a:pt x="571228" y="829257"/>
                </a:lnTo>
                <a:lnTo>
                  <a:pt x="605091" y="855201"/>
                </a:lnTo>
                <a:lnTo>
                  <a:pt x="639942" y="880675"/>
                </a:lnTo>
                <a:lnTo>
                  <a:pt x="675763" y="905672"/>
                </a:lnTo>
                <a:lnTo>
                  <a:pt x="712537" y="930185"/>
                </a:lnTo>
                <a:lnTo>
                  <a:pt x="750247" y="954205"/>
                </a:lnTo>
                <a:lnTo>
                  <a:pt x="788874" y="977725"/>
                </a:lnTo>
                <a:lnTo>
                  <a:pt x="828402" y="1000737"/>
                </a:lnTo>
                <a:lnTo>
                  <a:pt x="868811" y="1023234"/>
                </a:lnTo>
                <a:lnTo>
                  <a:pt x="910084" y="1045208"/>
                </a:lnTo>
                <a:lnTo>
                  <a:pt x="952205" y="1066650"/>
                </a:lnTo>
                <a:lnTo>
                  <a:pt x="995154" y="1087555"/>
                </a:lnTo>
                <a:lnTo>
                  <a:pt x="1038914" y="1107913"/>
                </a:lnTo>
                <a:lnTo>
                  <a:pt x="1083468" y="1127717"/>
                </a:lnTo>
                <a:lnTo>
                  <a:pt x="1128798" y="1146959"/>
                </a:lnTo>
                <a:lnTo>
                  <a:pt x="1174886" y="1165632"/>
                </a:lnTo>
                <a:lnTo>
                  <a:pt x="1221714" y="1183728"/>
                </a:lnTo>
                <a:lnTo>
                  <a:pt x="1269265" y="1201239"/>
                </a:lnTo>
                <a:lnTo>
                  <a:pt x="1317521" y="1218158"/>
                </a:lnTo>
                <a:lnTo>
                  <a:pt x="1366464" y="1234476"/>
                </a:lnTo>
                <a:lnTo>
                  <a:pt x="1416077" y="1250187"/>
                </a:lnTo>
                <a:lnTo>
                  <a:pt x="1466342" y="1265282"/>
                </a:lnTo>
                <a:lnTo>
                  <a:pt x="1517240" y="1279754"/>
                </a:lnTo>
                <a:lnTo>
                  <a:pt x="1568755" y="1293595"/>
                </a:lnTo>
                <a:lnTo>
                  <a:pt x="1620869" y="1306798"/>
                </a:lnTo>
                <a:lnTo>
                  <a:pt x="1673563" y="1319354"/>
                </a:lnTo>
                <a:lnTo>
                  <a:pt x="1726821" y="1331256"/>
                </a:lnTo>
                <a:lnTo>
                  <a:pt x="1780625" y="1342497"/>
                </a:lnTo>
                <a:lnTo>
                  <a:pt x="1834956" y="1353068"/>
                </a:lnTo>
                <a:lnTo>
                  <a:pt x="1889797" y="1362961"/>
                </a:lnTo>
                <a:lnTo>
                  <a:pt x="1945131" y="1372170"/>
                </a:lnTo>
                <a:lnTo>
                  <a:pt x="2000939" y="1380687"/>
                </a:lnTo>
                <a:lnTo>
                  <a:pt x="2057204" y="1388503"/>
                </a:lnTo>
                <a:lnTo>
                  <a:pt x="2113909" y="1395612"/>
                </a:lnTo>
                <a:lnTo>
                  <a:pt x="2171035" y="1402005"/>
                </a:lnTo>
                <a:lnTo>
                  <a:pt x="2228565" y="1407675"/>
                </a:lnTo>
                <a:lnTo>
                  <a:pt x="2286480" y="1412613"/>
                </a:lnTo>
                <a:lnTo>
                  <a:pt x="2344765" y="1416813"/>
                </a:lnTo>
                <a:lnTo>
                  <a:pt x="2403400" y="1420267"/>
                </a:lnTo>
                <a:lnTo>
                  <a:pt x="2462367" y="1422966"/>
                </a:lnTo>
                <a:lnTo>
                  <a:pt x="2521651" y="1424904"/>
                </a:lnTo>
                <a:lnTo>
                  <a:pt x="2581231" y="1426072"/>
                </a:lnTo>
                <a:lnTo>
                  <a:pt x="2641092" y="1426463"/>
                </a:lnTo>
                <a:lnTo>
                  <a:pt x="2997708" y="1426463"/>
                </a:lnTo>
                <a:lnTo>
                  <a:pt x="2937847" y="1426072"/>
                </a:lnTo>
                <a:lnTo>
                  <a:pt x="2878267" y="1424904"/>
                </a:lnTo>
                <a:lnTo>
                  <a:pt x="2818983" y="1422966"/>
                </a:lnTo>
                <a:lnTo>
                  <a:pt x="2760016" y="1420267"/>
                </a:lnTo>
                <a:lnTo>
                  <a:pt x="2701381" y="1416813"/>
                </a:lnTo>
                <a:lnTo>
                  <a:pt x="2643096" y="1412613"/>
                </a:lnTo>
                <a:lnTo>
                  <a:pt x="2585181" y="1407675"/>
                </a:lnTo>
                <a:lnTo>
                  <a:pt x="2527651" y="1402005"/>
                </a:lnTo>
                <a:lnTo>
                  <a:pt x="2470525" y="1395612"/>
                </a:lnTo>
                <a:lnTo>
                  <a:pt x="2413820" y="1388503"/>
                </a:lnTo>
                <a:lnTo>
                  <a:pt x="2357555" y="1380687"/>
                </a:lnTo>
                <a:lnTo>
                  <a:pt x="2301747" y="1372170"/>
                </a:lnTo>
                <a:lnTo>
                  <a:pt x="2246413" y="1362961"/>
                </a:lnTo>
                <a:lnTo>
                  <a:pt x="2191572" y="1353068"/>
                </a:lnTo>
                <a:lnTo>
                  <a:pt x="2137241" y="1342497"/>
                </a:lnTo>
                <a:lnTo>
                  <a:pt x="2083437" y="1331256"/>
                </a:lnTo>
                <a:lnTo>
                  <a:pt x="2030179" y="1319354"/>
                </a:lnTo>
                <a:lnTo>
                  <a:pt x="1977485" y="1306798"/>
                </a:lnTo>
                <a:lnTo>
                  <a:pt x="1925371" y="1293595"/>
                </a:lnTo>
                <a:lnTo>
                  <a:pt x="1873856" y="1279754"/>
                </a:lnTo>
                <a:lnTo>
                  <a:pt x="1822958" y="1265282"/>
                </a:lnTo>
                <a:lnTo>
                  <a:pt x="1772693" y="1250187"/>
                </a:lnTo>
                <a:lnTo>
                  <a:pt x="1723080" y="1234476"/>
                </a:lnTo>
                <a:lnTo>
                  <a:pt x="1674137" y="1218158"/>
                </a:lnTo>
                <a:lnTo>
                  <a:pt x="1625881" y="1201239"/>
                </a:lnTo>
                <a:lnTo>
                  <a:pt x="1578330" y="1183728"/>
                </a:lnTo>
                <a:lnTo>
                  <a:pt x="1531502" y="1165632"/>
                </a:lnTo>
                <a:lnTo>
                  <a:pt x="1485414" y="1146959"/>
                </a:lnTo>
                <a:lnTo>
                  <a:pt x="1440084" y="1127717"/>
                </a:lnTo>
                <a:lnTo>
                  <a:pt x="1395530" y="1107913"/>
                </a:lnTo>
                <a:lnTo>
                  <a:pt x="1351770" y="1087555"/>
                </a:lnTo>
                <a:lnTo>
                  <a:pt x="1308821" y="1066650"/>
                </a:lnTo>
                <a:lnTo>
                  <a:pt x="1266700" y="1045208"/>
                </a:lnTo>
                <a:lnTo>
                  <a:pt x="1225427" y="1023234"/>
                </a:lnTo>
                <a:lnTo>
                  <a:pt x="1185018" y="1000737"/>
                </a:lnTo>
                <a:lnTo>
                  <a:pt x="1145490" y="977725"/>
                </a:lnTo>
                <a:lnTo>
                  <a:pt x="1106863" y="954205"/>
                </a:lnTo>
                <a:lnTo>
                  <a:pt x="1069153" y="930185"/>
                </a:lnTo>
                <a:lnTo>
                  <a:pt x="1032379" y="905672"/>
                </a:lnTo>
                <a:lnTo>
                  <a:pt x="996558" y="880675"/>
                </a:lnTo>
                <a:lnTo>
                  <a:pt x="961707" y="855201"/>
                </a:lnTo>
                <a:lnTo>
                  <a:pt x="927844" y="829257"/>
                </a:lnTo>
                <a:lnTo>
                  <a:pt x="894988" y="802852"/>
                </a:lnTo>
                <a:lnTo>
                  <a:pt x="863156" y="775993"/>
                </a:lnTo>
                <a:lnTo>
                  <a:pt x="832365" y="748687"/>
                </a:lnTo>
                <a:lnTo>
                  <a:pt x="802633" y="720944"/>
                </a:lnTo>
                <a:lnTo>
                  <a:pt x="773978" y="692769"/>
                </a:lnTo>
                <a:lnTo>
                  <a:pt x="746418" y="664171"/>
                </a:lnTo>
                <a:lnTo>
                  <a:pt x="719971" y="635158"/>
                </a:lnTo>
                <a:lnTo>
                  <a:pt x="694653" y="605737"/>
                </a:lnTo>
                <a:lnTo>
                  <a:pt x="670484" y="575916"/>
                </a:lnTo>
                <a:lnTo>
                  <a:pt x="625659" y="515105"/>
                </a:lnTo>
                <a:lnTo>
                  <a:pt x="585638" y="452786"/>
                </a:lnTo>
                <a:lnTo>
                  <a:pt x="550562" y="389021"/>
                </a:lnTo>
                <a:lnTo>
                  <a:pt x="534924" y="356615"/>
                </a:lnTo>
                <a:close/>
              </a:path>
              <a:path w="2997835" h="1426845">
                <a:moveTo>
                  <a:pt x="275844" y="0"/>
                </a:moveTo>
                <a:lnTo>
                  <a:pt x="0" y="356615"/>
                </a:lnTo>
                <a:lnTo>
                  <a:pt x="713232" y="356615"/>
                </a:lnTo>
                <a:lnTo>
                  <a:pt x="275844" y="0"/>
                </a:lnTo>
                <a:close/>
              </a:path>
            </a:pathLst>
          </a:custGeom>
          <a:solidFill>
            <a:srgbClr val="6BE94B"/>
          </a:solidFill>
        </p:spPr>
        <p:txBody>
          <a:bodyPr wrap="square" lIns="0" tIns="0" rIns="0" bIns="0" rtlCol="0"/>
          <a:lstStyle/>
          <a:p>
            <a:endParaRPr/>
          </a:p>
        </p:txBody>
      </p:sp>
      <p:sp>
        <p:nvSpPr>
          <p:cNvPr id="5" name="object 5"/>
          <p:cNvSpPr/>
          <p:nvPr/>
        </p:nvSpPr>
        <p:spPr>
          <a:xfrm>
            <a:off x="6234685" y="5228845"/>
            <a:ext cx="2722245" cy="1426845"/>
          </a:xfrm>
          <a:custGeom>
            <a:avLst/>
            <a:gdLst/>
            <a:ahLst/>
            <a:cxnLst/>
            <a:rect l="l" t="t" r="r" b="b"/>
            <a:pathLst>
              <a:path w="2722245" h="1426845">
                <a:moveTo>
                  <a:pt x="2721864" y="0"/>
                </a:moveTo>
                <a:lnTo>
                  <a:pt x="2365247" y="0"/>
                </a:lnTo>
                <a:lnTo>
                  <a:pt x="2364517" y="34477"/>
                </a:lnTo>
                <a:lnTo>
                  <a:pt x="2362335" y="68764"/>
                </a:lnTo>
                <a:lnTo>
                  <a:pt x="2353682" y="136726"/>
                </a:lnTo>
                <a:lnTo>
                  <a:pt x="2339419" y="203809"/>
                </a:lnTo>
                <a:lnTo>
                  <a:pt x="2319671" y="269936"/>
                </a:lnTo>
                <a:lnTo>
                  <a:pt x="2294569" y="335030"/>
                </a:lnTo>
                <a:lnTo>
                  <a:pt x="2264240" y="399014"/>
                </a:lnTo>
                <a:lnTo>
                  <a:pt x="2228813" y="461810"/>
                </a:lnTo>
                <a:lnTo>
                  <a:pt x="2188415" y="523341"/>
                </a:lnTo>
                <a:lnTo>
                  <a:pt x="2143176" y="583531"/>
                </a:lnTo>
                <a:lnTo>
                  <a:pt x="2118780" y="613098"/>
                </a:lnTo>
                <a:lnTo>
                  <a:pt x="2093222" y="642301"/>
                </a:lnTo>
                <a:lnTo>
                  <a:pt x="2066518" y="671130"/>
                </a:lnTo>
                <a:lnTo>
                  <a:pt x="2038683" y="699576"/>
                </a:lnTo>
                <a:lnTo>
                  <a:pt x="2009735" y="727628"/>
                </a:lnTo>
                <a:lnTo>
                  <a:pt x="1979687" y="755277"/>
                </a:lnTo>
                <a:lnTo>
                  <a:pt x="1948558" y="782514"/>
                </a:lnTo>
                <a:lnTo>
                  <a:pt x="1916362" y="809328"/>
                </a:lnTo>
                <a:lnTo>
                  <a:pt x="1883117" y="835711"/>
                </a:lnTo>
                <a:lnTo>
                  <a:pt x="1848837" y="861652"/>
                </a:lnTo>
                <a:lnTo>
                  <a:pt x="1813539" y="887142"/>
                </a:lnTo>
                <a:lnTo>
                  <a:pt x="1777239" y="912171"/>
                </a:lnTo>
                <a:lnTo>
                  <a:pt x="1739953" y="936729"/>
                </a:lnTo>
                <a:lnTo>
                  <a:pt x="1701697" y="960808"/>
                </a:lnTo>
                <a:lnTo>
                  <a:pt x="1662486" y="984396"/>
                </a:lnTo>
                <a:lnTo>
                  <a:pt x="1622338" y="1007486"/>
                </a:lnTo>
                <a:lnTo>
                  <a:pt x="1581268" y="1030066"/>
                </a:lnTo>
                <a:lnTo>
                  <a:pt x="1539293" y="1052128"/>
                </a:lnTo>
                <a:lnTo>
                  <a:pt x="1496427" y="1073661"/>
                </a:lnTo>
                <a:lnTo>
                  <a:pt x="1452687" y="1094657"/>
                </a:lnTo>
                <a:lnTo>
                  <a:pt x="1408090" y="1115105"/>
                </a:lnTo>
                <a:lnTo>
                  <a:pt x="1362651" y="1134995"/>
                </a:lnTo>
                <a:lnTo>
                  <a:pt x="1316386" y="1154319"/>
                </a:lnTo>
                <a:lnTo>
                  <a:pt x="1269312" y="1173067"/>
                </a:lnTo>
                <a:lnTo>
                  <a:pt x="1221444" y="1191228"/>
                </a:lnTo>
                <a:lnTo>
                  <a:pt x="1172798" y="1208793"/>
                </a:lnTo>
                <a:lnTo>
                  <a:pt x="1123391" y="1225753"/>
                </a:lnTo>
                <a:lnTo>
                  <a:pt x="1073238" y="1242098"/>
                </a:lnTo>
                <a:lnTo>
                  <a:pt x="1022355" y="1257818"/>
                </a:lnTo>
                <a:lnTo>
                  <a:pt x="970760" y="1272903"/>
                </a:lnTo>
                <a:lnTo>
                  <a:pt x="918466" y="1287345"/>
                </a:lnTo>
                <a:lnTo>
                  <a:pt x="865491" y="1301133"/>
                </a:lnTo>
                <a:lnTo>
                  <a:pt x="811851" y="1314258"/>
                </a:lnTo>
                <a:lnTo>
                  <a:pt x="757562" y="1326710"/>
                </a:lnTo>
                <a:lnTo>
                  <a:pt x="702639" y="1338479"/>
                </a:lnTo>
                <a:lnTo>
                  <a:pt x="647099" y="1349556"/>
                </a:lnTo>
                <a:lnTo>
                  <a:pt x="590957" y="1359931"/>
                </a:lnTo>
                <a:lnTo>
                  <a:pt x="534230" y="1369595"/>
                </a:lnTo>
                <a:lnTo>
                  <a:pt x="476934" y="1378537"/>
                </a:lnTo>
                <a:lnTo>
                  <a:pt x="419085" y="1386749"/>
                </a:lnTo>
                <a:lnTo>
                  <a:pt x="360699" y="1394220"/>
                </a:lnTo>
                <a:lnTo>
                  <a:pt x="301792" y="1400941"/>
                </a:lnTo>
                <a:lnTo>
                  <a:pt x="242379" y="1406903"/>
                </a:lnTo>
                <a:lnTo>
                  <a:pt x="182478" y="1412095"/>
                </a:lnTo>
                <a:lnTo>
                  <a:pt x="122103" y="1416508"/>
                </a:lnTo>
                <a:lnTo>
                  <a:pt x="61272" y="1420132"/>
                </a:lnTo>
                <a:lnTo>
                  <a:pt x="0" y="1422958"/>
                </a:lnTo>
                <a:lnTo>
                  <a:pt x="89106" y="1425587"/>
                </a:lnTo>
                <a:lnTo>
                  <a:pt x="178307" y="1426463"/>
                </a:lnTo>
                <a:lnTo>
                  <a:pt x="239213" y="1426063"/>
                </a:lnTo>
                <a:lnTo>
                  <a:pt x="299768" y="1424866"/>
                </a:lnTo>
                <a:lnTo>
                  <a:pt x="359955" y="1422882"/>
                </a:lnTo>
                <a:lnTo>
                  <a:pt x="419760" y="1420120"/>
                </a:lnTo>
                <a:lnTo>
                  <a:pt x="479166" y="1416589"/>
                </a:lnTo>
                <a:lnTo>
                  <a:pt x="538157" y="1412298"/>
                </a:lnTo>
                <a:lnTo>
                  <a:pt x="596717" y="1407256"/>
                </a:lnTo>
                <a:lnTo>
                  <a:pt x="654830" y="1401471"/>
                </a:lnTo>
                <a:lnTo>
                  <a:pt x="712481" y="1394953"/>
                </a:lnTo>
                <a:lnTo>
                  <a:pt x="769653" y="1387711"/>
                </a:lnTo>
                <a:lnTo>
                  <a:pt x="826330" y="1379754"/>
                </a:lnTo>
                <a:lnTo>
                  <a:pt x="882497" y="1371089"/>
                </a:lnTo>
                <a:lnTo>
                  <a:pt x="938138" y="1361728"/>
                </a:lnTo>
                <a:lnTo>
                  <a:pt x="993236" y="1351677"/>
                </a:lnTo>
                <a:lnTo>
                  <a:pt x="1047775" y="1340947"/>
                </a:lnTo>
                <a:lnTo>
                  <a:pt x="1101741" y="1329546"/>
                </a:lnTo>
                <a:lnTo>
                  <a:pt x="1155116" y="1317484"/>
                </a:lnTo>
                <a:lnTo>
                  <a:pt x="1207885" y="1304768"/>
                </a:lnTo>
                <a:lnTo>
                  <a:pt x="1260032" y="1291409"/>
                </a:lnTo>
                <a:lnTo>
                  <a:pt x="1311541" y="1277414"/>
                </a:lnTo>
                <a:lnTo>
                  <a:pt x="1362396" y="1262794"/>
                </a:lnTo>
                <a:lnTo>
                  <a:pt x="1412581" y="1247556"/>
                </a:lnTo>
                <a:lnTo>
                  <a:pt x="1462080" y="1231710"/>
                </a:lnTo>
                <a:lnTo>
                  <a:pt x="1510877" y="1215265"/>
                </a:lnTo>
                <a:lnTo>
                  <a:pt x="1558957" y="1198230"/>
                </a:lnTo>
                <a:lnTo>
                  <a:pt x="1606303" y="1180614"/>
                </a:lnTo>
                <a:lnTo>
                  <a:pt x="1652899" y="1162425"/>
                </a:lnTo>
                <a:lnTo>
                  <a:pt x="1698729" y="1143672"/>
                </a:lnTo>
                <a:lnTo>
                  <a:pt x="1743778" y="1124365"/>
                </a:lnTo>
                <a:lnTo>
                  <a:pt x="1788030" y="1104512"/>
                </a:lnTo>
                <a:lnTo>
                  <a:pt x="1831468" y="1084123"/>
                </a:lnTo>
                <a:lnTo>
                  <a:pt x="1874077" y="1063206"/>
                </a:lnTo>
                <a:lnTo>
                  <a:pt x="1915840" y="1041770"/>
                </a:lnTo>
                <a:lnTo>
                  <a:pt x="1956742" y="1019825"/>
                </a:lnTo>
                <a:lnTo>
                  <a:pt x="1996768" y="997378"/>
                </a:lnTo>
                <a:lnTo>
                  <a:pt x="2035899" y="974440"/>
                </a:lnTo>
                <a:lnTo>
                  <a:pt x="2074122" y="951019"/>
                </a:lnTo>
                <a:lnTo>
                  <a:pt x="2111420" y="927123"/>
                </a:lnTo>
                <a:lnTo>
                  <a:pt x="2147777" y="902762"/>
                </a:lnTo>
                <a:lnTo>
                  <a:pt x="2183177" y="877946"/>
                </a:lnTo>
                <a:lnTo>
                  <a:pt x="2217604" y="852682"/>
                </a:lnTo>
                <a:lnTo>
                  <a:pt x="2251042" y="826979"/>
                </a:lnTo>
                <a:lnTo>
                  <a:pt x="2283476" y="800847"/>
                </a:lnTo>
                <a:lnTo>
                  <a:pt x="2314889" y="774295"/>
                </a:lnTo>
                <a:lnTo>
                  <a:pt x="2345265" y="747332"/>
                </a:lnTo>
                <a:lnTo>
                  <a:pt x="2374589" y="719965"/>
                </a:lnTo>
                <a:lnTo>
                  <a:pt x="2402844" y="692205"/>
                </a:lnTo>
                <a:lnTo>
                  <a:pt x="2430015" y="664061"/>
                </a:lnTo>
                <a:lnTo>
                  <a:pt x="2456086" y="635541"/>
                </a:lnTo>
                <a:lnTo>
                  <a:pt x="2481040" y="606654"/>
                </a:lnTo>
                <a:lnTo>
                  <a:pt x="2527535" y="547815"/>
                </a:lnTo>
                <a:lnTo>
                  <a:pt x="2569374" y="487616"/>
                </a:lnTo>
                <a:lnTo>
                  <a:pt x="2606429" y="426129"/>
                </a:lnTo>
                <a:lnTo>
                  <a:pt x="2638572" y="363426"/>
                </a:lnTo>
                <a:lnTo>
                  <a:pt x="2665676" y="299577"/>
                </a:lnTo>
                <a:lnTo>
                  <a:pt x="2687613" y="234654"/>
                </a:lnTo>
                <a:lnTo>
                  <a:pt x="2704256" y="168728"/>
                </a:lnTo>
                <a:lnTo>
                  <a:pt x="2715477" y="101872"/>
                </a:lnTo>
                <a:lnTo>
                  <a:pt x="2721149" y="34157"/>
                </a:lnTo>
                <a:lnTo>
                  <a:pt x="2721864" y="0"/>
                </a:lnTo>
                <a:close/>
              </a:path>
            </a:pathLst>
          </a:custGeom>
          <a:solidFill>
            <a:srgbClr val="55BA3C"/>
          </a:solidFill>
        </p:spPr>
        <p:txBody>
          <a:bodyPr wrap="square" lIns="0" tIns="0" rIns="0" bIns="0" rtlCol="0"/>
          <a:lstStyle/>
          <a:p>
            <a:endParaRPr/>
          </a:p>
        </p:txBody>
      </p:sp>
      <p:sp>
        <p:nvSpPr>
          <p:cNvPr id="6" name="object 6"/>
          <p:cNvSpPr/>
          <p:nvPr/>
        </p:nvSpPr>
        <p:spPr>
          <a:xfrm>
            <a:off x="3415284" y="5228845"/>
            <a:ext cx="5541645" cy="1426845"/>
          </a:xfrm>
          <a:custGeom>
            <a:avLst/>
            <a:gdLst/>
            <a:ahLst/>
            <a:cxnLst/>
            <a:rect l="l" t="t" r="r" b="b"/>
            <a:pathLst>
              <a:path w="5541645" h="1426845">
                <a:moveTo>
                  <a:pt x="2819400" y="1422958"/>
                </a:moveTo>
                <a:lnTo>
                  <a:pt x="2880672" y="1420132"/>
                </a:lnTo>
                <a:lnTo>
                  <a:pt x="2941503" y="1416508"/>
                </a:lnTo>
                <a:lnTo>
                  <a:pt x="3001878" y="1412095"/>
                </a:lnTo>
                <a:lnTo>
                  <a:pt x="3061779" y="1406903"/>
                </a:lnTo>
                <a:lnTo>
                  <a:pt x="3121192" y="1400941"/>
                </a:lnTo>
                <a:lnTo>
                  <a:pt x="3180099" y="1394220"/>
                </a:lnTo>
                <a:lnTo>
                  <a:pt x="3238485" y="1386749"/>
                </a:lnTo>
                <a:lnTo>
                  <a:pt x="3296334" y="1378537"/>
                </a:lnTo>
                <a:lnTo>
                  <a:pt x="3353630" y="1369595"/>
                </a:lnTo>
                <a:lnTo>
                  <a:pt x="3410357" y="1359931"/>
                </a:lnTo>
                <a:lnTo>
                  <a:pt x="3466499" y="1349556"/>
                </a:lnTo>
                <a:lnTo>
                  <a:pt x="3522039" y="1338479"/>
                </a:lnTo>
                <a:lnTo>
                  <a:pt x="3576962" y="1326710"/>
                </a:lnTo>
                <a:lnTo>
                  <a:pt x="3631251" y="1314258"/>
                </a:lnTo>
                <a:lnTo>
                  <a:pt x="3684891" y="1301133"/>
                </a:lnTo>
                <a:lnTo>
                  <a:pt x="3737866" y="1287345"/>
                </a:lnTo>
                <a:lnTo>
                  <a:pt x="3790160" y="1272903"/>
                </a:lnTo>
                <a:lnTo>
                  <a:pt x="3841755" y="1257818"/>
                </a:lnTo>
                <a:lnTo>
                  <a:pt x="3892638" y="1242098"/>
                </a:lnTo>
                <a:lnTo>
                  <a:pt x="3942791" y="1225753"/>
                </a:lnTo>
                <a:lnTo>
                  <a:pt x="3992198" y="1208793"/>
                </a:lnTo>
                <a:lnTo>
                  <a:pt x="4040844" y="1191228"/>
                </a:lnTo>
                <a:lnTo>
                  <a:pt x="4088712" y="1173067"/>
                </a:lnTo>
                <a:lnTo>
                  <a:pt x="4135786" y="1154319"/>
                </a:lnTo>
                <a:lnTo>
                  <a:pt x="4182051" y="1134995"/>
                </a:lnTo>
                <a:lnTo>
                  <a:pt x="4227490" y="1115105"/>
                </a:lnTo>
                <a:lnTo>
                  <a:pt x="4272087" y="1094657"/>
                </a:lnTo>
                <a:lnTo>
                  <a:pt x="4315827" y="1073661"/>
                </a:lnTo>
                <a:lnTo>
                  <a:pt x="4358693" y="1052128"/>
                </a:lnTo>
                <a:lnTo>
                  <a:pt x="4400668" y="1030066"/>
                </a:lnTo>
                <a:lnTo>
                  <a:pt x="4441738" y="1007486"/>
                </a:lnTo>
                <a:lnTo>
                  <a:pt x="4481886" y="984396"/>
                </a:lnTo>
                <a:lnTo>
                  <a:pt x="4521097" y="960808"/>
                </a:lnTo>
                <a:lnTo>
                  <a:pt x="4559353" y="936729"/>
                </a:lnTo>
                <a:lnTo>
                  <a:pt x="4596639" y="912171"/>
                </a:lnTo>
                <a:lnTo>
                  <a:pt x="4632939" y="887142"/>
                </a:lnTo>
                <a:lnTo>
                  <a:pt x="4668237" y="861652"/>
                </a:lnTo>
                <a:lnTo>
                  <a:pt x="4702517" y="835711"/>
                </a:lnTo>
                <a:lnTo>
                  <a:pt x="4735762" y="809328"/>
                </a:lnTo>
                <a:lnTo>
                  <a:pt x="4767958" y="782514"/>
                </a:lnTo>
                <a:lnTo>
                  <a:pt x="4799087" y="755277"/>
                </a:lnTo>
                <a:lnTo>
                  <a:pt x="4829135" y="727628"/>
                </a:lnTo>
                <a:lnTo>
                  <a:pt x="4858083" y="699576"/>
                </a:lnTo>
                <a:lnTo>
                  <a:pt x="4885918" y="671130"/>
                </a:lnTo>
                <a:lnTo>
                  <a:pt x="4912622" y="642301"/>
                </a:lnTo>
                <a:lnTo>
                  <a:pt x="4938180" y="613098"/>
                </a:lnTo>
                <a:lnTo>
                  <a:pt x="4962576" y="583531"/>
                </a:lnTo>
                <a:lnTo>
                  <a:pt x="5007815" y="523341"/>
                </a:lnTo>
                <a:lnTo>
                  <a:pt x="5048213" y="461810"/>
                </a:lnTo>
                <a:lnTo>
                  <a:pt x="5083640" y="399014"/>
                </a:lnTo>
                <a:lnTo>
                  <a:pt x="5113969" y="335030"/>
                </a:lnTo>
                <a:lnTo>
                  <a:pt x="5139071" y="269936"/>
                </a:lnTo>
                <a:lnTo>
                  <a:pt x="5158819" y="203809"/>
                </a:lnTo>
                <a:lnTo>
                  <a:pt x="5173082" y="136726"/>
                </a:lnTo>
                <a:lnTo>
                  <a:pt x="5181735" y="68764"/>
                </a:lnTo>
                <a:lnTo>
                  <a:pt x="5184648" y="0"/>
                </a:lnTo>
                <a:lnTo>
                  <a:pt x="5541264" y="0"/>
                </a:lnTo>
                <a:lnTo>
                  <a:pt x="5538414" y="68118"/>
                </a:lnTo>
                <a:lnTo>
                  <a:pt x="5529952" y="135412"/>
                </a:lnTo>
                <a:lnTo>
                  <a:pt x="5516004" y="201812"/>
                </a:lnTo>
                <a:lnTo>
                  <a:pt x="5496698" y="267245"/>
                </a:lnTo>
                <a:lnTo>
                  <a:pt x="5472162" y="331640"/>
                </a:lnTo>
                <a:lnTo>
                  <a:pt x="5442523" y="394925"/>
                </a:lnTo>
                <a:lnTo>
                  <a:pt x="5407908" y="457030"/>
                </a:lnTo>
                <a:lnTo>
                  <a:pt x="5368445" y="517881"/>
                </a:lnTo>
                <a:lnTo>
                  <a:pt x="5324262" y="577409"/>
                </a:lnTo>
                <a:lnTo>
                  <a:pt x="5275486" y="635541"/>
                </a:lnTo>
                <a:lnTo>
                  <a:pt x="5249415" y="664061"/>
                </a:lnTo>
                <a:lnTo>
                  <a:pt x="5222244" y="692205"/>
                </a:lnTo>
                <a:lnTo>
                  <a:pt x="5193989" y="719965"/>
                </a:lnTo>
                <a:lnTo>
                  <a:pt x="5164665" y="747332"/>
                </a:lnTo>
                <a:lnTo>
                  <a:pt x="5134289" y="774295"/>
                </a:lnTo>
                <a:lnTo>
                  <a:pt x="5102876" y="800847"/>
                </a:lnTo>
                <a:lnTo>
                  <a:pt x="5070442" y="826979"/>
                </a:lnTo>
                <a:lnTo>
                  <a:pt x="5037004" y="852682"/>
                </a:lnTo>
                <a:lnTo>
                  <a:pt x="5002577" y="877946"/>
                </a:lnTo>
                <a:lnTo>
                  <a:pt x="4967177" y="902762"/>
                </a:lnTo>
                <a:lnTo>
                  <a:pt x="4930820" y="927123"/>
                </a:lnTo>
                <a:lnTo>
                  <a:pt x="4893522" y="951019"/>
                </a:lnTo>
                <a:lnTo>
                  <a:pt x="4855299" y="974440"/>
                </a:lnTo>
                <a:lnTo>
                  <a:pt x="4816168" y="997378"/>
                </a:lnTo>
                <a:lnTo>
                  <a:pt x="4776142" y="1019825"/>
                </a:lnTo>
                <a:lnTo>
                  <a:pt x="4735240" y="1041770"/>
                </a:lnTo>
                <a:lnTo>
                  <a:pt x="4693477" y="1063206"/>
                </a:lnTo>
                <a:lnTo>
                  <a:pt x="4650868" y="1084123"/>
                </a:lnTo>
                <a:lnTo>
                  <a:pt x="4607430" y="1104512"/>
                </a:lnTo>
                <a:lnTo>
                  <a:pt x="4563178" y="1124365"/>
                </a:lnTo>
                <a:lnTo>
                  <a:pt x="4518129" y="1143672"/>
                </a:lnTo>
                <a:lnTo>
                  <a:pt x="4472299" y="1162425"/>
                </a:lnTo>
                <a:lnTo>
                  <a:pt x="4425703" y="1180614"/>
                </a:lnTo>
                <a:lnTo>
                  <a:pt x="4378357" y="1198230"/>
                </a:lnTo>
                <a:lnTo>
                  <a:pt x="4330277" y="1215265"/>
                </a:lnTo>
                <a:lnTo>
                  <a:pt x="4281480" y="1231710"/>
                </a:lnTo>
                <a:lnTo>
                  <a:pt x="4231981" y="1247556"/>
                </a:lnTo>
                <a:lnTo>
                  <a:pt x="4181796" y="1262794"/>
                </a:lnTo>
                <a:lnTo>
                  <a:pt x="4130941" y="1277414"/>
                </a:lnTo>
                <a:lnTo>
                  <a:pt x="4079432" y="1291409"/>
                </a:lnTo>
                <a:lnTo>
                  <a:pt x="4027285" y="1304768"/>
                </a:lnTo>
                <a:lnTo>
                  <a:pt x="3974516" y="1317484"/>
                </a:lnTo>
                <a:lnTo>
                  <a:pt x="3921141" y="1329546"/>
                </a:lnTo>
                <a:lnTo>
                  <a:pt x="3867175" y="1340947"/>
                </a:lnTo>
                <a:lnTo>
                  <a:pt x="3812636" y="1351677"/>
                </a:lnTo>
                <a:lnTo>
                  <a:pt x="3757538" y="1361728"/>
                </a:lnTo>
                <a:lnTo>
                  <a:pt x="3701897" y="1371089"/>
                </a:lnTo>
                <a:lnTo>
                  <a:pt x="3645730" y="1379754"/>
                </a:lnTo>
                <a:lnTo>
                  <a:pt x="3589053" y="1387711"/>
                </a:lnTo>
                <a:lnTo>
                  <a:pt x="3531881" y="1394953"/>
                </a:lnTo>
                <a:lnTo>
                  <a:pt x="3474230" y="1401471"/>
                </a:lnTo>
                <a:lnTo>
                  <a:pt x="3416117" y="1407256"/>
                </a:lnTo>
                <a:lnTo>
                  <a:pt x="3357557" y="1412298"/>
                </a:lnTo>
                <a:lnTo>
                  <a:pt x="3298566" y="1416589"/>
                </a:lnTo>
                <a:lnTo>
                  <a:pt x="3239160" y="1420120"/>
                </a:lnTo>
                <a:lnTo>
                  <a:pt x="3179355" y="1422882"/>
                </a:lnTo>
                <a:lnTo>
                  <a:pt x="3119168" y="1424866"/>
                </a:lnTo>
                <a:lnTo>
                  <a:pt x="3058613" y="1426063"/>
                </a:lnTo>
                <a:lnTo>
                  <a:pt x="2997708" y="1426463"/>
                </a:lnTo>
                <a:lnTo>
                  <a:pt x="2641092" y="1426463"/>
                </a:lnTo>
                <a:lnTo>
                  <a:pt x="2581231" y="1426072"/>
                </a:lnTo>
                <a:lnTo>
                  <a:pt x="2521651" y="1424904"/>
                </a:lnTo>
                <a:lnTo>
                  <a:pt x="2462367" y="1422966"/>
                </a:lnTo>
                <a:lnTo>
                  <a:pt x="2403400" y="1420267"/>
                </a:lnTo>
                <a:lnTo>
                  <a:pt x="2344765" y="1416813"/>
                </a:lnTo>
                <a:lnTo>
                  <a:pt x="2286480" y="1412613"/>
                </a:lnTo>
                <a:lnTo>
                  <a:pt x="2228565" y="1407675"/>
                </a:lnTo>
                <a:lnTo>
                  <a:pt x="2171035" y="1402005"/>
                </a:lnTo>
                <a:lnTo>
                  <a:pt x="2113909" y="1395612"/>
                </a:lnTo>
                <a:lnTo>
                  <a:pt x="2057204" y="1388503"/>
                </a:lnTo>
                <a:lnTo>
                  <a:pt x="2000939" y="1380687"/>
                </a:lnTo>
                <a:lnTo>
                  <a:pt x="1945131" y="1372170"/>
                </a:lnTo>
                <a:lnTo>
                  <a:pt x="1889797" y="1362961"/>
                </a:lnTo>
                <a:lnTo>
                  <a:pt x="1834956" y="1353068"/>
                </a:lnTo>
                <a:lnTo>
                  <a:pt x="1780625" y="1342497"/>
                </a:lnTo>
                <a:lnTo>
                  <a:pt x="1726821" y="1331256"/>
                </a:lnTo>
                <a:lnTo>
                  <a:pt x="1673563" y="1319354"/>
                </a:lnTo>
                <a:lnTo>
                  <a:pt x="1620869" y="1306798"/>
                </a:lnTo>
                <a:lnTo>
                  <a:pt x="1568755" y="1293595"/>
                </a:lnTo>
                <a:lnTo>
                  <a:pt x="1517240" y="1279754"/>
                </a:lnTo>
                <a:lnTo>
                  <a:pt x="1466342" y="1265282"/>
                </a:lnTo>
                <a:lnTo>
                  <a:pt x="1416077" y="1250187"/>
                </a:lnTo>
                <a:lnTo>
                  <a:pt x="1366464" y="1234476"/>
                </a:lnTo>
                <a:lnTo>
                  <a:pt x="1317521" y="1218158"/>
                </a:lnTo>
                <a:lnTo>
                  <a:pt x="1269265" y="1201239"/>
                </a:lnTo>
                <a:lnTo>
                  <a:pt x="1221714" y="1183728"/>
                </a:lnTo>
                <a:lnTo>
                  <a:pt x="1174886" y="1165632"/>
                </a:lnTo>
                <a:lnTo>
                  <a:pt x="1128798" y="1146959"/>
                </a:lnTo>
                <a:lnTo>
                  <a:pt x="1083468" y="1127717"/>
                </a:lnTo>
                <a:lnTo>
                  <a:pt x="1038914" y="1107913"/>
                </a:lnTo>
                <a:lnTo>
                  <a:pt x="995154" y="1087555"/>
                </a:lnTo>
                <a:lnTo>
                  <a:pt x="952205" y="1066650"/>
                </a:lnTo>
                <a:lnTo>
                  <a:pt x="910084" y="1045208"/>
                </a:lnTo>
                <a:lnTo>
                  <a:pt x="868811" y="1023234"/>
                </a:lnTo>
                <a:lnTo>
                  <a:pt x="828402" y="1000737"/>
                </a:lnTo>
                <a:lnTo>
                  <a:pt x="788874" y="977725"/>
                </a:lnTo>
                <a:lnTo>
                  <a:pt x="750247" y="954205"/>
                </a:lnTo>
                <a:lnTo>
                  <a:pt x="712537" y="930185"/>
                </a:lnTo>
                <a:lnTo>
                  <a:pt x="675763" y="905672"/>
                </a:lnTo>
                <a:lnTo>
                  <a:pt x="639942" y="880675"/>
                </a:lnTo>
                <a:lnTo>
                  <a:pt x="605091" y="855201"/>
                </a:lnTo>
                <a:lnTo>
                  <a:pt x="571228" y="829257"/>
                </a:lnTo>
                <a:lnTo>
                  <a:pt x="538372" y="802852"/>
                </a:lnTo>
                <a:lnTo>
                  <a:pt x="506540" y="775993"/>
                </a:lnTo>
                <a:lnTo>
                  <a:pt x="475749" y="748687"/>
                </a:lnTo>
                <a:lnTo>
                  <a:pt x="446017" y="720944"/>
                </a:lnTo>
                <a:lnTo>
                  <a:pt x="417362" y="692769"/>
                </a:lnTo>
                <a:lnTo>
                  <a:pt x="389802" y="664171"/>
                </a:lnTo>
                <a:lnTo>
                  <a:pt x="363355" y="635158"/>
                </a:lnTo>
                <a:lnTo>
                  <a:pt x="338037" y="605737"/>
                </a:lnTo>
                <a:lnTo>
                  <a:pt x="313868" y="575916"/>
                </a:lnTo>
                <a:lnTo>
                  <a:pt x="269043" y="515105"/>
                </a:lnTo>
                <a:lnTo>
                  <a:pt x="229022" y="452786"/>
                </a:lnTo>
                <a:lnTo>
                  <a:pt x="193946" y="389021"/>
                </a:lnTo>
                <a:lnTo>
                  <a:pt x="178308" y="356615"/>
                </a:lnTo>
                <a:lnTo>
                  <a:pt x="0" y="356615"/>
                </a:lnTo>
                <a:lnTo>
                  <a:pt x="275844" y="0"/>
                </a:lnTo>
                <a:lnTo>
                  <a:pt x="713232" y="356615"/>
                </a:lnTo>
                <a:lnTo>
                  <a:pt x="534924" y="356615"/>
                </a:lnTo>
                <a:lnTo>
                  <a:pt x="550562" y="389021"/>
                </a:lnTo>
                <a:lnTo>
                  <a:pt x="585638" y="452786"/>
                </a:lnTo>
                <a:lnTo>
                  <a:pt x="625659" y="515105"/>
                </a:lnTo>
                <a:lnTo>
                  <a:pt x="670484" y="575916"/>
                </a:lnTo>
                <a:lnTo>
                  <a:pt x="694653" y="605737"/>
                </a:lnTo>
                <a:lnTo>
                  <a:pt x="719971" y="635158"/>
                </a:lnTo>
                <a:lnTo>
                  <a:pt x="746418" y="664171"/>
                </a:lnTo>
                <a:lnTo>
                  <a:pt x="773978" y="692769"/>
                </a:lnTo>
                <a:lnTo>
                  <a:pt x="802633" y="720944"/>
                </a:lnTo>
                <a:lnTo>
                  <a:pt x="832365" y="748687"/>
                </a:lnTo>
                <a:lnTo>
                  <a:pt x="863156" y="775993"/>
                </a:lnTo>
                <a:lnTo>
                  <a:pt x="894988" y="802852"/>
                </a:lnTo>
                <a:lnTo>
                  <a:pt x="927844" y="829257"/>
                </a:lnTo>
                <a:lnTo>
                  <a:pt x="961707" y="855201"/>
                </a:lnTo>
                <a:lnTo>
                  <a:pt x="996558" y="880675"/>
                </a:lnTo>
                <a:lnTo>
                  <a:pt x="1032379" y="905672"/>
                </a:lnTo>
                <a:lnTo>
                  <a:pt x="1069153" y="930185"/>
                </a:lnTo>
                <a:lnTo>
                  <a:pt x="1106863" y="954205"/>
                </a:lnTo>
                <a:lnTo>
                  <a:pt x="1145490" y="977725"/>
                </a:lnTo>
                <a:lnTo>
                  <a:pt x="1185018" y="1000737"/>
                </a:lnTo>
                <a:lnTo>
                  <a:pt x="1225427" y="1023234"/>
                </a:lnTo>
                <a:lnTo>
                  <a:pt x="1266700" y="1045208"/>
                </a:lnTo>
                <a:lnTo>
                  <a:pt x="1308821" y="1066650"/>
                </a:lnTo>
                <a:lnTo>
                  <a:pt x="1351770" y="1087555"/>
                </a:lnTo>
                <a:lnTo>
                  <a:pt x="1395530" y="1107913"/>
                </a:lnTo>
                <a:lnTo>
                  <a:pt x="1440084" y="1127717"/>
                </a:lnTo>
                <a:lnTo>
                  <a:pt x="1485414" y="1146959"/>
                </a:lnTo>
                <a:lnTo>
                  <a:pt x="1531502" y="1165632"/>
                </a:lnTo>
                <a:lnTo>
                  <a:pt x="1578330" y="1183728"/>
                </a:lnTo>
                <a:lnTo>
                  <a:pt x="1625881" y="1201239"/>
                </a:lnTo>
                <a:lnTo>
                  <a:pt x="1674137" y="1218158"/>
                </a:lnTo>
                <a:lnTo>
                  <a:pt x="1723080" y="1234476"/>
                </a:lnTo>
                <a:lnTo>
                  <a:pt x="1772693" y="1250187"/>
                </a:lnTo>
                <a:lnTo>
                  <a:pt x="1822958" y="1265282"/>
                </a:lnTo>
                <a:lnTo>
                  <a:pt x="1873856" y="1279754"/>
                </a:lnTo>
                <a:lnTo>
                  <a:pt x="1925371" y="1293595"/>
                </a:lnTo>
                <a:lnTo>
                  <a:pt x="1977485" y="1306798"/>
                </a:lnTo>
                <a:lnTo>
                  <a:pt x="2030179" y="1319354"/>
                </a:lnTo>
                <a:lnTo>
                  <a:pt x="2083437" y="1331256"/>
                </a:lnTo>
                <a:lnTo>
                  <a:pt x="2137241" y="1342497"/>
                </a:lnTo>
                <a:lnTo>
                  <a:pt x="2191572" y="1353068"/>
                </a:lnTo>
                <a:lnTo>
                  <a:pt x="2246413" y="1362961"/>
                </a:lnTo>
                <a:lnTo>
                  <a:pt x="2301747" y="1372170"/>
                </a:lnTo>
                <a:lnTo>
                  <a:pt x="2357555" y="1380687"/>
                </a:lnTo>
                <a:lnTo>
                  <a:pt x="2413820" y="1388503"/>
                </a:lnTo>
                <a:lnTo>
                  <a:pt x="2470525" y="1395612"/>
                </a:lnTo>
                <a:lnTo>
                  <a:pt x="2527651" y="1402005"/>
                </a:lnTo>
                <a:lnTo>
                  <a:pt x="2585181" y="1407675"/>
                </a:lnTo>
                <a:lnTo>
                  <a:pt x="2643096" y="1412613"/>
                </a:lnTo>
                <a:lnTo>
                  <a:pt x="2701381" y="1416813"/>
                </a:lnTo>
                <a:lnTo>
                  <a:pt x="2760016" y="1420267"/>
                </a:lnTo>
                <a:lnTo>
                  <a:pt x="2818983" y="1422966"/>
                </a:lnTo>
                <a:lnTo>
                  <a:pt x="2878267" y="1424904"/>
                </a:lnTo>
                <a:lnTo>
                  <a:pt x="2937847" y="1426072"/>
                </a:lnTo>
                <a:lnTo>
                  <a:pt x="2997708" y="1426463"/>
                </a:lnTo>
              </a:path>
            </a:pathLst>
          </a:custGeom>
          <a:ln w="9144">
            <a:solidFill>
              <a:srgbClr val="008000"/>
            </a:solidFill>
          </a:ln>
        </p:spPr>
        <p:txBody>
          <a:bodyPr wrap="square" lIns="0" tIns="0" rIns="0" bIns="0" rtlCol="0"/>
          <a:lstStyle/>
          <a:p>
            <a:endParaRPr/>
          </a:p>
        </p:txBody>
      </p:sp>
      <p:sp>
        <p:nvSpPr>
          <p:cNvPr id="8" name="object 8"/>
          <p:cNvSpPr/>
          <p:nvPr/>
        </p:nvSpPr>
        <p:spPr>
          <a:xfrm>
            <a:off x="10216515" y="6000166"/>
            <a:ext cx="44450" cy="28575"/>
          </a:xfrm>
          <a:custGeom>
            <a:avLst/>
            <a:gdLst/>
            <a:ahLst/>
            <a:cxnLst/>
            <a:rect l="l" t="t" r="r" b="b"/>
            <a:pathLst>
              <a:path w="44450" h="28575">
                <a:moveTo>
                  <a:pt x="39115" y="0"/>
                </a:moveTo>
                <a:lnTo>
                  <a:pt x="0" y="14706"/>
                </a:lnTo>
                <a:lnTo>
                  <a:pt x="5079" y="28092"/>
                </a:lnTo>
                <a:lnTo>
                  <a:pt x="44195" y="13385"/>
                </a:lnTo>
                <a:lnTo>
                  <a:pt x="39115" y="0"/>
                </a:lnTo>
                <a:close/>
              </a:path>
            </a:pathLst>
          </a:custGeom>
          <a:solidFill>
            <a:srgbClr val="3D9DAB"/>
          </a:solidFill>
        </p:spPr>
        <p:txBody>
          <a:bodyPr wrap="square" lIns="0" tIns="0" rIns="0" bIns="0" rtlCol="0"/>
          <a:lstStyle/>
          <a:p>
            <a:endParaRPr/>
          </a:p>
        </p:txBody>
      </p:sp>
      <p:sp>
        <p:nvSpPr>
          <p:cNvPr id="9" name="object 9"/>
          <p:cNvSpPr/>
          <p:nvPr/>
        </p:nvSpPr>
        <p:spPr>
          <a:xfrm>
            <a:off x="2183917" y="5219700"/>
            <a:ext cx="7823200" cy="1638300"/>
          </a:xfrm>
          <a:custGeom>
            <a:avLst/>
            <a:gdLst/>
            <a:ahLst/>
            <a:cxnLst/>
            <a:rect l="l" t="t" r="r" b="b"/>
            <a:pathLst>
              <a:path w="7823200" h="1638300">
                <a:moveTo>
                  <a:pt x="7822692" y="1638298"/>
                </a:moveTo>
                <a:lnTo>
                  <a:pt x="7822692" y="0"/>
                </a:lnTo>
                <a:lnTo>
                  <a:pt x="0" y="0"/>
                </a:lnTo>
                <a:lnTo>
                  <a:pt x="0" y="1638298"/>
                </a:lnTo>
                <a:lnTo>
                  <a:pt x="7822692" y="1638298"/>
                </a:lnTo>
                <a:close/>
              </a:path>
            </a:pathLst>
          </a:custGeom>
          <a:solidFill>
            <a:srgbClr val="FFFFFF">
              <a:alpha val="58822"/>
            </a:srgbClr>
          </a:solidFill>
        </p:spPr>
        <p:txBody>
          <a:bodyPr wrap="square" lIns="0" tIns="0" rIns="0" bIns="0" rtlCol="0"/>
          <a:lstStyle/>
          <a:p>
            <a:endParaRPr/>
          </a:p>
        </p:txBody>
      </p:sp>
      <p:sp>
        <p:nvSpPr>
          <p:cNvPr id="10" name="object 10"/>
          <p:cNvSpPr txBox="1"/>
          <p:nvPr/>
        </p:nvSpPr>
        <p:spPr>
          <a:xfrm>
            <a:off x="2474773" y="5671210"/>
            <a:ext cx="7192645" cy="878840"/>
          </a:xfrm>
          <a:prstGeom prst="rect">
            <a:avLst/>
          </a:prstGeom>
        </p:spPr>
        <p:txBody>
          <a:bodyPr vert="horz" wrap="square" lIns="0" tIns="12065" rIns="0" bIns="0" rtlCol="0">
            <a:spAutoFit/>
          </a:bodyPr>
          <a:lstStyle/>
          <a:p>
            <a:pPr algn="ctr">
              <a:spcBef>
                <a:spcPts val="95"/>
              </a:spcBef>
            </a:pPr>
            <a:r>
              <a:rPr sz="2800" spc="-5" dirty="0">
                <a:solidFill>
                  <a:schemeClr val="tx1">
                    <a:lumMod val="85000"/>
                    <a:lumOff val="15000"/>
                  </a:schemeClr>
                </a:solidFill>
                <a:latin typeface="Arial"/>
                <a:cs typeface="Arial"/>
              </a:rPr>
              <a:t>Background knowledge is what you think</a:t>
            </a:r>
            <a:r>
              <a:rPr sz="2800" spc="150" dirty="0">
                <a:solidFill>
                  <a:schemeClr val="tx1">
                    <a:lumMod val="85000"/>
                    <a:lumOff val="15000"/>
                  </a:schemeClr>
                </a:solidFill>
                <a:latin typeface="Arial"/>
                <a:cs typeface="Arial"/>
              </a:rPr>
              <a:t> </a:t>
            </a:r>
            <a:r>
              <a:rPr sz="2800" i="1" spc="-5" dirty="0">
                <a:solidFill>
                  <a:schemeClr val="tx1">
                    <a:lumMod val="85000"/>
                    <a:lumOff val="15000"/>
                  </a:schemeClr>
                </a:solidFill>
                <a:latin typeface="Arial"/>
                <a:cs typeface="Arial"/>
              </a:rPr>
              <a:t>with</a:t>
            </a:r>
            <a:endParaRPr sz="2800" dirty="0">
              <a:solidFill>
                <a:schemeClr val="tx1">
                  <a:lumMod val="85000"/>
                  <a:lumOff val="15000"/>
                </a:schemeClr>
              </a:solidFill>
              <a:latin typeface="Arial"/>
              <a:cs typeface="Arial"/>
            </a:endParaRPr>
          </a:p>
          <a:p>
            <a:pPr algn="ctr">
              <a:lnSpc>
                <a:spcPct val="100000"/>
              </a:lnSpc>
            </a:pPr>
            <a:r>
              <a:rPr sz="2800" spc="-5" dirty="0">
                <a:solidFill>
                  <a:schemeClr val="tx1">
                    <a:lumMod val="85000"/>
                    <a:lumOff val="15000"/>
                  </a:schemeClr>
                </a:solidFill>
                <a:latin typeface="Arial"/>
                <a:cs typeface="Arial"/>
              </a:rPr>
              <a:t>not </a:t>
            </a:r>
            <a:r>
              <a:rPr sz="2800" i="1" spc="-5" dirty="0">
                <a:solidFill>
                  <a:schemeClr val="tx1">
                    <a:lumMod val="85000"/>
                    <a:lumOff val="15000"/>
                  </a:schemeClr>
                </a:solidFill>
                <a:latin typeface="Arial"/>
                <a:cs typeface="Arial"/>
              </a:rPr>
              <a:t>about.</a:t>
            </a:r>
            <a:endParaRPr sz="2800" dirty="0">
              <a:solidFill>
                <a:schemeClr val="tx1">
                  <a:lumMod val="85000"/>
                  <a:lumOff val="15000"/>
                </a:schemeClr>
              </a:solidFill>
              <a:latin typeface="Arial"/>
              <a:cs typeface="Arial"/>
            </a:endParaRPr>
          </a:p>
        </p:txBody>
      </p:sp>
      <p:sp>
        <p:nvSpPr>
          <p:cNvPr id="11" name="object 11"/>
          <p:cNvSpPr txBox="1"/>
          <p:nvPr/>
        </p:nvSpPr>
        <p:spPr>
          <a:xfrm>
            <a:off x="2059941" y="2052956"/>
            <a:ext cx="2554605" cy="2220595"/>
          </a:xfrm>
          <a:prstGeom prst="rect">
            <a:avLst/>
          </a:prstGeom>
        </p:spPr>
        <p:txBody>
          <a:bodyPr vert="horz" wrap="square" lIns="0" tIns="85725" rIns="0" bIns="0" rtlCol="0">
            <a:spAutoFit/>
          </a:bodyPr>
          <a:lstStyle/>
          <a:p>
            <a:pPr marL="355600" indent="-342900">
              <a:spcBef>
                <a:spcPts val="675"/>
              </a:spcBef>
              <a:buChar char="•"/>
              <a:tabLst>
                <a:tab pos="354965" algn="l"/>
                <a:tab pos="355600" algn="l"/>
              </a:tabLst>
            </a:pPr>
            <a:r>
              <a:rPr sz="2400" dirty="0">
                <a:solidFill>
                  <a:schemeClr val="tx1">
                    <a:lumMod val="85000"/>
                    <a:lumOff val="15000"/>
                  </a:schemeClr>
                </a:solidFill>
                <a:cs typeface="Arial"/>
              </a:rPr>
              <a:t>Accuracy</a:t>
            </a:r>
          </a:p>
          <a:p>
            <a:pPr marL="355600" indent="-342900">
              <a:spcBef>
                <a:spcPts val="575"/>
              </a:spcBef>
              <a:buChar char="•"/>
              <a:tabLst>
                <a:tab pos="354965" algn="l"/>
                <a:tab pos="355600" algn="l"/>
              </a:tabLst>
            </a:pPr>
            <a:r>
              <a:rPr sz="2400" spc="-5" dirty="0">
                <a:solidFill>
                  <a:schemeClr val="tx1">
                    <a:lumMod val="85000"/>
                    <a:lumOff val="15000"/>
                  </a:schemeClr>
                </a:solidFill>
                <a:cs typeface="Arial"/>
              </a:rPr>
              <a:t>Fluency</a:t>
            </a:r>
            <a:endParaRPr sz="2400" dirty="0">
              <a:solidFill>
                <a:schemeClr val="tx1">
                  <a:lumMod val="85000"/>
                  <a:lumOff val="15000"/>
                </a:schemeClr>
              </a:solidFill>
              <a:cs typeface="Arial"/>
            </a:endParaRPr>
          </a:p>
          <a:p>
            <a:pPr marL="355600" indent="-342900">
              <a:spcBef>
                <a:spcPts val="575"/>
              </a:spcBef>
              <a:buChar char="•"/>
              <a:tabLst>
                <a:tab pos="354965" algn="l"/>
                <a:tab pos="355600" algn="l"/>
              </a:tabLst>
            </a:pPr>
            <a:r>
              <a:rPr sz="2400" spc="-5" dirty="0">
                <a:solidFill>
                  <a:schemeClr val="tx1">
                    <a:lumMod val="85000"/>
                    <a:lumOff val="15000"/>
                  </a:schemeClr>
                </a:solidFill>
                <a:cs typeface="Arial"/>
              </a:rPr>
              <a:t>Prior</a:t>
            </a:r>
            <a:r>
              <a:rPr sz="2400" spc="-25" dirty="0">
                <a:solidFill>
                  <a:schemeClr val="tx1">
                    <a:lumMod val="85000"/>
                    <a:lumOff val="15000"/>
                  </a:schemeClr>
                </a:solidFill>
                <a:cs typeface="Arial"/>
              </a:rPr>
              <a:t> </a:t>
            </a:r>
            <a:r>
              <a:rPr sz="2400" spc="-5" dirty="0">
                <a:solidFill>
                  <a:schemeClr val="tx1">
                    <a:lumMod val="85000"/>
                    <a:lumOff val="15000"/>
                  </a:schemeClr>
                </a:solidFill>
                <a:cs typeface="Arial"/>
              </a:rPr>
              <a:t>knowledge</a:t>
            </a:r>
            <a:endParaRPr sz="2400" dirty="0">
              <a:solidFill>
                <a:schemeClr val="tx1">
                  <a:lumMod val="85000"/>
                  <a:lumOff val="15000"/>
                </a:schemeClr>
              </a:solidFill>
              <a:cs typeface="Arial"/>
            </a:endParaRPr>
          </a:p>
          <a:p>
            <a:pPr marL="355600" indent="-342900">
              <a:spcBef>
                <a:spcPts val="575"/>
              </a:spcBef>
              <a:buChar char="•"/>
              <a:tabLst>
                <a:tab pos="354965" algn="l"/>
                <a:tab pos="355600" algn="l"/>
              </a:tabLst>
            </a:pPr>
            <a:r>
              <a:rPr sz="2400" spc="-15" dirty="0">
                <a:solidFill>
                  <a:schemeClr val="tx1">
                    <a:lumMod val="85000"/>
                    <a:lumOff val="15000"/>
                  </a:schemeClr>
                </a:solidFill>
                <a:cs typeface="Arial"/>
              </a:rPr>
              <a:t>Vocabulary</a:t>
            </a:r>
            <a:endParaRPr sz="2400" dirty="0">
              <a:solidFill>
                <a:schemeClr val="tx1">
                  <a:lumMod val="85000"/>
                  <a:lumOff val="15000"/>
                </a:schemeClr>
              </a:solidFill>
              <a:cs typeface="Arial"/>
            </a:endParaRPr>
          </a:p>
          <a:p>
            <a:pPr marL="355600" indent="-342900">
              <a:spcBef>
                <a:spcPts val="580"/>
              </a:spcBef>
              <a:buChar char="•"/>
              <a:tabLst>
                <a:tab pos="354965" algn="l"/>
                <a:tab pos="355600" algn="l"/>
              </a:tabLst>
            </a:pPr>
            <a:r>
              <a:rPr sz="2400" spc="-5" dirty="0">
                <a:solidFill>
                  <a:schemeClr val="tx1">
                    <a:lumMod val="85000"/>
                    <a:lumOff val="15000"/>
                  </a:schemeClr>
                </a:solidFill>
                <a:cs typeface="Arial"/>
              </a:rPr>
              <a:t>Stories</a:t>
            </a:r>
            <a:endParaRPr sz="2400" dirty="0">
              <a:solidFill>
                <a:schemeClr val="tx1">
                  <a:lumMod val="85000"/>
                  <a:lumOff val="15000"/>
                </a:schemeClr>
              </a:solidFill>
              <a:cs typeface="Arial"/>
            </a:endParaRPr>
          </a:p>
        </p:txBody>
      </p:sp>
      <p:sp>
        <p:nvSpPr>
          <p:cNvPr id="12" name="object 12"/>
          <p:cNvSpPr txBox="1"/>
          <p:nvPr/>
        </p:nvSpPr>
        <p:spPr>
          <a:xfrm>
            <a:off x="2059941" y="4331589"/>
            <a:ext cx="2554605" cy="878840"/>
          </a:xfrm>
          <a:prstGeom prst="rect">
            <a:avLst/>
          </a:prstGeom>
        </p:spPr>
        <p:txBody>
          <a:bodyPr vert="horz" wrap="square" lIns="0" tIns="12065" rIns="0" bIns="0" rtlCol="0">
            <a:spAutoFit/>
          </a:bodyPr>
          <a:lstStyle/>
          <a:p>
            <a:pPr marL="12700">
              <a:spcBef>
                <a:spcPts val="95"/>
              </a:spcBef>
            </a:pPr>
            <a:r>
              <a:rPr sz="2800" i="1" spc="-5" dirty="0">
                <a:solidFill>
                  <a:schemeClr val="tx1">
                    <a:lumMod val="85000"/>
                    <a:lumOff val="15000"/>
                  </a:schemeClr>
                </a:solidFill>
                <a:latin typeface="Arial"/>
                <a:cs typeface="Arial"/>
              </a:rPr>
              <a:t>Fast,</a:t>
            </a:r>
            <a:r>
              <a:rPr sz="2800" i="1" spc="-45" dirty="0">
                <a:solidFill>
                  <a:schemeClr val="tx1">
                    <a:lumMod val="85000"/>
                    <a:lumOff val="15000"/>
                  </a:schemeClr>
                </a:solidFill>
                <a:latin typeface="Arial"/>
                <a:cs typeface="Arial"/>
              </a:rPr>
              <a:t> </a:t>
            </a:r>
            <a:r>
              <a:rPr sz="2800" i="1" spc="-5" dirty="0">
                <a:solidFill>
                  <a:schemeClr val="tx1">
                    <a:lumMod val="85000"/>
                    <a:lumOff val="15000"/>
                  </a:schemeClr>
                </a:solidFill>
                <a:latin typeface="Arial"/>
                <a:cs typeface="Arial"/>
              </a:rPr>
              <a:t>automatic,</a:t>
            </a:r>
            <a:endParaRPr sz="2800" dirty="0">
              <a:solidFill>
                <a:schemeClr val="tx1">
                  <a:lumMod val="85000"/>
                  <a:lumOff val="15000"/>
                </a:schemeClr>
              </a:solidFill>
              <a:latin typeface="Arial"/>
              <a:cs typeface="Arial"/>
            </a:endParaRPr>
          </a:p>
          <a:p>
            <a:pPr marL="12700"/>
            <a:r>
              <a:rPr sz="2800" i="1" spc="-5" dirty="0">
                <a:solidFill>
                  <a:schemeClr val="tx1">
                    <a:lumMod val="85000"/>
                    <a:lumOff val="15000"/>
                  </a:schemeClr>
                </a:solidFill>
                <a:latin typeface="Arial"/>
                <a:cs typeface="Arial"/>
              </a:rPr>
              <a:t>invisible</a:t>
            </a:r>
            <a:endParaRPr sz="2800" dirty="0">
              <a:solidFill>
                <a:schemeClr val="tx1">
                  <a:lumMod val="85000"/>
                  <a:lumOff val="15000"/>
                </a:schemeClr>
              </a:solidFill>
              <a:latin typeface="Arial"/>
              <a:cs typeface="Arial"/>
            </a:endParaRPr>
          </a:p>
        </p:txBody>
      </p:sp>
      <p:sp>
        <p:nvSpPr>
          <p:cNvPr id="13" name="object 13"/>
          <p:cNvSpPr txBox="1"/>
          <p:nvPr/>
        </p:nvSpPr>
        <p:spPr>
          <a:xfrm>
            <a:off x="2059941" y="1624024"/>
            <a:ext cx="5987415" cy="452120"/>
          </a:xfrm>
          <a:prstGeom prst="rect">
            <a:avLst/>
          </a:prstGeom>
        </p:spPr>
        <p:txBody>
          <a:bodyPr vert="horz" wrap="square" lIns="0" tIns="12065" rIns="0" bIns="0" rtlCol="0">
            <a:spAutoFit/>
          </a:bodyPr>
          <a:lstStyle/>
          <a:p>
            <a:pPr marL="12700">
              <a:spcBef>
                <a:spcPts val="95"/>
              </a:spcBef>
              <a:tabLst>
                <a:tab pos="4559935" algn="l"/>
              </a:tabLst>
            </a:pPr>
            <a:r>
              <a:rPr sz="2800" b="1" spc="-15" dirty="0">
                <a:solidFill>
                  <a:schemeClr val="tx1">
                    <a:lumMod val="85000"/>
                    <a:lumOff val="15000"/>
                  </a:schemeClr>
                </a:solidFill>
                <a:cs typeface="Arial"/>
              </a:rPr>
              <a:t>Lon</a:t>
            </a:r>
            <a:r>
              <a:rPr sz="2800" b="1" spc="-10" dirty="0">
                <a:solidFill>
                  <a:schemeClr val="tx1">
                    <a:lumMod val="85000"/>
                    <a:lumOff val="15000"/>
                  </a:schemeClr>
                </a:solidFill>
                <a:cs typeface="Arial"/>
              </a:rPr>
              <a:t>g</a:t>
            </a:r>
            <a:r>
              <a:rPr sz="2800" b="1" spc="-5" dirty="0">
                <a:solidFill>
                  <a:schemeClr val="tx1">
                    <a:lumMod val="85000"/>
                    <a:lumOff val="15000"/>
                  </a:schemeClr>
                </a:solidFill>
                <a:cs typeface="Arial"/>
              </a:rPr>
              <a:t>-te</a:t>
            </a:r>
            <a:r>
              <a:rPr sz="2800" b="1" dirty="0">
                <a:solidFill>
                  <a:schemeClr val="tx1">
                    <a:lumMod val="85000"/>
                    <a:lumOff val="15000"/>
                  </a:schemeClr>
                </a:solidFill>
                <a:cs typeface="Arial"/>
              </a:rPr>
              <a:t>r</a:t>
            </a:r>
            <a:r>
              <a:rPr sz="2800" b="1" spc="-5" dirty="0">
                <a:solidFill>
                  <a:schemeClr val="tx1">
                    <a:lumMod val="85000"/>
                    <a:lumOff val="15000"/>
                  </a:schemeClr>
                </a:solidFill>
                <a:cs typeface="Arial"/>
              </a:rPr>
              <a:t>m</a:t>
            </a:r>
            <a:r>
              <a:rPr sz="2800" b="1" dirty="0">
                <a:solidFill>
                  <a:schemeClr val="tx1">
                    <a:lumMod val="85000"/>
                    <a:lumOff val="15000"/>
                  </a:schemeClr>
                </a:solidFill>
                <a:cs typeface="Arial"/>
              </a:rPr>
              <a:t>	</a:t>
            </a:r>
            <a:r>
              <a:rPr sz="2800" b="1" spc="-55" dirty="0">
                <a:solidFill>
                  <a:schemeClr val="tx1">
                    <a:lumMod val="85000"/>
                    <a:lumOff val="15000"/>
                  </a:schemeClr>
                </a:solidFill>
                <a:cs typeface="Arial"/>
              </a:rPr>
              <a:t>W</a:t>
            </a:r>
            <a:r>
              <a:rPr sz="2800" b="1" spc="-5" dirty="0">
                <a:solidFill>
                  <a:schemeClr val="tx1">
                    <a:lumMod val="85000"/>
                    <a:lumOff val="15000"/>
                  </a:schemeClr>
                </a:solidFill>
                <a:cs typeface="Arial"/>
              </a:rPr>
              <a:t>orking</a:t>
            </a:r>
            <a:endParaRPr sz="2800" dirty="0">
              <a:solidFill>
                <a:schemeClr val="tx1">
                  <a:lumMod val="85000"/>
                  <a:lumOff val="15000"/>
                </a:schemeClr>
              </a:solidFill>
              <a:cs typeface="Arial"/>
            </a:endParaRPr>
          </a:p>
        </p:txBody>
      </p:sp>
      <p:sp>
        <p:nvSpPr>
          <p:cNvPr id="14" name="object 14"/>
          <p:cNvSpPr txBox="1"/>
          <p:nvPr/>
        </p:nvSpPr>
        <p:spPr>
          <a:xfrm>
            <a:off x="6607555" y="2051686"/>
            <a:ext cx="2110740" cy="1781175"/>
          </a:xfrm>
          <a:prstGeom prst="rect">
            <a:avLst/>
          </a:prstGeom>
        </p:spPr>
        <p:txBody>
          <a:bodyPr vert="horz" wrap="square" lIns="0" tIns="85725" rIns="0" bIns="0" rtlCol="0">
            <a:spAutoFit/>
          </a:bodyPr>
          <a:lstStyle/>
          <a:p>
            <a:pPr marL="355600" indent="-342900">
              <a:spcBef>
                <a:spcPts val="675"/>
              </a:spcBef>
              <a:buChar char="•"/>
              <a:tabLst>
                <a:tab pos="354965" algn="l"/>
                <a:tab pos="355600" algn="l"/>
              </a:tabLst>
            </a:pPr>
            <a:r>
              <a:rPr sz="2400" spc="-5" dirty="0">
                <a:solidFill>
                  <a:schemeClr val="tx1">
                    <a:lumMod val="85000"/>
                    <a:lumOff val="15000"/>
                  </a:schemeClr>
                </a:solidFill>
                <a:cs typeface="Arial"/>
              </a:rPr>
              <a:t>Inferences</a:t>
            </a:r>
            <a:endParaRPr sz="2400" dirty="0">
              <a:solidFill>
                <a:schemeClr val="tx1">
                  <a:lumMod val="85000"/>
                  <a:lumOff val="15000"/>
                </a:schemeClr>
              </a:solidFill>
              <a:cs typeface="Arial"/>
            </a:endParaRPr>
          </a:p>
          <a:p>
            <a:pPr marL="355600" indent="-342900">
              <a:spcBef>
                <a:spcPts val="575"/>
              </a:spcBef>
              <a:buChar char="•"/>
              <a:tabLst>
                <a:tab pos="354965" algn="l"/>
                <a:tab pos="355600" algn="l"/>
              </a:tabLst>
            </a:pPr>
            <a:r>
              <a:rPr sz="2400" spc="-5" dirty="0">
                <a:solidFill>
                  <a:schemeClr val="tx1">
                    <a:lumMod val="85000"/>
                    <a:lumOff val="15000"/>
                  </a:schemeClr>
                </a:solidFill>
                <a:cs typeface="Arial"/>
              </a:rPr>
              <a:t>Clarifications</a:t>
            </a:r>
            <a:endParaRPr sz="2400" dirty="0">
              <a:solidFill>
                <a:schemeClr val="tx1">
                  <a:lumMod val="85000"/>
                  <a:lumOff val="15000"/>
                </a:schemeClr>
              </a:solidFill>
              <a:cs typeface="Arial"/>
            </a:endParaRPr>
          </a:p>
          <a:p>
            <a:pPr marL="355600" indent="-342900">
              <a:spcBef>
                <a:spcPts val="575"/>
              </a:spcBef>
              <a:buChar char="•"/>
              <a:tabLst>
                <a:tab pos="354965" algn="l"/>
                <a:tab pos="355600" algn="l"/>
              </a:tabLst>
            </a:pPr>
            <a:r>
              <a:rPr sz="2400" spc="-5" dirty="0">
                <a:solidFill>
                  <a:schemeClr val="tx1">
                    <a:lumMod val="85000"/>
                    <a:lumOff val="15000"/>
                  </a:schemeClr>
                </a:solidFill>
                <a:cs typeface="Arial"/>
              </a:rPr>
              <a:t>Hypotheses</a:t>
            </a:r>
            <a:endParaRPr sz="2400" dirty="0">
              <a:solidFill>
                <a:schemeClr val="tx1">
                  <a:lumMod val="85000"/>
                  <a:lumOff val="15000"/>
                </a:schemeClr>
              </a:solidFill>
              <a:cs typeface="Arial"/>
            </a:endParaRPr>
          </a:p>
          <a:p>
            <a:pPr marL="355600" indent="-342900">
              <a:spcBef>
                <a:spcPts val="580"/>
              </a:spcBef>
              <a:buChar char="•"/>
              <a:tabLst>
                <a:tab pos="354965" algn="l"/>
                <a:tab pos="355600" algn="l"/>
              </a:tabLst>
            </a:pPr>
            <a:r>
              <a:rPr sz="2400" spc="-5" dirty="0">
                <a:solidFill>
                  <a:schemeClr val="tx1">
                    <a:lumMod val="85000"/>
                    <a:lumOff val="15000"/>
                  </a:schemeClr>
                </a:solidFill>
                <a:cs typeface="Arial"/>
              </a:rPr>
              <a:t>Predictions</a:t>
            </a:r>
            <a:endParaRPr sz="2400" dirty="0">
              <a:solidFill>
                <a:schemeClr val="tx1">
                  <a:lumMod val="85000"/>
                  <a:lumOff val="15000"/>
                </a:schemeClr>
              </a:solidFill>
              <a:cs typeface="Arial"/>
            </a:endParaRPr>
          </a:p>
        </p:txBody>
      </p:sp>
      <p:sp>
        <p:nvSpPr>
          <p:cNvPr id="15" name="object 15"/>
          <p:cNvSpPr txBox="1"/>
          <p:nvPr/>
        </p:nvSpPr>
        <p:spPr>
          <a:xfrm>
            <a:off x="6607556" y="4244871"/>
            <a:ext cx="2915285" cy="1049655"/>
          </a:xfrm>
          <a:prstGeom prst="rect">
            <a:avLst/>
          </a:prstGeom>
        </p:spPr>
        <p:txBody>
          <a:bodyPr vert="horz" wrap="square" lIns="0" tIns="97790" rIns="0" bIns="0" rtlCol="0">
            <a:spAutoFit/>
          </a:bodyPr>
          <a:lstStyle/>
          <a:p>
            <a:pPr marL="12700">
              <a:spcBef>
                <a:spcPts val="770"/>
              </a:spcBef>
            </a:pPr>
            <a:r>
              <a:rPr sz="2800" i="1" spc="-5" dirty="0">
                <a:solidFill>
                  <a:schemeClr val="tx1">
                    <a:lumMod val="85000"/>
                    <a:lumOff val="15000"/>
                  </a:schemeClr>
                </a:solidFill>
                <a:latin typeface="Arial"/>
                <a:cs typeface="Arial"/>
              </a:rPr>
              <a:t>Requires</a:t>
            </a:r>
            <a:r>
              <a:rPr sz="2800" i="1" dirty="0">
                <a:solidFill>
                  <a:schemeClr val="tx1">
                    <a:lumMod val="85000"/>
                    <a:lumOff val="15000"/>
                  </a:schemeClr>
                </a:solidFill>
                <a:latin typeface="Arial"/>
                <a:cs typeface="Arial"/>
              </a:rPr>
              <a:t> </a:t>
            </a:r>
            <a:r>
              <a:rPr sz="2800" i="1" spc="-5" dirty="0">
                <a:solidFill>
                  <a:schemeClr val="tx1">
                    <a:lumMod val="85000"/>
                    <a:lumOff val="15000"/>
                  </a:schemeClr>
                </a:solidFill>
                <a:latin typeface="Arial"/>
                <a:cs typeface="Arial"/>
              </a:rPr>
              <a:t>attention</a:t>
            </a:r>
            <a:endParaRPr sz="2800" dirty="0">
              <a:solidFill>
                <a:schemeClr val="tx1">
                  <a:lumMod val="85000"/>
                  <a:lumOff val="15000"/>
                </a:schemeClr>
              </a:solidFill>
              <a:latin typeface="Arial"/>
              <a:cs typeface="Arial"/>
            </a:endParaRPr>
          </a:p>
          <a:p>
            <a:pPr marL="12700">
              <a:spcBef>
                <a:spcPts val="670"/>
              </a:spcBef>
            </a:pPr>
            <a:r>
              <a:rPr sz="2800" i="1" spc="-5" dirty="0">
                <a:solidFill>
                  <a:schemeClr val="tx1">
                    <a:lumMod val="85000"/>
                    <a:lumOff val="15000"/>
                  </a:schemeClr>
                </a:solidFill>
                <a:latin typeface="Arial"/>
                <a:cs typeface="Arial"/>
              </a:rPr>
              <a:t>&amp; effort</a:t>
            </a:r>
            <a:endParaRPr sz="2800" dirty="0">
              <a:solidFill>
                <a:schemeClr val="tx1">
                  <a:lumMod val="85000"/>
                  <a:lumOff val="15000"/>
                </a:schemeClr>
              </a:solidFill>
              <a:latin typeface="Arial"/>
              <a:cs typeface="Arial"/>
            </a:endParaRPr>
          </a:p>
        </p:txBody>
      </p:sp>
      <p:pic>
        <p:nvPicPr>
          <p:cNvPr id="16" name="Picture 15">
            <a:extLst>
              <a:ext uri="{FF2B5EF4-FFF2-40B4-BE49-F238E27FC236}">
                <a16:creationId xmlns:a16="http://schemas.microsoft.com/office/drawing/2014/main" xmlns="" id="{80440DF0-CD8A-4EA3-9F11-832130DABA6D}"/>
              </a:ext>
            </a:extLst>
          </p:cNvPr>
          <p:cNvPicPr>
            <a:picLocks noChangeAspect="1"/>
          </p:cNvPicPr>
          <p:nvPr/>
        </p:nvPicPr>
        <p:blipFill>
          <a:blip r:embed="rId3"/>
          <a:stretch>
            <a:fillRect/>
          </a:stretch>
        </p:blipFill>
        <p:spPr>
          <a:xfrm>
            <a:off x="137348" y="70870"/>
            <a:ext cx="2278134" cy="1192842"/>
          </a:xfrm>
          <a:prstGeom prst="rect">
            <a:avLst/>
          </a:prstGeom>
        </p:spPr>
      </p:pic>
    </p:spTree>
    <p:extLst>
      <p:ext uri="{BB962C8B-B14F-4D97-AF65-F5344CB8AC3E}">
        <p14:creationId xmlns:p14="http://schemas.microsoft.com/office/powerpoint/2010/main" val="192910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47308" y="239836"/>
            <a:ext cx="7683693" cy="1192841"/>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5400" b="1" dirty="0"/>
              <a:t>Metacognitive Strategies </a:t>
            </a:r>
          </a:p>
          <a:p>
            <a:pPr algn="ctr"/>
            <a:r>
              <a:rPr lang="en-GB" i="1" dirty="0"/>
              <a:t>Reducing cognitive overload</a:t>
            </a:r>
          </a:p>
        </p:txBody>
      </p:sp>
      <p:sp>
        <p:nvSpPr>
          <p:cNvPr id="4" name="TextBox 3"/>
          <p:cNvSpPr txBox="1"/>
          <p:nvPr/>
        </p:nvSpPr>
        <p:spPr>
          <a:xfrm>
            <a:off x="513340" y="1809457"/>
            <a:ext cx="7956104" cy="4401205"/>
          </a:xfrm>
          <a:prstGeom prst="rect">
            <a:avLst/>
          </a:prstGeom>
          <a:noFill/>
        </p:spPr>
        <p:txBody>
          <a:bodyPr wrap="square" rtlCol="0">
            <a:spAutoFit/>
          </a:bodyPr>
          <a:lstStyle/>
          <a:p>
            <a:r>
              <a:rPr lang="en-GB" sz="2800" dirty="0"/>
              <a:t>* </a:t>
            </a:r>
            <a:r>
              <a:rPr lang="en-GB" sz="2800" dirty="0">
                <a:solidFill>
                  <a:schemeClr val="tx1">
                    <a:lumMod val="85000"/>
                    <a:lumOff val="15000"/>
                  </a:schemeClr>
                </a:solidFill>
              </a:rPr>
              <a:t>Identifying clear links between what children are learning now and what they already know</a:t>
            </a:r>
          </a:p>
          <a:p>
            <a:endParaRPr lang="en-GB" sz="2800" dirty="0">
              <a:solidFill>
                <a:schemeClr val="tx1">
                  <a:lumMod val="85000"/>
                  <a:lumOff val="15000"/>
                </a:schemeClr>
              </a:solidFill>
            </a:endParaRPr>
          </a:p>
          <a:p>
            <a:r>
              <a:rPr lang="en-GB" sz="2800" dirty="0">
                <a:solidFill>
                  <a:schemeClr val="tx1">
                    <a:lumMod val="85000"/>
                    <a:lumOff val="15000"/>
                  </a:schemeClr>
                </a:solidFill>
              </a:rPr>
              <a:t>* Building-in frequent opportunities for children to practise what they have been taught in a range of planned contexts</a:t>
            </a:r>
          </a:p>
          <a:p>
            <a:endParaRPr lang="en-GB" sz="2800" dirty="0">
              <a:solidFill>
                <a:schemeClr val="tx1">
                  <a:lumMod val="85000"/>
                  <a:lumOff val="15000"/>
                </a:schemeClr>
              </a:solidFill>
            </a:endParaRPr>
          </a:p>
          <a:p>
            <a:r>
              <a:rPr lang="en-GB" sz="2800" dirty="0">
                <a:solidFill>
                  <a:schemeClr val="tx1">
                    <a:lumMod val="85000"/>
                    <a:lumOff val="15000"/>
                  </a:schemeClr>
                </a:solidFill>
              </a:rPr>
              <a:t>* Setting appropriate challenges</a:t>
            </a:r>
          </a:p>
          <a:p>
            <a:endParaRPr lang="en-GB" sz="2800" dirty="0"/>
          </a:p>
          <a:p>
            <a:pPr marL="457200" indent="-457200">
              <a:buFont typeface="Arial" panose="020B0604020202020204" pitchFamily="34" charset="0"/>
              <a:buChar char="•"/>
            </a:pPr>
            <a:endParaRPr lang="en-GB" sz="2800" dirty="0"/>
          </a:p>
        </p:txBody>
      </p:sp>
      <p:pic>
        <p:nvPicPr>
          <p:cNvPr id="5" name="Picture 4"/>
          <p:cNvPicPr>
            <a:picLocks noChangeAspect="1"/>
          </p:cNvPicPr>
          <p:nvPr/>
        </p:nvPicPr>
        <p:blipFill>
          <a:blip r:embed="rId3"/>
          <a:stretch>
            <a:fillRect/>
          </a:stretch>
        </p:blipFill>
        <p:spPr>
          <a:xfrm>
            <a:off x="137348" y="70870"/>
            <a:ext cx="2278134" cy="1192842"/>
          </a:xfrm>
          <a:prstGeom prst="rect">
            <a:avLst/>
          </a:prstGeom>
        </p:spPr>
      </p:pic>
      <p:pic>
        <p:nvPicPr>
          <p:cNvPr id="1026" name="Picture 2" descr="See the source image">
            <a:extLst>
              <a:ext uri="{FF2B5EF4-FFF2-40B4-BE49-F238E27FC236}">
                <a16:creationId xmlns:a16="http://schemas.microsoft.com/office/drawing/2014/main" xmlns="" id="{EF8F676D-0A87-4E3E-961B-8696238D9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248" y="1675150"/>
            <a:ext cx="3377456" cy="455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8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p:txBody>
          <a:bodyPr>
            <a:normAutofit/>
          </a:bodyPr>
          <a:lstStyle/>
          <a:p>
            <a:r>
              <a:rPr lang="en-GB" b="1" dirty="0"/>
              <a:t>What does the research say?</a:t>
            </a:r>
          </a:p>
        </p:txBody>
      </p:sp>
      <p:sp>
        <p:nvSpPr>
          <p:cNvPr id="5" name="Content Placeholder 4">
            <a:extLst>
              <a:ext uri="{FF2B5EF4-FFF2-40B4-BE49-F238E27FC236}">
                <a16:creationId xmlns:a16="http://schemas.microsoft.com/office/drawing/2014/main" xmlns="" id="{0DA05541-47F6-4606-B780-6E5BD0B1C7A0}"/>
              </a:ext>
            </a:extLst>
          </p:cNvPr>
          <p:cNvSpPr>
            <a:spLocks noGrp="1"/>
          </p:cNvSpPr>
          <p:nvPr>
            <p:ph idx="1"/>
          </p:nvPr>
        </p:nvSpPr>
        <p:spPr>
          <a:xfrm>
            <a:off x="1066800" y="3417086"/>
            <a:ext cx="10058400" cy="2700847"/>
          </a:xfrm>
        </p:spPr>
        <p:txBody>
          <a:bodyPr>
            <a:normAutofit fontScale="92500" lnSpcReduction="10000"/>
          </a:bodyPr>
          <a:lstStyle/>
          <a:p>
            <a:pPr marL="0" indent="0">
              <a:buClr>
                <a:schemeClr val="tx1">
                  <a:lumMod val="95000"/>
                  <a:lumOff val="5000"/>
                </a:schemeClr>
              </a:buClr>
              <a:buNone/>
            </a:pPr>
            <a:r>
              <a:rPr lang="en-GB" sz="3600" dirty="0"/>
              <a:t>“For years, book bands have provided an easy reference point to help teachers choose reading books for children. While classifying books from pink to lime and beyond may appear useful, the grading is based simply on factors such as the length of words, sentences and texts, the range of punctuation used, and the size of print.”</a:t>
            </a:r>
            <a:endParaRPr lang="en-GB" sz="3600" dirty="0">
              <a:solidFill>
                <a:schemeClr val="tx1">
                  <a:lumMod val="95000"/>
                  <a:lumOff val="5000"/>
                </a:schemeClr>
              </a:solidFill>
            </a:endParaRPr>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pic>
        <p:nvPicPr>
          <p:cNvPr id="2050" name="Picture 2">
            <a:extLst>
              <a:ext uri="{FF2B5EF4-FFF2-40B4-BE49-F238E27FC236}">
                <a16:creationId xmlns:a16="http://schemas.microsoft.com/office/drawing/2014/main" xmlns="" id="{569CCBA9-FD9E-4A3E-B2E0-A58A69FBC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065" y="1491112"/>
            <a:ext cx="8994098" cy="197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4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a:xfrm>
            <a:off x="2387064" y="70871"/>
            <a:ext cx="8480805" cy="1192841"/>
          </a:xfrm>
        </p:spPr>
        <p:txBody>
          <a:bodyPr>
            <a:normAutofit fontScale="90000"/>
          </a:bodyPr>
          <a:lstStyle/>
          <a:p>
            <a:r>
              <a:rPr lang="en-GB" b="1" dirty="0"/>
              <a:t>Supporting Evidence Based Research</a:t>
            </a:r>
          </a:p>
        </p:txBody>
      </p:sp>
      <p:sp>
        <p:nvSpPr>
          <p:cNvPr id="5" name="Content Placeholder 4">
            <a:extLst>
              <a:ext uri="{FF2B5EF4-FFF2-40B4-BE49-F238E27FC236}">
                <a16:creationId xmlns:a16="http://schemas.microsoft.com/office/drawing/2014/main" xmlns="" id="{0DA05541-47F6-4606-B780-6E5BD0B1C7A0}"/>
              </a:ext>
            </a:extLst>
          </p:cNvPr>
          <p:cNvSpPr>
            <a:spLocks noGrp="1"/>
          </p:cNvSpPr>
          <p:nvPr>
            <p:ph idx="1"/>
          </p:nvPr>
        </p:nvSpPr>
        <p:spPr>
          <a:xfrm>
            <a:off x="2387064" y="1618937"/>
            <a:ext cx="9374534" cy="4691922"/>
          </a:xfrm>
        </p:spPr>
        <p:txBody>
          <a:bodyPr>
            <a:normAutofit fontScale="32500" lnSpcReduction="20000"/>
          </a:bodyPr>
          <a:lstStyle/>
          <a:p>
            <a:pPr marL="0" indent="0">
              <a:buClr>
                <a:schemeClr val="tx1">
                  <a:lumMod val="95000"/>
                  <a:lumOff val="5000"/>
                </a:schemeClr>
              </a:buClr>
              <a:buNone/>
            </a:pPr>
            <a:r>
              <a:rPr lang="en-GB" sz="7000" dirty="0"/>
              <a:t>* they are fully decodable and match phonics teaching so far; children can read independently and with confidence</a:t>
            </a:r>
          </a:p>
          <a:p>
            <a:pPr marL="0" indent="0">
              <a:buClr>
                <a:schemeClr val="tx1">
                  <a:lumMod val="95000"/>
                  <a:lumOff val="5000"/>
                </a:schemeClr>
              </a:buClr>
              <a:buNone/>
            </a:pPr>
            <a:r>
              <a:rPr lang="en-GB" sz="7000" dirty="0"/>
              <a:t>* the only strategy required for reading visually unfamiliar words is all-through-the-word sounding and blending</a:t>
            </a:r>
          </a:p>
          <a:p>
            <a:pPr marL="0" indent="0">
              <a:buClr>
                <a:schemeClr val="tx1">
                  <a:lumMod val="95000"/>
                  <a:lumOff val="5000"/>
                </a:schemeClr>
              </a:buClr>
              <a:buNone/>
            </a:pPr>
            <a:r>
              <a:rPr lang="en-GB" sz="7000" dirty="0"/>
              <a:t>* no guessing is required so children have a secure and confident start</a:t>
            </a:r>
          </a:p>
          <a:p>
            <a:pPr marL="0" indent="0">
              <a:buClr>
                <a:schemeClr val="tx1">
                  <a:lumMod val="95000"/>
                  <a:lumOff val="5000"/>
                </a:schemeClr>
              </a:buClr>
              <a:buNone/>
            </a:pPr>
            <a:r>
              <a:rPr lang="en-GB" sz="7000" dirty="0"/>
              <a:t>* children can use their phonics to read familiar words and discover new ones, helping to increase vocabulary knowledge</a:t>
            </a:r>
          </a:p>
          <a:p>
            <a:pPr marL="0" indent="0">
              <a:buClr>
                <a:schemeClr val="tx1">
                  <a:lumMod val="95000"/>
                  <a:lumOff val="5000"/>
                </a:schemeClr>
              </a:buClr>
              <a:buNone/>
            </a:pPr>
            <a:r>
              <a:rPr lang="en-GB" sz="7000" dirty="0"/>
              <a:t>* decodable books do not need to rely on repetitive, predictable text, which can often be boring for children </a:t>
            </a:r>
          </a:p>
          <a:p>
            <a:pPr marL="0" indent="0">
              <a:buClr>
                <a:schemeClr val="tx1">
                  <a:lumMod val="95000"/>
                  <a:lumOff val="5000"/>
                </a:schemeClr>
              </a:buClr>
              <a:buNone/>
            </a:pPr>
            <a:r>
              <a:rPr lang="en-GB" sz="7000" dirty="0"/>
              <a:t>* books with a phonics focus reinforce the knowledge and skills required for spelling</a:t>
            </a:r>
          </a:p>
          <a:p>
            <a:pPr marL="0" indent="0">
              <a:buClr>
                <a:schemeClr val="tx1">
                  <a:lumMod val="95000"/>
                  <a:lumOff val="5000"/>
                </a:schemeClr>
              </a:buClr>
              <a:buNone/>
            </a:pPr>
            <a:r>
              <a:rPr lang="en-GB" sz="7000" dirty="0"/>
              <a:t>* progress is rapid when children can practise and apply the specific knowledge and skills as they are taught in class</a:t>
            </a:r>
            <a:endParaRPr lang="en-GB" sz="7000" dirty="0">
              <a:solidFill>
                <a:schemeClr val="tx1">
                  <a:lumMod val="95000"/>
                  <a:lumOff val="5000"/>
                </a:schemeClr>
              </a:solidFill>
            </a:endParaRPr>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pic>
        <p:nvPicPr>
          <p:cNvPr id="2050" name="Picture 2">
            <a:extLst>
              <a:ext uri="{FF2B5EF4-FFF2-40B4-BE49-F238E27FC236}">
                <a16:creationId xmlns:a16="http://schemas.microsoft.com/office/drawing/2014/main" xmlns="" id="{569CCBA9-FD9E-4A3E-B2E0-A58A69FBCD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0" r="79167"/>
          <a:stretch/>
        </p:blipFill>
        <p:spPr bwMode="auto">
          <a:xfrm>
            <a:off x="313175" y="1618937"/>
            <a:ext cx="1873771" cy="196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3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799" y="79130"/>
            <a:ext cx="1122545" cy="1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37348" y="70870"/>
            <a:ext cx="2278134" cy="1192842"/>
          </a:xfrm>
          <a:prstGeom prst="rect">
            <a:avLst/>
          </a:prstGeom>
        </p:spPr>
      </p:pic>
      <p:sp>
        <p:nvSpPr>
          <p:cNvPr id="5" name="TextBox 4">
            <a:extLst>
              <a:ext uri="{FF2B5EF4-FFF2-40B4-BE49-F238E27FC236}">
                <a16:creationId xmlns:a16="http://schemas.microsoft.com/office/drawing/2014/main" xmlns="" id="{53D8E222-9557-4C33-BFF9-C1377E09C5DA}"/>
              </a:ext>
            </a:extLst>
          </p:cNvPr>
          <p:cNvSpPr txBox="1"/>
          <p:nvPr/>
        </p:nvSpPr>
        <p:spPr>
          <a:xfrm>
            <a:off x="602181" y="1916401"/>
            <a:ext cx="4729236" cy="4401205"/>
          </a:xfrm>
          <a:prstGeom prst="rect">
            <a:avLst/>
          </a:prstGeom>
          <a:noFill/>
        </p:spPr>
        <p:txBody>
          <a:bodyPr wrap="square" rtlCol="0">
            <a:spAutoFit/>
          </a:bodyPr>
          <a:lstStyle/>
          <a:p>
            <a:r>
              <a:rPr lang="en-GB" sz="2800" dirty="0">
                <a:solidFill>
                  <a:schemeClr val="tx1">
                    <a:lumMod val="85000"/>
                    <a:lumOff val="15000"/>
                  </a:schemeClr>
                </a:solidFill>
              </a:rPr>
              <a:t>*English Hubs</a:t>
            </a:r>
          </a:p>
          <a:p>
            <a:endParaRPr lang="en-GB" sz="2800" dirty="0">
              <a:solidFill>
                <a:schemeClr val="tx1">
                  <a:lumMod val="85000"/>
                  <a:lumOff val="15000"/>
                </a:schemeClr>
              </a:solidFill>
            </a:endParaRPr>
          </a:p>
          <a:p>
            <a:r>
              <a:rPr lang="en-GB" sz="2800" dirty="0">
                <a:solidFill>
                  <a:schemeClr val="tx1">
                    <a:lumMod val="85000"/>
                    <a:lumOff val="15000"/>
                  </a:schemeClr>
                </a:solidFill>
              </a:rPr>
              <a:t>*Evidence-based Research</a:t>
            </a:r>
          </a:p>
          <a:p>
            <a:endParaRPr lang="en-GB" sz="2800" dirty="0">
              <a:solidFill>
                <a:schemeClr val="tx1">
                  <a:lumMod val="85000"/>
                  <a:lumOff val="15000"/>
                </a:schemeClr>
              </a:solidFill>
            </a:endParaRPr>
          </a:p>
          <a:p>
            <a:r>
              <a:rPr lang="en-GB" sz="2800" dirty="0">
                <a:solidFill>
                  <a:schemeClr val="tx1">
                    <a:lumMod val="85000"/>
                    <a:lumOff val="15000"/>
                  </a:schemeClr>
                </a:solidFill>
              </a:rPr>
              <a:t>*Literacy Specialists</a:t>
            </a:r>
          </a:p>
          <a:p>
            <a:endParaRPr lang="en-GB" sz="2800" dirty="0">
              <a:solidFill>
                <a:schemeClr val="tx1">
                  <a:lumMod val="85000"/>
                  <a:lumOff val="15000"/>
                </a:schemeClr>
              </a:solidFill>
            </a:endParaRPr>
          </a:p>
          <a:p>
            <a:r>
              <a:rPr lang="en-GB" sz="2800" dirty="0">
                <a:solidFill>
                  <a:schemeClr val="tx1">
                    <a:lumMod val="85000"/>
                    <a:lumOff val="15000"/>
                  </a:schemeClr>
                </a:solidFill>
              </a:rPr>
              <a:t>*Disseminate training</a:t>
            </a:r>
          </a:p>
          <a:p>
            <a:endParaRPr lang="en-GB" sz="2800" dirty="0">
              <a:solidFill>
                <a:schemeClr val="tx1">
                  <a:lumMod val="85000"/>
                  <a:lumOff val="15000"/>
                </a:schemeClr>
              </a:solidFill>
            </a:endParaRPr>
          </a:p>
          <a:p>
            <a:endParaRPr lang="en-GB" sz="2800" dirty="0">
              <a:solidFill>
                <a:schemeClr val="tx1">
                  <a:lumMod val="85000"/>
                  <a:lumOff val="15000"/>
                </a:schemeClr>
              </a:solidFill>
            </a:endParaRPr>
          </a:p>
          <a:p>
            <a:endParaRPr lang="en-GB" sz="2800" dirty="0">
              <a:solidFill>
                <a:schemeClr val="tx1">
                  <a:lumMod val="85000"/>
                  <a:lumOff val="15000"/>
                </a:schemeClr>
              </a:solidFill>
            </a:endParaRPr>
          </a:p>
        </p:txBody>
      </p:sp>
      <p:pic>
        <p:nvPicPr>
          <p:cNvPr id="6" name="Picture 5">
            <a:extLst>
              <a:ext uri="{FF2B5EF4-FFF2-40B4-BE49-F238E27FC236}">
                <a16:creationId xmlns:a16="http://schemas.microsoft.com/office/drawing/2014/main" xmlns="" id="{BE6785A5-AF6E-41CC-A061-E1AA726A9FD1}"/>
              </a:ext>
            </a:extLst>
          </p:cNvPr>
          <p:cNvPicPr>
            <a:picLocks noChangeAspect="1"/>
          </p:cNvPicPr>
          <p:nvPr/>
        </p:nvPicPr>
        <p:blipFill>
          <a:blip r:embed="rId4"/>
          <a:stretch>
            <a:fillRect/>
          </a:stretch>
        </p:blipFill>
        <p:spPr>
          <a:xfrm>
            <a:off x="5540792" y="309966"/>
            <a:ext cx="6592148" cy="6214820"/>
          </a:xfrm>
          <a:prstGeom prst="rect">
            <a:avLst/>
          </a:prstGeom>
        </p:spPr>
      </p:pic>
    </p:spTree>
    <p:extLst>
      <p:ext uri="{BB962C8B-B14F-4D97-AF65-F5344CB8AC3E}">
        <p14:creationId xmlns:p14="http://schemas.microsoft.com/office/powerpoint/2010/main" val="1866388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a:xfrm>
            <a:off x="2387064" y="70871"/>
            <a:ext cx="8480805" cy="1192841"/>
          </a:xfrm>
        </p:spPr>
        <p:txBody>
          <a:bodyPr>
            <a:normAutofit fontScale="90000"/>
          </a:bodyPr>
          <a:lstStyle/>
          <a:p>
            <a:r>
              <a:rPr lang="en-GB" b="1" dirty="0"/>
              <a:t>Supporting Evidence Based Research</a:t>
            </a:r>
          </a:p>
        </p:txBody>
      </p:sp>
      <p:sp>
        <p:nvSpPr>
          <p:cNvPr id="5" name="Content Placeholder 4">
            <a:extLst>
              <a:ext uri="{FF2B5EF4-FFF2-40B4-BE49-F238E27FC236}">
                <a16:creationId xmlns:a16="http://schemas.microsoft.com/office/drawing/2014/main" xmlns="" id="{0DA05541-47F6-4606-B780-6E5BD0B1C7A0}"/>
              </a:ext>
            </a:extLst>
          </p:cNvPr>
          <p:cNvSpPr>
            <a:spLocks noGrp="1"/>
          </p:cNvSpPr>
          <p:nvPr>
            <p:ph idx="1"/>
          </p:nvPr>
        </p:nvSpPr>
        <p:spPr>
          <a:xfrm>
            <a:off x="2387064" y="1618937"/>
            <a:ext cx="9374534" cy="4691922"/>
          </a:xfrm>
        </p:spPr>
        <p:txBody>
          <a:bodyPr>
            <a:noAutofit/>
          </a:bodyPr>
          <a:lstStyle/>
          <a:p>
            <a:pPr marL="0" indent="0" algn="ctr">
              <a:buClr>
                <a:schemeClr val="tx1">
                  <a:lumMod val="95000"/>
                  <a:lumOff val="5000"/>
                </a:schemeClr>
              </a:buClr>
              <a:buNone/>
            </a:pPr>
            <a:r>
              <a:rPr lang="en-GB" sz="4400" dirty="0"/>
              <a:t>Ultimately, the aim of phonics teaching is to enable children to become confident, capable readers, who can decode and understand whatever they choose to read.</a:t>
            </a:r>
          </a:p>
          <a:p>
            <a:pPr marL="0" indent="0" algn="ctr">
              <a:buClr>
                <a:schemeClr val="tx1">
                  <a:lumMod val="95000"/>
                  <a:lumOff val="5000"/>
                </a:schemeClr>
              </a:buClr>
              <a:buNone/>
            </a:pPr>
            <a:r>
              <a:rPr lang="en-GB" sz="4400" dirty="0"/>
              <a:t>Good decoding is a prerequisite of good comprehending. </a:t>
            </a:r>
            <a:endParaRPr lang="en-GB" sz="4400" dirty="0">
              <a:solidFill>
                <a:schemeClr val="tx1">
                  <a:lumMod val="95000"/>
                  <a:lumOff val="5000"/>
                </a:schemeClr>
              </a:solidFill>
            </a:endParaRPr>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pic>
        <p:nvPicPr>
          <p:cNvPr id="2050" name="Picture 2">
            <a:extLst>
              <a:ext uri="{FF2B5EF4-FFF2-40B4-BE49-F238E27FC236}">
                <a16:creationId xmlns:a16="http://schemas.microsoft.com/office/drawing/2014/main" xmlns="" id="{569CCBA9-FD9E-4A3E-B2E0-A58A69FBCD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0" r="79167"/>
          <a:stretch/>
        </p:blipFill>
        <p:spPr bwMode="auto">
          <a:xfrm>
            <a:off x="313175" y="1618937"/>
            <a:ext cx="1873771" cy="196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4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a:xfrm>
            <a:off x="2387064" y="70871"/>
            <a:ext cx="8480805" cy="1192841"/>
          </a:xfrm>
        </p:spPr>
        <p:txBody>
          <a:bodyPr>
            <a:normAutofit/>
          </a:bodyPr>
          <a:lstStyle/>
          <a:p>
            <a:r>
              <a:rPr lang="en-GB" b="1" dirty="0"/>
              <a:t>Good practice in early reading</a:t>
            </a:r>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sp>
        <p:nvSpPr>
          <p:cNvPr id="6" name="Content Placeholder 5">
            <a:extLst>
              <a:ext uri="{FF2B5EF4-FFF2-40B4-BE49-F238E27FC236}">
                <a16:creationId xmlns:a16="http://schemas.microsoft.com/office/drawing/2014/main" xmlns="" id="{2BBBE091-7666-4F78-A141-290263E24A32}"/>
              </a:ext>
            </a:extLst>
          </p:cNvPr>
          <p:cNvSpPr>
            <a:spLocks noGrp="1"/>
          </p:cNvSpPr>
          <p:nvPr>
            <p:ph idx="1"/>
          </p:nvPr>
        </p:nvSpPr>
        <p:spPr>
          <a:xfrm>
            <a:off x="809469" y="1963711"/>
            <a:ext cx="10058400" cy="3462728"/>
          </a:xfrm>
        </p:spPr>
        <p:txBody>
          <a:bodyPr>
            <a:noAutofit/>
          </a:bodyPr>
          <a:lstStyle/>
          <a:p>
            <a:r>
              <a:rPr lang="en-GB" sz="3600" dirty="0"/>
              <a:t>Practise reading aloud, be it to teachers, parents or other helpers, exclusively with books matched carefully to phonic learning which do not require children to use any alternative strategies. </a:t>
            </a:r>
          </a:p>
          <a:p>
            <a:r>
              <a:rPr lang="en-GB" sz="3600" dirty="0"/>
              <a:t>Such books will already be graded by their particular scheme listing the letter/s-sound correspondences (the alphabetic code) introduced incrementally. </a:t>
            </a:r>
          </a:p>
        </p:txBody>
      </p:sp>
      <p:pic>
        <p:nvPicPr>
          <p:cNvPr id="3074" name="Picture 2">
            <a:extLst>
              <a:ext uri="{FF2B5EF4-FFF2-40B4-BE49-F238E27FC236}">
                <a16:creationId xmlns:a16="http://schemas.microsoft.com/office/drawing/2014/main" xmlns="" id="{322DFD5B-9E51-4CC6-AF95-0220190476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61" t="9584" r="14307" b="10330"/>
          <a:stretch/>
        </p:blipFill>
        <p:spPr bwMode="auto">
          <a:xfrm>
            <a:off x="7318199" y="5696661"/>
            <a:ext cx="4329159" cy="109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02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p:txBody>
          <a:bodyPr/>
          <a:lstStyle/>
          <a:p>
            <a:r>
              <a:rPr lang="en-GB" b="1" dirty="0"/>
              <a:t>What is different?</a:t>
            </a:r>
          </a:p>
        </p:txBody>
      </p:sp>
      <p:sp>
        <p:nvSpPr>
          <p:cNvPr id="5" name="Content Placeholder 4">
            <a:extLst>
              <a:ext uri="{FF2B5EF4-FFF2-40B4-BE49-F238E27FC236}">
                <a16:creationId xmlns:a16="http://schemas.microsoft.com/office/drawing/2014/main" xmlns="" id="{0DA05541-47F6-4606-B780-6E5BD0B1C7A0}"/>
              </a:ext>
            </a:extLst>
          </p:cNvPr>
          <p:cNvSpPr>
            <a:spLocks noGrp="1"/>
          </p:cNvSpPr>
          <p:nvPr>
            <p:ph idx="1"/>
          </p:nvPr>
        </p:nvSpPr>
        <p:spPr/>
        <p:txBody>
          <a:bodyPr>
            <a:normAutofit/>
          </a:bodyPr>
          <a:lstStyle/>
          <a:p>
            <a:pPr>
              <a:buClr>
                <a:schemeClr val="tx1">
                  <a:lumMod val="95000"/>
                  <a:lumOff val="5000"/>
                </a:schemeClr>
              </a:buClr>
              <a:buFont typeface="Wingdings" panose="05000000000000000000" pitchFamily="2" charset="2"/>
              <a:buChar char="Ø"/>
            </a:pPr>
            <a:r>
              <a:rPr lang="en-GB" sz="3600" dirty="0"/>
              <a:t> </a:t>
            </a:r>
            <a:r>
              <a:rPr lang="en-GB" sz="3600" dirty="0">
                <a:solidFill>
                  <a:schemeClr val="tx1">
                    <a:lumMod val="95000"/>
                    <a:lumOff val="5000"/>
                  </a:schemeClr>
                </a:solidFill>
              </a:rPr>
              <a:t>All books are fully decodable with some common exception words</a:t>
            </a:r>
          </a:p>
          <a:p>
            <a:pPr>
              <a:buClr>
                <a:schemeClr val="tx1">
                  <a:lumMod val="95000"/>
                  <a:lumOff val="5000"/>
                </a:schemeClr>
              </a:buClr>
              <a:buFont typeface="Wingdings" panose="05000000000000000000" pitchFamily="2" charset="2"/>
              <a:buChar char="Ø"/>
            </a:pPr>
            <a:r>
              <a:rPr lang="en-GB" sz="3600" dirty="0">
                <a:solidFill>
                  <a:schemeClr val="tx1">
                    <a:lumMod val="95000"/>
                    <a:lumOff val="5000"/>
                  </a:schemeClr>
                </a:solidFill>
              </a:rPr>
              <a:t> Pupils are assessed and aligned with books matched to the phonics phase they are working at</a:t>
            </a:r>
          </a:p>
          <a:p>
            <a:pPr>
              <a:buClr>
                <a:schemeClr val="tx1">
                  <a:lumMod val="95000"/>
                  <a:lumOff val="5000"/>
                </a:schemeClr>
              </a:buClr>
              <a:buFont typeface="Wingdings" panose="05000000000000000000" pitchFamily="2" charset="2"/>
              <a:buChar char="Ø"/>
            </a:pPr>
            <a:r>
              <a:rPr lang="en-GB" sz="3600" dirty="0">
                <a:solidFill>
                  <a:schemeClr val="tx1">
                    <a:lumMod val="95000"/>
                    <a:lumOff val="5000"/>
                  </a:schemeClr>
                </a:solidFill>
              </a:rPr>
              <a:t> Pupils will read with at least 90-95% fluency</a:t>
            </a:r>
          </a:p>
          <a:p>
            <a:pPr>
              <a:buClr>
                <a:schemeClr val="tx1">
                  <a:lumMod val="95000"/>
                  <a:lumOff val="5000"/>
                </a:schemeClr>
              </a:buClr>
              <a:buFont typeface="Wingdings" panose="05000000000000000000" pitchFamily="2" charset="2"/>
              <a:buChar char="Ø"/>
            </a:pPr>
            <a:endParaRPr lang="en-GB" sz="3600" dirty="0">
              <a:solidFill>
                <a:schemeClr val="tx1">
                  <a:lumMod val="95000"/>
                  <a:lumOff val="5000"/>
                </a:schemeClr>
              </a:solidFill>
            </a:endParaRPr>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spTree>
    <p:extLst>
      <p:ext uri="{BB962C8B-B14F-4D97-AF65-F5344CB8AC3E}">
        <p14:creationId xmlns:p14="http://schemas.microsoft.com/office/powerpoint/2010/main" val="427026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p:txBody>
          <a:bodyPr/>
          <a:lstStyle/>
          <a:p>
            <a:r>
              <a:rPr lang="en-GB" b="1" dirty="0"/>
              <a:t>What is different?</a:t>
            </a:r>
          </a:p>
        </p:txBody>
      </p:sp>
      <p:sp>
        <p:nvSpPr>
          <p:cNvPr id="5" name="Content Placeholder 4">
            <a:extLst>
              <a:ext uri="{FF2B5EF4-FFF2-40B4-BE49-F238E27FC236}">
                <a16:creationId xmlns:a16="http://schemas.microsoft.com/office/drawing/2014/main" xmlns="" id="{0DA05541-47F6-4606-B780-6E5BD0B1C7A0}"/>
              </a:ext>
            </a:extLst>
          </p:cNvPr>
          <p:cNvSpPr>
            <a:spLocks noGrp="1"/>
          </p:cNvSpPr>
          <p:nvPr>
            <p:ph idx="1"/>
          </p:nvPr>
        </p:nvSpPr>
        <p:spPr/>
        <p:txBody>
          <a:bodyPr>
            <a:normAutofit/>
          </a:bodyPr>
          <a:lstStyle/>
          <a:p>
            <a:pPr>
              <a:buClr>
                <a:schemeClr val="tx1">
                  <a:lumMod val="95000"/>
                  <a:lumOff val="5000"/>
                </a:schemeClr>
              </a:buClr>
              <a:buFont typeface="Wingdings" panose="05000000000000000000" pitchFamily="2" charset="2"/>
              <a:buChar char="Ø"/>
            </a:pPr>
            <a:r>
              <a:rPr lang="en-GB" sz="3600" dirty="0">
                <a:solidFill>
                  <a:schemeClr val="tx1">
                    <a:lumMod val="95000"/>
                    <a:lumOff val="5000"/>
                  </a:schemeClr>
                </a:solidFill>
              </a:rPr>
              <a:t> Colour bands are out – phases are in</a:t>
            </a:r>
            <a:endParaRPr lang="en-GB" sz="3600" dirty="0">
              <a:solidFill>
                <a:schemeClr val="tx1">
                  <a:lumMod val="85000"/>
                  <a:lumOff val="15000"/>
                </a:schemeClr>
              </a:solidFill>
            </a:endParaRPr>
          </a:p>
          <a:p>
            <a:pPr>
              <a:buClr>
                <a:schemeClr val="tx1">
                  <a:lumMod val="95000"/>
                  <a:lumOff val="5000"/>
                </a:schemeClr>
              </a:buClr>
              <a:buFont typeface="Wingdings" panose="05000000000000000000" pitchFamily="2" charset="2"/>
              <a:buChar char="Ø"/>
            </a:pPr>
            <a:endParaRPr lang="en-GB" sz="3600" dirty="0">
              <a:solidFill>
                <a:schemeClr val="tx1">
                  <a:lumMod val="85000"/>
                  <a:lumOff val="15000"/>
                </a:schemeClr>
              </a:solidFill>
            </a:endParaRPr>
          </a:p>
          <a:p>
            <a:pPr>
              <a:buClr>
                <a:schemeClr val="tx1">
                  <a:lumMod val="95000"/>
                  <a:lumOff val="5000"/>
                </a:schemeClr>
              </a:buClr>
              <a:buFont typeface="Wingdings" panose="05000000000000000000" pitchFamily="2" charset="2"/>
              <a:buChar char="Ø"/>
            </a:pPr>
            <a:r>
              <a:rPr lang="en-GB" sz="3600" dirty="0">
                <a:solidFill>
                  <a:schemeClr val="tx1">
                    <a:lumMod val="85000"/>
                    <a:lumOff val="15000"/>
                  </a:schemeClr>
                </a:solidFill>
              </a:rPr>
              <a:t>Pupils will bring home books that they CAN read fluently so that success can be celebrated by all</a:t>
            </a:r>
          </a:p>
          <a:p>
            <a:pPr marL="0" indent="0">
              <a:buClr>
                <a:schemeClr val="tx1">
                  <a:lumMod val="95000"/>
                  <a:lumOff val="5000"/>
                </a:schemeClr>
              </a:buClr>
              <a:buNone/>
            </a:pPr>
            <a:endParaRPr lang="en-GB" sz="3600" dirty="0">
              <a:solidFill>
                <a:schemeClr val="tx1">
                  <a:lumMod val="85000"/>
                  <a:lumOff val="15000"/>
                </a:schemeClr>
              </a:solidFill>
            </a:endParaRPr>
          </a:p>
          <a:p>
            <a:pPr>
              <a:buClr>
                <a:schemeClr val="tx1">
                  <a:lumMod val="95000"/>
                  <a:lumOff val="5000"/>
                </a:schemeClr>
              </a:buClr>
              <a:buFont typeface="Wingdings" panose="05000000000000000000" pitchFamily="2" charset="2"/>
              <a:buChar char="Ø"/>
            </a:pPr>
            <a:r>
              <a:rPr lang="en-GB" sz="3600" dirty="0">
                <a:solidFill>
                  <a:schemeClr val="tx1">
                    <a:lumMod val="85000"/>
                    <a:lumOff val="15000"/>
                  </a:schemeClr>
                </a:solidFill>
              </a:rPr>
              <a:t> Books will be kept for a week – repetition is key</a:t>
            </a:r>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spTree>
    <p:extLst>
      <p:ext uri="{BB962C8B-B14F-4D97-AF65-F5344CB8AC3E}">
        <p14:creationId xmlns:p14="http://schemas.microsoft.com/office/powerpoint/2010/main" val="30570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178" y="0"/>
            <a:ext cx="9804400" cy="1192212"/>
          </a:xfrm>
        </p:spPr>
        <p:txBody>
          <a:bodyPr>
            <a:normAutofit/>
          </a:bodyPr>
          <a:lstStyle/>
          <a:p>
            <a:pPr algn="ctr" eaLnBrk="1" hangingPunct="1">
              <a:defRPr/>
            </a:pPr>
            <a:r>
              <a:rPr lang="en-GB" sz="6000" b="1" dirty="0"/>
              <a:t>Decoding</a:t>
            </a:r>
            <a:endParaRPr lang="en-GB" sz="6000" dirty="0"/>
          </a:p>
        </p:txBody>
      </p:sp>
      <p:sp>
        <p:nvSpPr>
          <p:cNvPr id="40963" name="Content Placeholder 2"/>
          <p:cNvSpPr>
            <a:spLocks noGrp="1"/>
          </p:cNvSpPr>
          <p:nvPr>
            <p:ph idx="1"/>
          </p:nvPr>
        </p:nvSpPr>
        <p:spPr>
          <a:xfrm>
            <a:off x="526874" y="1609196"/>
            <a:ext cx="11258726" cy="5011737"/>
          </a:xfrm>
        </p:spPr>
        <p:txBody>
          <a:bodyPr>
            <a:normAutofit/>
          </a:bodyPr>
          <a:lstStyle/>
          <a:p>
            <a:pPr algn="ctr" eaLnBrk="1" hangingPunct="1"/>
            <a:r>
              <a:rPr lang="en-GB" altLang="en-US" sz="2800" dirty="0"/>
              <a:t>Pre-tutor specific phonic content of text</a:t>
            </a:r>
          </a:p>
          <a:p>
            <a:pPr algn="ctr" eaLnBrk="1" hangingPunct="1"/>
            <a:r>
              <a:rPr lang="en-GB" altLang="en-US" i="1" dirty="0"/>
              <a:t>Grapheme and CEW flashcards or post-it notes</a:t>
            </a:r>
          </a:p>
          <a:p>
            <a:pPr algn="ctr" eaLnBrk="1" hangingPunct="1"/>
            <a:r>
              <a:rPr lang="en-GB" altLang="en-US" i="1" dirty="0"/>
              <a:t>Rehears relevant blending strategy</a:t>
            </a:r>
          </a:p>
          <a:p>
            <a:pPr algn="ctr" eaLnBrk="1" hangingPunct="1"/>
            <a:endParaRPr lang="en-GB" altLang="en-US" sz="1800" i="1" dirty="0"/>
          </a:p>
          <a:p>
            <a:pPr algn="ctr" eaLnBrk="1" hangingPunct="1"/>
            <a:endParaRPr lang="en-GB" altLang="en-US" sz="1800" i="1" dirty="0"/>
          </a:p>
          <a:p>
            <a:pPr algn="ctr"/>
            <a:r>
              <a:rPr lang="en-GB" altLang="en-US" sz="2400" dirty="0"/>
              <a:t>Model decoding words and sentences and support children to try for themselves</a:t>
            </a:r>
          </a:p>
          <a:p>
            <a:pPr algn="ctr"/>
            <a:endParaRPr lang="en-GB" altLang="en-US" sz="2400" dirty="0"/>
          </a:p>
          <a:p>
            <a:pPr algn="ctr"/>
            <a:endParaRPr lang="en-GB" altLang="en-US" sz="2400" dirty="0"/>
          </a:p>
          <a:p>
            <a:pPr marL="0" indent="0" algn="ctr">
              <a:buNone/>
            </a:pPr>
            <a:r>
              <a:rPr lang="en-GB" altLang="en-US" sz="2400" dirty="0"/>
              <a:t>Move into independent reading with all children reading the text and adult ‘tuning’ in to one child at a time to check / support accurate and fluent decoding</a:t>
            </a:r>
          </a:p>
          <a:p>
            <a:pPr algn="ctr"/>
            <a:endParaRPr lang="en-GB" altLang="en-US" sz="1600" i="1" dirty="0"/>
          </a:p>
          <a:p>
            <a:pPr algn="ctr" eaLnBrk="1" hangingPunct="1"/>
            <a:endParaRPr lang="en-GB" altLang="en-US" sz="1800" i="1" dirty="0"/>
          </a:p>
        </p:txBody>
      </p:sp>
      <p:sp>
        <p:nvSpPr>
          <p:cNvPr id="4" name="Down Arrow 3"/>
          <p:cNvSpPr/>
          <p:nvPr/>
        </p:nvSpPr>
        <p:spPr>
          <a:xfrm>
            <a:off x="5826169" y="3113646"/>
            <a:ext cx="495607" cy="7019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5860035" y="4448761"/>
            <a:ext cx="461741" cy="744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137348" y="70870"/>
            <a:ext cx="2278134" cy="1192842"/>
          </a:xfrm>
          <a:prstGeom prst="rect">
            <a:avLst/>
          </a:prstGeom>
        </p:spPr>
      </p:pic>
    </p:spTree>
    <p:extLst>
      <p:ext uri="{BB962C8B-B14F-4D97-AF65-F5344CB8AC3E}">
        <p14:creationId xmlns:p14="http://schemas.microsoft.com/office/powerpoint/2010/main" val="1678271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178" y="0"/>
            <a:ext cx="9804400" cy="1192212"/>
          </a:xfrm>
        </p:spPr>
        <p:txBody>
          <a:bodyPr>
            <a:normAutofit/>
          </a:bodyPr>
          <a:lstStyle/>
          <a:p>
            <a:pPr algn="ctr" eaLnBrk="1" hangingPunct="1">
              <a:defRPr/>
            </a:pPr>
            <a:r>
              <a:rPr lang="en-GB" sz="6000" b="1" dirty="0"/>
              <a:t>Prosody</a:t>
            </a:r>
            <a:endParaRPr lang="en-GB" sz="6000" dirty="0"/>
          </a:p>
        </p:txBody>
      </p:sp>
      <p:sp>
        <p:nvSpPr>
          <p:cNvPr id="40963" name="Content Placeholder 2"/>
          <p:cNvSpPr>
            <a:spLocks noGrp="1"/>
          </p:cNvSpPr>
          <p:nvPr>
            <p:ph idx="1"/>
          </p:nvPr>
        </p:nvSpPr>
        <p:spPr>
          <a:xfrm>
            <a:off x="-99747" y="1575328"/>
            <a:ext cx="12291747" cy="5011737"/>
          </a:xfrm>
        </p:spPr>
        <p:txBody>
          <a:bodyPr>
            <a:normAutofit/>
          </a:bodyPr>
          <a:lstStyle/>
          <a:p>
            <a:pPr algn="ctr"/>
            <a:r>
              <a:rPr lang="en-GB" sz="2400" b="1" i="1" dirty="0"/>
              <a:t>In reading, prosody refers to the expressiveness with which children read.                                                 It is the intonation, rhythm, and emphasis given to words and sentences  when reading out loud. </a:t>
            </a:r>
          </a:p>
          <a:p>
            <a:pPr marL="0" indent="0" algn="ctr">
              <a:buNone/>
            </a:pPr>
            <a:endParaRPr lang="en-GB" altLang="en-US" sz="1100" i="1" dirty="0"/>
          </a:p>
          <a:p>
            <a:pPr marL="0" indent="0" algn="ctr">
              <a:buNone/>
            </a:pPr>
            <a:endParaRPr lang="en-GB" altLang="en-US" sz="1100" i="1" dirty="0"/>
          </a:p>
          <a:p>
            <a:pPr algn="ctr"/>
            <a:r>
              <a:rPr lang="en-GB" altLang="en-US" sz="2800" dirty="0"/>
              <a:t>Adult reads some of the text to the children modelling intonation, expression and emotion and children copy (my turn, your turn approach)</a:t>
            </a:r>
            <a:endParaRPr lang="en-GB" altLang="en-US" sz="2400" dirty="0"/>
          </a:p>
        </p:txBody>
      </p:sp>
      <p:sp>
        <p:nvSpPr>
          <p:cNvPr id="4" name="Down Arrow 3"/>
          <p:cNvSpPr/>
          <p:nvPr/>
        </p:nvSpPr>
        <p:spPr>
          <a:xfrm>
            <a:off x="5908428" y="4087103"/>
            <a:ext cx="495607" cy="7019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73877" y="4965468"/>
            <a:ext cx="11164711" cy="1384995"/>
          </a:xfrm>
          <a:prstGeom prst="rect">
            <a:avLst/>
          </a:prstGeom>
        </p:spPr>
        <p:txBody>
          <a:bodyPr wrap="square">
            <a:spAutoFit/>
          </a:bodyPr>
          <a:lstStyle/>
          <a:p>
            <a:pPr algn="ctr"/>
            <a:r>
              <a:rPr lang="en-GB" altLang="en-US" sz="2800" dirty="0"/>
              <a:t>Move into independent reading with all children reading the text and adult ‘tuning’ in to one child at a time to check / support fluent reading particularly on the pages that have been rehearsed  </a:t>
            </a:r>
          </a:p>
        </p:txBody>
      </p:sp>
      <p:pic>
        <p:nvPicPr>
          <p:cNvPr id="6" name="Picture 5"/>
          <p:cNvPicPr>
            <a:picLocks noChangeAspect="1"/>
          </p:cNvPicPr>
          <p:nvPr/>
        </p:nvPicPr>
        <p:blipFill>
          <a:blip r:embed="rId3"/>
          <a:stretch>
            <a:fillRect/>
          </a:stretch>
        </p:blipFill>
        <p:spPr>
          <a:xfrm>
            <a:off x="137348" y="70870"/>
            <a:ext cx="2278134" cy="1192842"/>
          </a:xfrm>
          <a:prstGeom prst="rect">
            <a:avLst/>
          </a:prstGeom>
        </p:spPr>
      </p:pic>
    </p:spTree>
    <p:extLst>
      <p:ext uri="{BB962C8B-B14F-4D97-AF65-F5344CB8AC3E}">
        <p14:creationId xmlns:p14="http://schemas.microsoft.com/office/powerpoint/2010/main" val="367400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178" y="0"/>
            <a:ext cx="9804400" cy="1192212"/>
          </a:xfrm>
        </p:spPr>
        <p:txBody>
          <a:bodyPr>
            <a:normAutofit/>
          </a:bodyPr>
          <a:lstStyle/>
          <a:p>
            <a:pPr algn="ctr" eaLnBrk="1" hangingPunct="1">
              <a:defRPr/>
            </a:pPr>
            <a:r>
              <a:rPr lang="en-GB" sz="6000" b="1" dirty="0"/>
              <a:t> Comprehension </a:t>
            </a:r>
            <a:endParaRPr lang="en-GB" sz="6000" dirty="0"/>
          </a:p>
        </p:txBody>
      </p:sp>
      <p:sp>
        <p:nvSpPr>
          <p:cNvPr id="40963" name="Content Placeholder 2"/>
          <p:cNvSpPr>
            <a:spLocks noGrp="1"/>
          </p:cNvSpPr>
          <p:nvPr>
            <p:ph idx="1"/>
          </p:nvPr>
        </p:nvSpPr>
        <p:spPr>
          <a:xfrm>
            <a:off x="526874" y="1609196"/>
            <a:ext cx="11258726" cy="5011737"/>
          </a:xfrm>
        </p:spPr>
        <p:txBody>
          <a:bodyPr>
            <a:normAutofit lnSpcReduction="10000"/>
          </a:bodyPr>
          <a:lstStyle/>
          <a:p>
            <a:pPr algn="ctr" eaLnBrk="1" hangingPunct="1"/>
            <a:r>
              <a:rPr lang="en-GB" altLang="en-US" sz="2800" dirty="0"/>
              <a:t>Share specific focus of session based on content domain</a:t>
            </a:r>
          </a:p>
          <a:p>
            <a:pPr algn="ctr" eaLnBrk="1" hangingPunct="1"/>
            <a:endParaRPr lang="en-GB" altLang="en-US" sz="1800" i="1" dirty="0"/>
          </a:p>
          <a:p>
            <a:pPr algn="ctr" eaLnBrk="1" hangingPunct="1"/>
            <a:endParaRPr lang="en-GB" altLang="en-US" sz="1800" i="1" dirty="0"/>
          </a:p>
          <a:p>
            <a:pPr algn="ctr"/>
            <a:endParaRPr lang="en-GB" altLang="en-US" sz="2400" dirty="0"/>
          </a:p>
          <a:p>
            <a:pPr algn="ctr"/>
            <a:r>
              <a:rPr lang="en-GB" altLang="en-US" sz="2400" dirty="0"/>
              <a:t>Read some of text children modelling thought processes leading to comprehension and asking pre-prepared questions linked to comprehension focus</a:t>
            </a:r>
          </a:p>
          <a:p>
            <a:pPr algn="ctr"/>
            <a:endParaRPr lang="en-GB" altLang="en-US" sz="2400" dirty="0"/>
          </a:p>
          <a:p>
            <a:pPr algn="ctr"/>
            <a:endParaRPr lang="en-GB" altLang="en-US" sz="2400" dirty="0"/>
          </a:p>
          <a:p>
            <a:pPr marL="0" indent="0" algn="ctr">
              <a:buNone/>
            </a:pPr>
            <a:endParaRPr lang="en-GB" altLang="en-US" sz="2400" dirty="0"/>
          </a:p>
          <a:p>
            <a:pPr marL="0" indent="0" algn="ctr">
              <a:buNone/>
            </a:pPr>
            <a:r>
              <a:rPr lang="en-GB" altLang="en-US" sz="2400" dirty="0"/>
              <a:t>Move into independent reading with all children reading the text and adult ‘tuning’ in to one child at a time to check / support fluent reading and accurate comprehension</a:t>
            </a:r>
          </a:p>
          <a:p>
            <a:pPr algn="ctr"/>
            <a:endParaRPr lang="en-GB" altLang="en-US" sz="1600" i="1" dirty="0"/>
          </a:p>
          <a:p>
            <a:pPr algn="ctr" eaLnBrk="1" hangingPunct="1"/>
            <a:endParaRPr lang="en-GB" altLang="en-US" sz="1800" i="1" dirty="0"/>
          </a:p>
        </p:txBody>
      </p:sp>
      <p:sp>
        <p:nvSpPr>
          <p:cNvPr id="4" name="Down Arrow 3"/>
          <p:cNvSpPr/>
          <p:nvPr/>
        </p:nvSpPr>
        <p:spPr>
          <a:xfrm>
            <a:off x="5826169" y="2305579"/>
            <a:ext cx="495607" cy="7019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5860035" y="4405957"/>
            <a:ext cx="461741" cy="744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137348" y="70870"/>
            <a:ext cx="2278134" cy="1192842"/>
          </a:xfrm>
          <a:prstGeom prst="rect">
            <a:avLst/>
          </a:prstGeom>
        </p:spPr>
      </p:pic>
    </p:spTree>
    <p:extLst>
      <p:ext uri="{BB962C8B-B14F-4D97-AF65-F5344CB8AC3E}">
        <p14:creationId xmlns:p14="http://schemas.microsoft.com/office/powerpoint/2010/main" val="48475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178" y="0"/>
            <a:ext cx="9804400" cy="1192212"/>
          </a:xfrm>
        </p:spPr>
        <p:txBody>
          <a:bodyPr>
            <a:normAutofit/>
          </a:bodyPr>
          <a:lstStyle/>
          <a:p>
            <a:pPr algn="ctr" eaLnBrk="1" hangingPunct="1">
              <a:defRPr/>
            </a:pPr>
            <a:r>
              <a:rPr lang="en-GB" sz="6000" b="1" dirty="0"/>
              <a:t> Ideas for reading at home</a:t>
            </a:r>
            <a:endParaRPr lang="en-GB" sz="6000" dirty="0"/>
          </a:p>
        </p:txBody>
      </p:sp>
      <p:sp>
        <p:nvSpPr>
          <p:cNvPr id="40963" name="Content Placeholder 2"/>
          <p:cNvSpPr>
            <a:spLocks noGrp="1"/>
          </p:cNvSpPr>
          <p:nvPr>
            <p:ph idx="1"/>
          </p:nvPr>
        </p:nvSpPr>
        <p:spPr>
          <a:xfrm>
            <a:off x="526874" y="1609196"/>
            <a:ext cx="11258726" cy="5011737"/>
          </a:xfrm>
        </p:spPr>
        <p:txBody>
          <a:bodyPr>
            <a:normAutofit/>
          </a:bodyPr>
          <a:lstStyle/>
          <a:p>
            <a:pPr eaLnBrk="1" hangingPunct="1">
              <a:buFont typeface="Wingdings" panose="05000000000000000000" pitchFamily="2" charset="2"/>
              <a:buChar char="Ø"/>
            </a:pPr>
            <a:r>
              <a:rPr lang="en-GB" altLang="en-US" sz="2800" dirty="0"/>
              <a:t> </a:t>
            </a:r>
            <a:r>
              <a:rPr lang="en-GB" altLang="en-US" sz="3600" dirty="0"/>
              <a:t>Look at the graphemes and words at the beginning of the book</a:t>
            </a:r>
          </a:p>
          <a:p>
            <a:pPr eaLnBrk="1" hangingPunct="1">
              <a:buFont typeface="Wingdings" panose="05000000000000000000" pitchFamily="2" charset="2"/>
              <a:buChar char="Ø"/>
            </a:pPr>
            <a:r>
              <a:rPr lang="en-GB" altLang="en-US" sz="3600" dirty="0"/>
              <a:t>If a child can read the word there is no need to decode</a:t>
            </a:r>
          </a:p>
          <a:p>
            <a:pPr>
              <a:buFont typeface="Wingdings" panose="05000000000000000000" pitchFamily="2" charset="2"/>
              <a:buChar char="Ø"/>
            </a:pPr>
            <a:r>
              <a:rPr lang="en-GB" altLang="en-US" sz="3400" dirty="0"/>
              <a:t>To encourage fluency get your child to read in their head</a:t>
            </a:r>
          </a:p>
          <a:p>
            <a:pPr>
              <a:buFont typeface="Wingdings" panose="05000000000000000000" pitchFamily="2" charset="2"/>
              <a:buChar char="Ø"/>
            </a:pPr>
            <a:r>
              <a:rPr lang="en-GB" altLang="en-US" sz="3400" dirty="0"/>
              <a:t>Get your child to read the sentence back for fluency</a:t>
            </a:r>
          </a:p>
          <a:p>
            <a:pPr>
              <a:buFont typeface="Wingdings" panose="05000000000000000000" pitchFamily="2" charset="2"/>
              <a:buChar char="Ø"/>
            </a:pPr>
            <a:r>
              <a:rPr lang="en-GB" altLang="en-US" sz="3400" dirty="0"/>
              <a:t>Think the book out loud</a:t>
            </a:r>
          </a:p>
          <a:p>
            <a:pPr>
              <a:buFont typeface="Wingdings" panose="05000000000000000000" pitchFamily="2" charset="2"/>
              <a:buChar char="Ø"/>
            </a:pPr>
            <a:r>
              <a:rPr lang="en-GB" altLang="en-US" sz="3400" dirty="0"/>
              <a:t>Get into a routine</a:t>
            </a:r>
          </a:p>
          <a:p>
            <a:pPr>
              <a:buFont typeface="Wingdings" panose="05000000000000000000" pitchFamily="2" charset="2"/>
              <a:buChar char="Ø"/>
            </a:pPr>
            <a:r>
              <a:rPr lang="en-GB" altLang="en-US" sz="3400" dirty="0"/>
              <a:t>Pick your battles!</a:t>
            </a:r>
          </a:p>
          <a:p>
            <a:pPr>
              <a:buFont typeface="Wingdings" panose="05000000000000000000" pitchFamily="2" charset="2"/>
              <a:buChar char="Ø"/>
            </a:pPr>
            <a:endParaRPr lang="en-GB" altLang="en-US" sz="3400" dirty="0"/>
          </a:p>
          <a:p>
            <a:pPr marL="1471400" lvl="8" indent="0">
              <a:buNone/>
            </a:pPr>
            <a:endParaRPr lang="en-GB" altLang="en-US" sz="2800" dirty="0"/>
          </a:p>
          <a:p>
            <a:pPr algn="ctr" eaLnBrk="1" hangingPunct="1">
              <a:buFont typeface="Wingdings" panose="05000000000000000000" pitchFamily="2" charset="2"/>
              <a:buChar char="Ø"/>
            </a:pPr>
            <a:endParaRPr lang="en-GB" altLang="en-US" sz="1800" i="1" dirty="0"/>
          </a:p>
          <a:p>
            <a:pPr algn="ctr" eaLnBrk="1" hangingPunct="1"/>
            <a:endParaRPr lang="en-GB" altLang="en-US" sz="1800" i="1" dirty="0"/>
          </a:p>
          <a:p>
            <a:pPr algn="ctr"/>
            <a:endParaRPr lang="en-GB" altLang="en-US" sz="2400" dirty="0"/>
          </a:p>
          <a:p>
            <a:pPr algn="ctr"/>
            <a:endParaRPr lang="en-GB" altLang="en-US" sz="1600" i="1" dirty="0"/>
          </a:p>
          <a:p>
            <a:pPr algn="ctr" eaLnBrk="1" hangingPunct="1"/>
            <a:endParaRPr lang="en-GB" altLang="en-US" sz="1800" i="1" dirty="0"/>
          </a:p>
        </p:txBody>
      </p:sp>
      <p:pic>
        <p:nvPicPr>
          <p:cNvPr id="6" name="Picture 5"/>
          <p:cNvPicPr>
            <a:picLocks noChangeAspect="1"/>
          </p:cNvPicPr>
          <p:nvPr/>
        </p:nvPicPr>
        <p:blipFill>
          <a:blip r:embed="rId2"/>
          <a:stretch>
            <a:fillRect/>
          </a:stretch>
        </p:blipFill>
        <p:spPr>
          <a:xfrm>
            <a:off x="137348" y="70870"/>
            <a:ext cx="2278134" cy="1192842"/>
          </a:xfrm>
          <a:prstGeom prst="rect">
            <a:avLst/>
          </a:prstGeom>
        </p:spPr>
      </p:pic>
    </p:spTree>
    <p:extLst>
      <p:ext uri="{BB962C8B-B14F-4D97-AF65-F5344CB8AC3E}">
        <p14:creationId xmlns:p14="http://schemas.microsoft.com/office/powerpoint/2010/main" val="141141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178" y="0"/>
            <a:ext cx="9804400" cy="1192212"/>
          </a:xfrm>
        </p:spPr>
        <p:txBody>
          <a:bodyPr>
            <a:normAutofit/>
          </a:bodyPr>
          <a:lstStyle/>
          <a:p>
            <a:pPr algn="ctr" eaLnBrk="1" hangingPunct="1">
              <a:defRPr/>
            </a:pPr>
            <a:r>
              <a:rPr lang="en-GB" sz="6000" b="1" dirty="0"/>
              <a:t> Ideas for reading at home</a:t>
            </a:r>
            <a:endParaRPr lang="en-GB" sz="6000" dirty="0"/>
          </a:p>
        </p:txBody>
      </p:sp>
      <p:sp>
        <p:nvSpPr>
          <p:cNvPr id="40963" name="Content Placeholder 2"/>
          <p:cNvSpPr>
            <a:spLocks noGrp="1"/>
          </p:cNvSpPr>
          <p:nvPr>
            <p:ph idx="1"/>
          </p:nvPr>
        </p:nvSpPr>
        <p:spPr>
          <a:xfrm>
            <a:off x="526874" y="1609196"/>
            <a:ext cx="11258726" cy="5011737"/>
          </a:xfrm>
        </p:spPr>
        <p:txBody>
          <a:bodyPr>
            <a:normAutofit/>
          </a:bodyPr>
          <a:lstStyle/>
          <a:p>
            <a:pPr>
              <a:buFont typeface="Wingdings" panose="05000000000000000000" pitchFamily="2" charset="2"/>
              <a:buChar char="Ø"/>
            </a:pPr>
            <a:r>
              <a:rPr lang="en-GB" altLang="en-US" sz="3400" dirty="0"/>
              <a:t>Vary the reading experience</a:t>
            </a:r>
          </a:p>
          <a:p>
            <a:pPr lvl="1">
              <a:buFont typeface="Wingdings" panose="05000000000000000000" pitchFamily="2" charset="2"/>
              <a:buChar char="Ø"/>
            </a:pPr>
            <a:r>
              <a:rPr lang="en-GB" altLang="en-US" sz="3200" dirty="0"/>
              <a:t>Echo reading - MTYT</a:t>
            </a:r>
          </a:p>
          <a:p>
            <a:pPr lvl="1">
              <a:buFont typeface="Wingdings" panose="05000000000000000000" pitchFamily="2" charset="2"/>
              <a:buChar char="Ø"/>
            </a:pPr>
            <a:r>
              <a:rPr lang="en-GB" altLang="en-US" sz="3200" dirty="0"/>
              <a:t>Read alternate pages</a:t>
            </a:r>
          </a:p>
          <a:p>
            <a:pPr lvl="1">
              <a:buFont typeface="Wingdings" panose="05000000000000000000" pitchFamily="2" charset="2"/>
              <a:buChar char="Ø"/>
            </a:pPr>
            <a:r>
              <a:rPr lang="en-GB" altLang="en-US" sz="3200" dirty="0"/>
              <a:t>You read the book to them</a:t>
            </a:r>
          </a:p>
          <a:p>
            <a:pPr lvl="1">
              <a:buFont typeface="Wingdings" panose="05000000000000000000" pitchFamily="2" charset="2"/>
              <a:buChar char="Ø"/>
            </a:pPr>
            <a:r>
              <a:rPr lang="en-GB" altLang="en-US" sz="3200" dirty="0"/>
              <a:t>Make up actions</a:t>
            </a:r>
          </a:p>
          <a:p>
            <a:pPr lvl="1">
              <a:buFont typeface="Wingdings" panose="05000000000000000000" pitchFamily="2" charset="2"/>
              <a:buChar char="Ø"/>
            </a:pPr>
            <a:r>
              <a:rPr lang="en-GB" altLang="en-US" sz="3200" dirty="0"/>
              <a:t>Child to ‘jump in’ with one word</a:t>
            </a:r>
          </a:p>
          <a:p>
            <a:pPr lvl="1">
              <a:buFont typeface="Wingdings" panose="05000000000000000000" pitchFamily="2" charset="2"/>
              <a:buChar char="Ø"/>
            </a:pPr>
            <a:endParaRPr lang="en-GB" altLang="en-US" sz="3200" dirty="0"/>
          </a:p>
          <a:p>
            <a:pPr lvl="8">
              <a:buFont typeface="Wingdings" panose="05000000000000000000" pitchFamily="2" charset="2"/>
              <a:buChar char="Ø"/>
            </a:pPr>
            <a:endParaRPr lang="en-GB" altLang="en-US" sz="2800" dirty="0"/>
          </a:p>
          <a:p>
            <a:pPr algn="ctr" eaLnBrk="1" hangingPunct="1">
              <a:buFont typeface="Wingdings" panose="05000000000000000000" pitchFamily="2" charset="2"/>
              <a:buChar char="Ø"/>
            </a:pPr>
            <a:endParaRPr lang="en-GB" altLang="en-US" sz="1800" i="1" dirty="0"/>
          </a:p>
          <a:p>
            <a:pPr algn="ctr" eaLnBrk="1" hangingPunct="1"/>
            <a:endParaRPr lang="en-GB" altLang="en-US" sz="1800" i="1" dirty="0"/>
          </a:p>
          <a:p>
            <a:pPr algn="ctr"/>
            <a:endParaRPr lang="en-GB" altLang="en-US" sz="2400" dirty="0"/>
          </a:p>
          <a:p>
            <a:pPr algn="ctr"/>
            <a:endParaRPr lang="en-GB" altLang="en-US" sz="1600" i="1" dirty="0"/>
          </a:p>
          <a:p>
            <a:pPr algn="ctr" eaLnBrk="1" hangingPunct="1"/>
            <a:endParaRPr lang="en-GB" altLang="en-US" sz="1800" i="1" dirty="0"/>
          </a:p>
        </p:txBody>
      </p:sp>
      <p:pic>
        <p:nvPicPr>
          <p:cNvPr id="6" name="Picture 5"/>
          <p:cNvPicPr>
            <a:picLocks noChangeAspect="1"/>
          </p:cNvPicPr>
          <p:nvPr/>
        </p:nvPicPr>
        <p:blipFill>
          <a:blip r:embed="rId2"/>
          <a:stretch>
            <a:fillRect/>
          </a:stretch>
        </p:blipFill>
        <p:spPr>
          <a:xfrm>
            <a:off x="137348" y="70870"/>
            <a:ext cx="2278134" cy="1192842"/>
          </a:xfrm>
          <a:prstGeom prst="rect">
            <a:avLst/>
          </a:prstGeom>
        </p:spPr>
      </p:pic>
    </p:spTree>
    <p:extLst>
      <p:ext uri="{BB962C8B-B14F-4D97-AF65-F5344CB8AC3E}">
        <p14:creationId xmlns:p14="http://schemas.microsoft.com/office/powerpoint/2010/main" val="37212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a:xfrm>
            <a:off x="2387064" y="70871"/>
            <a:ext cx="8480805" cy="1192841"/>
          </a:xfrm>
        </p:spPr>
        <p:txBody>
          <a:bodyPr>
            <a:normAutofit/>
          </a:bodyPr>
          <a:lstStyle/>
          <a:p>
            <a:r>
              <a:rPr lang="en-GB" b="1" dirty="0"/>
              <a:t>Good practice in early reading</a:t>
            </a:r>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sp>
        <p:nvSpPr>
          <p:cNvPr id="6" name="Content Placeholder 5">
            <a:extLst>
              <a:ext uri="{FF2B5EF4-FFF2-40B4-BE49-F238E27FC236}">
                <a16:creationId xmlns:a16="http://schemas.microsoft.com/office/drawing/2014/main" xmlns="" id="{2BBBE091-7666-4F78-A141-290263E24A32}"/>
              </a:ext>
            </a:extLst>
          </p:cNvPr>
          <p:cNvSpPr>
            <a:spLocks noGrp="1"/>
          </p:cNvSpPr>
          <p:nvPr>
            <p:ph idx="1"/>
          </p:nvPr>
        </p:nvSpPr>
        <p:spPr>
          <a:xfrm>
            <a:off x="809469" y="1963711"/>
            <a:ext cx="10058400" cy="3462728"/>
          </a:xfrm>
        </p:spPr>
        <p:txBody>
          <a:bodyPr>
            <a:noAutofit/>
          </a:bodyPr>
          <a:lstStyle/>
          <a:p>
            <a:r>
              <a:rPr lang="en-GB" sz="3200" dirty="0"/>
              <a:t>Shared reading with adults (adults reading books aloud to/with the children, discussing, retelling, exploring through art, play and the wider curriculum) of the widest possible range of high quality (‘real’) books. </a:t>
            </a:r>
          </a:p>
          <a:p>
            <a:r>
              <a:rPr lang="en-GB" sz="3200" dirty="0"/>
              <a:t>These also do not need book banding as they will be mediated by adults and therefore need not be of any particular ‘level’. Indeed, the wider the diversity of content, style and language, the better. </a:t>
            </a:r>
          </a:p>
        </p:txBody>
      </p:sp>
      <p:pic>
        <p:nvPicPr>
          <p:cNvPr id="3074" name="Picture 2">
            <a:hlinkClick r:id="rId4" action="ppaction://hlinkfile"/>
            <a:extLst>
              <a:ext uri="{FF2B5EF4-FFF2-40B4-BE49-F238E27FC236}">
                <a16:creationId xmlns:a16="http://schemas.microsoft.com/office/drawing/2014/main" xmlns="" id="{322DFD5B-9E51-4CC6-AF95-02201904764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61" t="9584" r="14307" b="10330"/>
          <a:stretch/>
        </p:blipFill>
        <p:spPr bwMode="auto">
          <a:xfrm>
            <a:off x="7318199" y="5696661"/>
            <a:ext cx="4329159" cy="109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12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4110" y="2246244"/>
            <a:ext cx="8348870" cy="2862322"/>
          </a:xfrm>
          <a:prstGeom prst="rect">
            <a:avLst/>
          </a:prstGeom>
          <a:noFill/>
        </p:spPr>
        <p:txBody>
          <a:bodyPr wrap="square" rtlCol="0">
            <a:spAutoFit/>
          </a:bodyPr>
          <a:lstStyle/>
          <a:p>
            <a:pPr algn="ctr"/>
            <a:r>
              <a:rPr lang="en-GB" sz="3600" dirty="0"/>
              <a:t>* Age-appropriate Phonics Provision</a:t>
            </a:r>
          </a:p>
          <a:p>
            <a:pPr algn="ctr"/>
            <a:endParaRPr lang="en-GB" sz="3600" dirty="0"/>
          </a:p>
          <a:p>
            <a:pPr algn="ctr"/>
            <a:r>
              <a:rPr lang="en-GB" sz="3600" dirty="0"/>
              <a:t>* Early Language Development</a:t>
            </a:r>
          </a:p>
          <a:p>
            <a:pPr algn="ctr"/>
            <a:endParaRPr lang="en-GB" sz="3600" dirty="0"/>
          </a:p>
          <a:p>
            <a:pPr algn="ctr"/>
            <a:r>
              <a:rPr lang="en-GB" sz="3600" dirty="0"/>
              <a:t>* Developing a love of reading </a:t>
            </a:r>
          </a:p>
        </p:txBody>
      </p:sp>
      <p:sp>
        <p:nvSpPr>
          <p:cNvPr id="3" name="Title 1"/>
          <p:cNvSpPr txBox="1">
            <a:spLocks/>
          </p:cNvSpPr>
          <p:nvPr/>
        </p:nvSpPr>
        <p:spPr>
          <a:xfrm>
            <a:off x="2446699" y="288235"/>
            <a:ext cx="7683693" cy="1192841"/>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5400" b="1" dirty="0"/>
              <a:t>English Hub Priorities</a:t>
            </a:r>
          </a:p>
        </p:txBody>
      </p:sp>
      <p:pic>
        <p:nvPicPr>
          <p:cNvPr id="4" name="Picture 3"/>
          <p:cNvPicPr>
            <a:picLocks noChangeAspect="1"/>
          </p:cNvPicPr>
          <p:nvPr/>
        </p:nvPicPr>
        <p:blipFill>
          <a:blip r:embed="rId3"/>
          <a:stretch>
            <a:fillRect/>
          </a:stretch>
        </p:blipFill>
        <p:spPr>
          <a:xfrm>
            <a:off x="137348" y="70870"/>
            <a:ext cx="2278134" cy="1192842"/>
          </a:xfrm>
          <a:prstGeom prst="rect">
            <a:avLst/>
          </a:prstGeom>
        </p:spPr>
      </p:pic>
    </p:spTree>
    <p:extLst>
      <p:ext uri="{BB962C8B-B14F-4D97-AF65-F5344CB8AC3E}">
        <p14:creationId xmlns:p14="http://schemas.microsoft.com/office/powerpoint/2010/main" val="230153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7348" y="70870"/>
            <a:ext cx="2278134" cy="1192842"/>
          </a:xfrm>
          <a:prstGeom prst="rect">
            <a:avLst/>
          </a:prstGeom>
        </p:spPr>
      </p:pic>
      <p:sp>
        <p:nvSpPr>
          <p:cNvPr id="2" name="TextBox 1">
            <a:extLst>
              <a:ext uri="{FF2B5EF4-FFF2-40B4-BE49-F238E27FC236}">
                <a16:creationId xmlns:a16="http://schemas.microsoft.com/office/drawing/2014/main" xmlns="" id="{0A61F614-AB0C-4ED5-BE2D-F8D382D37B0E}"/>
              </a:ext>
            </a:extLst>
          </p:cNvPr>
          <p:cNvSpPr txBox="1"/>
          <p:nvPr/>
        </p:nvSpPr>
        <p:spPr>
          <a:xfrm>
            <a:off x="2867186" y="3704095"/>
            <a:ext cx="4033605" cy="1107996"/>
          </a:xfrm>
          <a:prstGeom prst="rect">
            <a:avLst/>
          </a:prstGeom>
          <a:noFill/>
        </p:spPr>
        <p:txBody>
          <a:bodyPr wrap="none" rtlCol="0">
            <a:spAutoFit/>
          </a:bodyPr>
          <a:lstStyle/>
          <a:p>
            <a:r>
              <a:rPr lang="en-GB" sz="6600" dirty="0"/>
              <a:t>Questions?</a:t>
            </a:r>
          </a:p>
        </p:txBody>
      </p:sp>
      <p:pic>
        <p:nvPicPr>
          <p:cNvPr id="11" name="Picture 10" descr="A picture containing drawing, food, room&#10;&#10;Description automatically generated">
            <a:hlinkClick r:id="rId4" action="ppaction://hlinkfile"/>
            <a:extLst>
              <a:ext uri="{FF2B5EF4-FFF2-40B4-BE49-F238E27FC236}">
                <a16:creationId xmlns:a16="http://schemas.microsoft.com/office/drawing/2014/main" xmlns="" id="{2E162057-011F-4AC5-B813-B3CC725F9CD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352239" y="2122707"/>
            <a:ext cx="5852160" cy="3901440"/>
          </a:xfrm>
          <a:prstGeom prst="rect">
            <a:avLst/>
          </a:prstGeom>
        </p:spPr>
      </p:pic>
    </p:spTree>
    <p:extLst>
      <p:ext uri="{BB962C8B-B14F-4D97-AF65-F5344CB8AC3E}">
        <p14:creationId xmlns:p14="http://schemas.microsoft.com/office/powerpoint/2010/main" val="275486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
            </a:r>
            <a:br>
              <a:rPr lang="en-GB" dirty="0"/>
            </a:br>
            <a:r>
              <a:rPr lang="en-GB" dirty="0"/>
              <a:t/>
            </a:r>
            <a:br>
              <a:rPr lang="en-GB" dirty="0"/>
            </a:br>
            <a:r>
              <a:rPr lang="en-GB" b="1" dirty="0"/>
              <a:t>Aims:</a:t>
            </a:r>
          </a:p>
        </p:txBody>
      </p:sp>
      <p:sp>
        <p:nvSpPr>
          <p:cNvPr id="3" name="Content Placeholder 2">
            <a:extLst>
              <a:ext uri="{FF2B5EF4-FFF2-40B4-BE49-F238E27FC236}">
                <a16:creationId xmlns:a16="http://schemas.microsoft.com/office/drawing/2014/main" xmlns="" id="{80B5BA05-2E62-454F-98BD-916B25451EB1}"/>
              </a:ext>
            </a:extLst>
          </p:cNvPr>
          <p:cNvSpPr>
            <a:spLocks noGrp="1"/>
          </p:cNvSpPr>
          <p:nvPr>
            <p:ph idx="1"/>
          </p:nvPr>
        </p:nvSpPr>
        <p:spPr/>
        <p:txBody>
          <a:bodyPr/>
          <a:lstStyle/>
          <a:p>
            <a:pPr marL="0" indent="0">
              <a:buNone/>
            </a:pPr>
            <a:r>
              <a:rPr lang="en-GB" sz="3600" dirty="0"/>
              <a:t>* </a:t>
            </a:r>
            <a:r>
              <a:rPr lang="en-GB" sz="3600" dirty="0">
                <a:solidFill>
                  <a:srgbClr val="FF0000"/>
                </a:solidFill>
              </a:rPr>
              <a:t>To explain what underpins effective reading</a:t>
            </a:r>
          </a:p>
          <a:p>
            <a:pPr marL="0" indent="0">
              <a:buNone/>
            </a:pPr>
            <a:r>
              <a:rPr lang="en-GB" sz="3600" dirty="0"/>
              <a:t>* </a:t>
            </a:r>
            <a:r>
              <a:rPr lang="en-GB" sz="3600" dirty="0">
                <a:solidFill>
                  <a:srgbClr val="00B050"/>
                </a:solidFill>
              </a:rPr>
              <a:t>To introduce the new reading format</a:t>
            </a:r>
          </a:p>
          <a:p>
            <a:pPr marL="0" indent="0">
              <a:buNone/>
            </a:pPr>
            <a:r>
              <a:rPr lang="en-GB" sz="3600" dirty="0"/>
              <a:t>* </a:t>
            </a:r>
            <a:r>
              <a:rPr lang="en-GB" sz="3600" dirty="0">
                <a:solidFill>
                  <a:srgbClr val="0070C0"/>
                </a:solidFill>
              </a:rPr>
              <a:t>To look at the evidence supporting effective reading</a:t>
            </a:r>
          </a:p>
        </p:txBody>
      </p:sp>
      <p:pic>
        <p:nvPicPr>
          <p:cNvPr id="17" name="Picture 16"/>
          <p:cNvPicPr>
            <a:picLocks noChangeAspect="1"/>
          </p:cNvPicPr>
          <p:nvPr/>
        </p:nvPicPr>
        <p:blipFill>
          <a:blip r:embed="rId3"/>
          <a:stretch>
            <a:fillRect/>
          </a:stretch>
        </p:blipFill>
        <p:spPr>
          <a:xfrm>
            <a:off x="137348" y="70870"/>
            <a:ext cx="2278134" cy="1192842"/>
          </a:xfrm>
          <a:prstGeom prst="rect">
            <a:avLst/>
          </a:prstGeom>
        </p:spPr>
      </p:pic>
    </p:spTree>
    <p:extLst>
      <p:ext uri="{BB962C8B-B14F-4D97-AF65-F5344CB8AC3E}">
        <p14:creationId xmlns:p14="http://schemas.microsoft.com/office/powerpoint/2010/main" val="235132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781" y="712457"/>
            <a:ext cx="7683693" cy="1192841"/>
          </a:xfrm>
        </p:spPr>
        <p:txBody>
          <a:bodyPr>
            <a:normAutofit fontScale="90000"/>
          </a:bodyPr>
          <a:lstStyle/>
          <a:p>
            <a:pPr algn="ctr"/>
            <a:r>
              <a:rPr lang="en-GB" dirty="0"/>
              <a:t/>
            </a:r>
            <a:br>
              <a:rPr lang="en-GB" dirty="0"/>
            </a:br>
            <a:r>
              <a:rPr lang="en-GB" dirty="0"/>
              <a:t/>
            </a:r>
            <a:br>
              <a:rPr lang="en-GB" dirty="0"/>
            </a:br>
            <a:r>
              <a:rPr lang="en-GB" b="1" dirty="0"/>
              <a:t>Creating a Climate for Reading for Pleasure</a:t>
            </a:r>
            <a:r>
              <a:rPr lang="en-GB" dirty="0"/>
              <a:t/>
            </a:r>
            <a:br>
              <a:rPr lang="en-GB" dirty="0"/>
            </a:br>
            <a:endParaRPr lang="en-GB" b="1" dirty="0"/>
          </a:p>
        </p:txBody>
      </p:sp>
      <p:sp>
        <p:nvSpPr>
          <p:cNvPr id="25" name="Oval 43"/>
          <p:cNvSpPr>
            <a:spLocks noChangeArrowheads="1"/>
          </p:cNvSpPr>
          <p:nvPr/>
        </p:nvSpPr>
        <p:spPr bwMode="auto">
          <a:xfrm>
            <a:off x="2863578" y="1778180"/>
            <a:ext cx="6350000" cy="4686300"/>
          </a:xfrm>
          <a:prstGeom prst="ellipse">
            <a:avLst/>
          </a:prstGeom>
          <a:solidFill>
            <a:srgbClr val="FFFFFF"/>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6" name="Text Box 44"/>
          <p:cNvSpPr txBox="1">
            <a:spLocks noChangeArrowheads="1"/>
          </p:cNvSpPr>
          <p:nvPr/>
        </p:nvSpPr>
        <p:spPr bwMode="auto">
          <a:xfrm>
            <a:off x="4901928" y="3556180"/>
            <a:ext cx="2324100" cy="1130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000000"/>
                </a:solidFill>
                <a:effectLst/>
                <a:latin typeface="Calibri" panose="020F0502020204030204" pitchFamily="34" charset="0"/>
              </a:rPr>
              <a:t>Reading for Pleasure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1" u="none" strike="noStrike" cap="none" normalizeH="0" baseline="0">
                <a:ln>
                  <a:noFill/>
                </a:ln>
                <a:solidFill>
                  <a:srgbClr val="000000"/>
                </a:solidFill>
                <a:effectLst/>
                <a:latin typeface="Calibri" panose="020F0502020204030204" pitchFamily="34" charset="0"/>
              </a:rPr>
              <a:t>fluency and fun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45"/>
          <p:cNvSpPr txBox="1">
            <a:spLocks noChangeArrowheads="1"/>
          </p:cNvSpPr>
          <p:nvPr/>
        </p:nvSpPr>
        <p:spPr bwMode="auto">
          <a:xfrm>
            <a:off x="3721191" y="2397305"/>
            <a:ext cx="1600200" cy="101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Phonics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Decoding</a:t>
            </a:r>
            <a:r>
              <a:rPr kumimoji="0" lang="en-GB" altLang="en-US" sz="800" b="0" i="0" u="none" strike="noStrike" cap="none" normalizeH="0" baseline="0" dirty="0">
                <a:ln>
                  <a:noFill/>
                </a:ln>
                <a:solidFill>
                  <a:srgbClr val="000000"/>
                </a:solidFill>
                <a:effectLst/>
                <a:latin typeface="Calibri" panose="020F0502020204030204" pitchFamily="34" charset="0"/>
              </a:rPr>
              <a:t>: </a:t>
            </a:r>
            <a:r>
              <a:rPr kumimoji="0" lang="en-GB" altLang="en-US" sz="1000" b="0" i="0" u="none" strike="noStrike" cap="none" normalizeH="0" baseline="0" dirty="0">
                <a:ln>
                  <a:noFill/>
                </a:ln>
                <a:solidFill>
                  <a:srgbClr val="000000"/>
                </a:solidFill>
                <a:effectLst/>
                <a:latin typeface="Calibri" panose="020F0502020204030204" pitchFamily="34" charset="0"/>
              </a:rPr>
              <a:t>sounds and words including common exception words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46"/>
          <p:cNvSpPr txBox="1">
            <a:spLocks noChangeArrowheads="1"/>
          </p:cNvSpPr>
          <p:nvPr/>
        </p:nvSpPr>
        <p:spPr bwMode="auto">
          <a:xfrm>
            <a:off x="6527528" y="2400480"/>
            <a:ext cx="1739900" cy="101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Language and Vocabulary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Growing a wide vocabulary and  understanding language          structures including sentences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47"/>
          <p:cNvSpPr txBox="1">
            <a:spLocks noChangeArrowheads="1"/>
          </p:cNvSpPr>
          <p:nvPr/>
        </p:nvSpPr>
        <p:spPr bwMode="auto">
          <a:xfrm>
            <a:off x="3384278" y="4826180"/>
            <a:ext cx="1955800" cy="939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000000"/>
                </a:solidFill>
                <a:effectLst/>
                <a:latin typeface="Calibri" panose="020F0502020204030204" pitchFamily="34" charset="0"/>
              </a:rPr>
              <a:t>Comprehension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Understanding plot, character and setting and learning how to make  inferences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48"/>
          <p:cNvSpPr txBox="1">
            <a:spLocks noChangeArrowheads="1"/>
          </p:cNvSpPr>
          <p:nvPr/>
        </p:nvSpPr>
        <p:spPr bwMode="auto">
          <a:xfrm>
            <a:off x="6851378" y="4826180"/>
            <a:ext cx="1803400" cy="1219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000000"/>
                </a:solidFill>
                <a:effectLst/>
                <a:latin typeface="Calibri" panose="020F0502020204030204" pitchFamily="34" charset="0"/>
              </a:rPr>
              <a:t>Knowledge of the World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Making connections with prior knowledge and experience and with other books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3" name="AutoShape 49"/>
          <p:cNvCxnSpPr>
            <a:cxnSpLocks noChangeShapeType="1"/>
          </p:cNvCxnSpPr>
          <p:nvPr/>
        </p:nvCxnSpPr>
        <p:spPr bwMode="auto">
          <a:xfrm>
            <a:off x="5424397" y="2525485"/>
            <a:ext cx="1000125" cy="10704"/>
          </a:xfrm>
          <a:prstGeom prst="straightConnector1">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74" name="AutoShape 50"/>
          <p:cNvCxnSpPr>
            <a:cxnSpLocks noChangeShapeType="1"/>
          </p:cNvCxnSpPr>
          <p:nvPr/>
        </p:nvCxnSpPr>
        <p:spPr bwMode="auto">
          <a:xfrm flipV="1">
            <a:off x="4793978" y="4572180"/>
            <a:ext cx="482600" cy="266700"/>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75" name="AutoShape 51"/>
          <p:cNvCxnSpPr>
            <a:cxnSpLocks noChangeShapeType="1"/>
          </p:cNvCxnSpPr>
          <p:nvPr/>
        </p:nvCxnSpPr>
        <p:spPr bwMode="auto">
          <a:xfrm>
            <a:off x="6946628" y="4432480"/>
            <a:ext cx="495300" cy="393700"/>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76" name="AutoShape 52"/>
          <p:cNvCxnSpPr>
            <a:cxnSpLocks noChangeShapeType="1"/>
          </p:cNvCxnSpPr>
          <p:nvPr/>
        </p:nvCxnSpPr>
        <p:spPr bwMode="auto">
          <a:xfrm flipV="1">
            <a:off x="7041878" y="3135809"/>
            <a:ext cx="355600" cy="444500"/>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77" name="AutoShape 53"/>
          <p:cNvCxnSpPr>
            <a:cxnSpLocks noChangeShapeType="1"/>
          </p:cNvCxnSpPr>
          <p:nvPr/>
        </p:nvCxnSpPr>
        <p:spPr bwMode="auto">
          <a:xfrm>
            <a:off x="4698728" y="3079930"/>
            <a:ext cx="406400" cy="444500"/>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78" name="AutoShape 54"/>
          <p:cNvCxnSpPr>
            <a:cxnSpLocks noChangeShapeType="1"/>
          </p:cNvCxnSpPr>
          <p:nvPr/>
        </p:nvCxnSpPr>
        <p:spPr bwMode="auto">
          <a:xfrm>
            <a:off x="3663678" y="3492680"/>
            <a:ext cx="12700" cy="1016000"/>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79" name="AutoShape 55"/>
          <p:cNvCxnSpPr>
            <a:cxnSpLocks noChangeShapeType="1"/>
          </p:cNvCxnSpPr>
          <p:nvPr/>
        </p:nvCxnSpPr>
        <p:spPr bwMode="auto">
          <a:xfrm>
            <a:off x="8337278" y="3518080"/>
            <a:ext cx="0" cy="1003300"/>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80" name="AutoShape 56"/>
          <p:cNvCxnSpPr>
            <a:cxnSpLocks noChangeShapeType="1"/>
          </p:cNvCxnSpPr>
          <p:nvPr/>
        </p:nvCxnSpPr>
        <p:spPr bwMode="auto">
          <a:xfrm>
            <a:off x="5581378" y="5626280"/>
            <a:ext cx="1130300" cy="0"/>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7" name="Picture 16"/>
          <p:cNvPicPr>
            <a:picLocks noChangeAspect="1"/>
          </p:cNvPicPr>
          <p:nvPr/>
        </p:nvPicPr>
        <p:blipFill>
          <a:blip r:embed="rId3"/>
          <a:stretch>
            <a:fillRect/>
          </a:stretch>
        </p:blipFill>
        <p:spPr>
          <a:xfrm>
            <a:off x="137348" y="70870"/>
            <a:ext cx="2278134" cy="1192842"/>
          </a:xfrm>
          <a:prstGeom prst="rect">
            <a:avLst/>
          </a:prstGeom>
        </p:spPr>
      </p:pic>
    </p:spTree>
    <p:extLst>
      <p:ext uri="{BB962C8B-B14F-4D97-AF65-F5344CB8AC3E}">
        <p14:creationId xmlns:p14="http://schemas.microsoft.com/office/powerpoint/2010/main" val="118322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134898"/>
            <a:ext cx="9237188" cy="6588204"/>
          </a:xfrm>
          <a:prstGeom prst="rect">
            <a:avLst/>
          </a:prstGeom>
        </p:spPr>
      </p:pic>
      <p:pic>
        <p:nvPicPr>
          <p:cNvPr id="3" name="Picture 2">
            <a:extLst>
              <a:ext uri="{FF2B5EF4-FFF2-40B4-BE49-F238E27FC236}">
                <a16:creationId xmlns:a16="http://schemas.microsoft.com/office/drawing/2014/main" xmlns="" id="{9CD359B2-341A-4B83-801C-782210A44D59}"/>
              </a:ext>
            </a:extLst>
          </p:cNvPr>
          <p:cNvPicPr>
            <a:picLocks noChangeAspect="1"/>
          </p:cNvPicPr>
          <p:nvPr/>
        </p:nvPicPr>
        <p:blipFill>
          <a:blip r:embed="rId4"/>
          <a:stretch>
            <a:fillRect/>
          </a:stretch>
        </p:blipFill>
        <p:spPr>
          <a:xfrm>
            <a:off x="137348" y="70870"/>
            <a:ext cx="2278134" cy="1192842"/>
          </a:xfrm>
          <a:prstGeom prst="rect">
            <a:avLst/>
          </a:prstGeom>
        </p:spPr>
      </p:pic>
    </p:spTree>
    <p:extLst>
      <p:ext uri="{BB962C8B-B14F-4D97-AF65-F5344CB8AC3E}">
        <p14:creationId xmlns:p14="http://schemas.microsoft.com/office/powerpoint/2010/main" val="296107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7369" y="299471"/>
            <a:ext cx="7683693" cy="1192841"/>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GB" sz="5400" b="1" dirty="0"/>
          </a:p>
        </p:txBody>
      </p:sp>
      <p:pic>
        <p:nvPicPr>
          <p:cNvPr id="2" name="Picture 1"/>
          <p:cNvPicPr>
            <a:picLocks noChangeAspect="1"/>
          </p:cNvPicPr>
          <p:nvPr/>
        </p:nvPicPr>
        <p:blipFill rotWithShape="1">
          <a:blip r:embed="rId3"/>
          <a:srcRect l="26256" t="14258" r="42259" b="6595"/>
          <a:stretch/>
        </p:blipFill>
        <p:spPr>
          <a:xfrm>
            <a:off x="1803747" y="1684761"/>
            <a:ext cx="3131507" cy="4427940"/>
          </a:xfrm>
          <a:prstGeom prst="rect">
            <a:avLst/>
          </a:prstGeom>
          <a:ln w="19050">
            <a:solidFill>
              <a:schemeClr val="tx1"/>
            </a:solidFill>
          </a:ln>
        </p:spPr>
      </p:pic>
      <p:sp>
        <p:nvSpPr>
          <p:cNvPr id="5" name="Title 1"/>
          <p:cNvSpPr txBox="1">
            <a:spLocks/>
          </p:cNvSpPr>
          <p:nvPr/>
        </p:nvSpPr>
        <p:spPr>
          <a:xfrm>
            <a:off x="2167003" y="299470"/>
            <a:ext cx="9795353" cy="1192841"/>
          </a:xfrm>
          <a:prstGeom prst="rect">
            <a:avLst/>
          </a:prstGeom>
        </p:spPr>
        <p:txBody>
          <a:bodyPr>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8600" b="1" dirty="0"/>
              <a:t>Education Endowment Fund:</a:t>
            </a:r>
          </a:p>
          <a:p>
            <a:pPr algn="ctr"/>
            <a:r>
              <a:rPr lang="en-GB" sz="5400" b="1" dirty="0"/>
              <a:t> Key Recommendations for Improving Reading in KS1</a:t>
            </a:r>
          </a:p>
        </p:txBody>
      </p:sp>
      <p:sp>
        <p:nvSpPr>
          <p:cNvPr id="6" name="TextBox 5"/>
          <p:cNvSpPr txBox="1"/>
          <p:nvPr/>
        </p:nvSpPr>
        <p:spPr>
          <a:xfrm>
            <a:off x="5674290" y="2029216"/>
            <a:ext cx="5711869" cy="3785652"/>
          </a:xfrm>
          <a:prstGeom prst="rect">
            <a:avLst/>
          </a:prstGeom>
          <a:noFill/>
        </p:spPr>
        <p:txBody>
          <a:bodyPr wrap="square" rtlCol="0">
            <a:spAutoFit/>
          </a:bodyPr>
          <a:lstStyle/>
          <a:p>
            <a:r>
              <a:rPr lang="en-GB" sz="2400" dirty="0"/>
              <a:t>Use a balanced and engaging approach to developing reading which integrates both decoding and comprehension skills</a:t>
            </a:r>
          </a:p>
          <a:p>
            <a:endParaRPr lang="en-GB" sz="2400" dirty="0"/>
          </a:p>
          <a:p>
            <a:r>
              <a:rPr lang="en-GB" sz="2400" b="1" dirty="0">
                <a:solidFill>
                  <a:srgbClr val="C00000"/>
                </a:solidFill>
              </a:rPr>
              <a:t>Effectively implement a systematic phonics programme</a:t>
            </a:r>
          </a:p>
          <a:p>
            <a:endParaRPr lang="en-GB" sz="2400" dirty="0"/>
          </a:p>
          <a:p>
            <a:r>
              <a:rPr lang="en-GB" sz="2400" dirty="0"/>
              <a:t>Teach pupils to use strategies for developing and monitoring their reading comprehension</a:t>
            </a:r>
          </a:p>
        </p:txBody>
      </p:sp>
      <p:sp>
        <p:nvSpPr>
          <p:cNvPr id="3" name="Slide Number Placeholder 2"/>
          <p:cNvSpPr>
            <a:spLocks noGrp="1"/>
          </p:cNvSpPr>
          <p:nvPr>
            <p:ph type="sldNum" sz="quarter" idx="12"/>
          </p:nvPr>
        </p:nvSpPr>
        <p:spPr/>
        <p:txBody>
          <a:bodyPr/>
          <a:lstStyle/>
          <a:p>
            <a:fld id="{170AFEA3-43C3-4C86-A21D-A613A5052E83}" type="slidenum">
              <a:rPr lang="en-GB" smtClean="0"/>
              <a:t>7</a:t>
            </a:fld>
            <a:endParaRPr lang="en-GB"/>
          </a:p>
        </p:txBody>
      </p:sp>
      <p:pic>
        <p:nvPicPr>
          <p:cNvPr id="7" name="Picture 6"/>
          <p:cNvPicPr>
            <a:picLocks noChangeAspect="1"/>
          </p:cNvPicPr>
          <p:nvPr/>
        </p:nvPicPr>
        <p:blipFill>
          <a:blip r:embed="rId4"/>
          <a:stretch>
            <a:fillRect/>
          </a:stretch>
        </p:blipFill>
        <p:spPr>
          <a:xfrm>
            <a:off x="137348" y="70870"/>
            <a:ext cx="2278134" cy="1192842"/>
          </a:xfrm>
          <a:prstGeom prst="rect">
            <a:avLst/>
          </a:prstGeom>
        </p:spPr>
      </p:pic>
    </p:spTree>
    <p:extLst>
      <p:ext uri="{BB962C8B-B14F-4D97-AF65-F5344CB8AC3E}">
        <p14:creationId xmlns:p14="http://schemas.microsoft.com/office/powerpoint/2010/main" val="299503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39072-152D-4B6D-8EA9-78C7388441CB}"/>
              </a:ext>
            </a:extLst>
          </p:cNvPr>
          <p:cNvSpPr>
            <a:spLocks noGrp="1"/>
          </p:cNvSpPr>
          <p:nvPr>
            <p:ph type="title"/>
          </p:nvPr>
        </p:nvSpPr>
        <p:spPr/>
        <p:txBody>
          <a:bodyPr/>
          <a:lstStyle/>
          <a:p>
            <a:r>
              <a:rPr lang="en-GB" b="1" dirty="0"/>
              <a:t>Early Reading</a:t>
            </a:r>
          </a:p>
        </p:txBody>
      </p:sp>
      <p:sp>
        <p:nvSpPr>
          <p:cNvPr id="3" name="Content Placeholder 2">
            <a:extLst>
              <a:ext uri="{FF2B5EF4-FFF2-40B4-BE49-F238E27FC236}">
                <a16:creationId xmlns:a16="http://schemas.microsoft.com/office/drawing/2014/main" xmlns="" id="{5782BEDD-F24F-441A-A11C-4A4136BE3933}"/>
              </a:ext>
            </a:extLst>
          </p:cNvPr>
          <p:cNvSpPr>
            <a:spLocks noGrp="1"/>
          </p:cNvSpPr>
          <p:nvPr>
            <p:ph idx="1"/>
          </p:nvPr>
        </p:nvSpPr>
        <p:spPr/>
        <p:txBody>
          <a:bodyPr>
            <a:normAutofit fontScale="92500" lnSpcReduction="10000"/>
          </a:bodyPr>
          <a:lstStyle/>
          <a:p>
            <a:r>
              <a:rPr lang="en-GB" sz="3600" dirty="0">
                <a:solidFill>
                  <a:schemeClr val="tx1">
                    <a:lumMod val="95000"/>
                    <a:lumOff val="5000"/>
                  </a:schemeClr>
                </a:solidFill>
              </a:rPr>
              <a:t>A systematic synthetic phonics approach to reading is the</a:t>
            </a:r>
          </a:p>
          <a:p>
            <a:r>
              <a:rPr lang="en-GB" sz="3600" dirty="0">
                <a:solidFill>
                  <a:schemeClr val="tx1">
                    <a:lumMod val="95000"/>
                    <a:lumOff val="5000"/>
                  </a:schemeClr>
                </a:solidFill>
              </a:rPr>
              <a:t>fastest way for child to learn to read.</a:t>
            </a:r>
          </a:p>
          <a:p>
            <a:endParaRPr lang="en-GB" sz="3600" dirty="0">
              <a:solidFill>
                <a:schemeClr val="tx1">
                  <a:lumMod val="95000"/>
                  <a:lumOff val="5000"/>
                </a:schemeClr>
              </a:solidFill>
            </a:endParaRPr>
          </a:p>
          <a:p>
            <a:r>
              <a:rPr lang="en-GB" sz="3600" dirty="0">
                <a:solidFill>
                  <a:schemeClr val="tx1">
                    <a:lumMod val="95000"/>
                    <a:lumOff val="5000"/>
                  </a:schemeClr>
                </a:solidFill>
              </a:rPr>
              <a:t>Children can learn to read at a quick pace.</a:t>
            </a:r>
          </a:p>
          <a:p>
            <a:endParaRPr lang="en-GB" sz="3600" dirty="0">
              <a:solidFill>
                <a:schemeClr val="tx1">
                  <a:lumMod val="95000"/>
                  <a:lumOff val="5000"/>
                </a:schemeClr>
              </a:solidFill>
            </a:endParaRPr>
          </a:p>
          <a:p>
            <a:r>
              <a:rPr lang="en-GB" sz="3600" dirty="0">
                <a:solidFill>
                  <a:schemeClr val="tx1">
                    <a:lumMod val="95000"/>
                    <a:lumOff val="5000"/>
                  </a:schemeClr>
                </a:solidFill>
              </a:rPr>
              <a:t>But…</a:t>
            </a:r>
          </a:p>
          <a:p>
            <a:pPr algn="ctr"/>
            <a:r>
              <a:rPr lang="en-GB" sz="3600" dirty="0">
                <a:solidFill>
                  <a:srgbClr val="FF0000"/>
                </a:solidFill>
              </a:rPr>
              <a:t> They need opportunities to apply these skills.</a:t>
            </a:r>
          </a:p>
        </p:txBody>
      </p:sp>
      <p:pic>
        <p:nvPicPr>
          <p:cNvPr id="4" name="Picture 3">
            <a:extLst>
              <a:ext uri="{FF2B5EF4-FFF2-40B4-BE49-F238E27FC236}">
                <a16:creationId xmlns:a16="http://schemas.microsoft.com/office/drawing/2014/main" xmlns="" id="{1FCE879C-A4C2-4F94-B1EB-238B556A9109}"/>
              </a:ext>
            </a:extLst>
          </p:cNvPr>
          <p:cNvPicPr>
            <a:picLocks noChangeAspect="1"/>
          </p:cNvPicPr>
          <p:nvPr/>
        </p:nvPicPr>
        <p:blipFill>
          <a:blip r:embed="rId3"/>
          <a:stretch>
            <a:fillRect/>
          </a:stretch>
        </p:blipFill>
        <p:spPr>
          <a:xfrm>
            <a:off x="113059" y="74889"/>
            <a:ext cx="2274005" cy="1188823"/>
          </a:xfrm>
          <a:prstGeom prst="rect">
            <a:avLst/>
          </a:prstGeom>
        </p:spPr>
      </p:pic>
    </p:spTree>
    <p:extLst>
      <p:ext uri="{BB962C8B-B14F-4D97-AF65-F5344CB8AC3E}">
        <p14:creationId xmlns:p14="http://schemas.microsoft.com/office/powerpoint/2010/main" val="277513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950" y="277988"/>
            <a:ext cx="7683693" cy="845701"/>
          </a:xfrm>
        </p:spPr>
        <p:txBody>
          <a:bodyPr>
            <a:normAutofit/>
          </a:bodyPr>
          <a:lstStyle/>
          <a:p>
            <a:pPr algn="ctr"/>
            <a:r>
              <a:rPr lang="en-GB" b="1" dirty="0"/>
              <a:t>Decodable Books</a:t>
            </a:r>
          </a:p>
        </p:txBody>
      </p:sp>
      <p:sp>
        <p:nvSpPr>
          <p:cNvPr id="5" name="Rectangle 4"/>
          <p:cNvSpPr/>
          <p:nvPr/>
        </p:nvSpPr>
        <p:spPr>
          <a:xfrm>
            <a:off x="562896" y="2070647"/>
            <a:ext cx="9178413" cy="369332"/>
          </a:xfrm>
          <a:prstGeom prst="rect">
            <a:avLst/>
          </a:prstGeom>
        </p:spPr>
        <p:txBody>
          <a:bodyPr wrap="square">
            <a:spAutoFit/>
          </a:bodyPr>
          <a:lstStyle/>
          <a:p>
            <a:pPr marL="285750" indent="-285750">
              <a:buFont typeface="Arial" panose="020B0604020202020204" pitchFamily="34" charset="0"/>
              <a:buChar char="•"/>
            </a:pPr>
            <a:endParaRPr lang="en-GB" dirty="0"/>
          </a:p>
        </p:txBody>
      </p:sp>
      <p:sp>
        <p:nvSpPr>
          <p:cNvPr id="3" name="TextBox 2"/>
          <p:cNvSpPr txBox="1"/>
          <p:nvPr/>
        </p:nvSpPr>
        <p:spPr>
          <a:xfrm>
            <a:off x="562896" y="1969175"/>
            <a:ext cx="11354121" cy="4308872"/>
          </a:xfrm>
          <a:prstGeom prst="rect">
            <a:avLst/>
          </a:prstGeom>
          <a:noFill/>
        </p:spPr>
        <p:txBody>
          <a:bodyPr wrap="square" rtlCol="0">
            <a:spAutoFit/>
          </a:bodyPr>
          <a:lstStyle/>
          <a:p>
            <a:r>
              <a:rPr lang="en-GB" sz="3200" dirty="0"/>
              <a:t>* Only contain words that children are able to read based on their  </a:t>
            </a:r>
          </a:p>
          <a:p>
            <a:r>
              <a:rPr lang="en-GB" sz="3200" dirty="0"/>
              <a:t>   existing phonics knowledge</a:t>
            </a:r>
          </a:p>
          <a:p>
            <a:endParaRPr lang="en-GB" sz="3200" dirty="0"/>
          </a:p>
          <a:p>
            <a:r>
              <a:rPr lang="en-GB" sz="3200" dirty="0"/>
              <a:t>* Progressive – build in increasing number of GPCs and CEW and </a:t>
            </a:r>
          </a:p>
          <a:p>
            <a:r>
              <a:rPr lang="en-GB" sz="3200" dirty="0"/>
              <a:t>   introduce increasingly complex words (e.g. adjacent consonants) </a:t>
            </a:r>
          </a:p>
          <a:p>
            <a:r>
              <a:rPr lang="en-GB" sz="3200" dirty="0"/>
              <a:t>   as children move through scheme</a:t>
            </a:r>
          </a:p>
          <a:p>
            <a:endParaRPr lang="en-GB" sz="3200" dirty="0"/>
          </a:p>
          <a:p>
            <a:r>
              <a:rPr lang="en-GB" sz="3200" dirty="0"/>
              <a:t>* Must be matched to chosen phonics programme</a:t>
            </a:r>
          </a:p>
          <a:p>
            <a:pPr marL="285750" indent="-285750">
              <a:buFont typeface="Arial" panose="020B0604020202020204" pitchFamily="34" charset="0"/>
              <a:buChar char="•"/>
            </a:pPr>
            <a:endParaRPr lang="en-GB" dirty="0"/>
          </a:p>
        </p:txBody>
      </p:sp>
      <p:pic>
        <p:nvPicPr>
          <p:cNvPr id="6" name="Picture 5"/>
          <p:cNvPicPr>
            <a:picLocks noChangeAspect="1"/>
          </p:cNvPicPr>
          <p:nvPr/>
        </p:nvPicPr>
        <p:blipFill>
          <a:blip r:embed="rId3"/>
          <a:stretch>
            <a:fillRect/>
          </a:stretch>
        </p:blipFill>
        <p:spPr>
          <a:xfrm>
            <a:off x="137348" y="70870"/>
            <a:ext cx="2278134" cy="1192842"/>
          </a:xfrm>
          <a:prstGeom prst="rect">
            <a:avLst/>
          </a:prstGeom>
        </p:spPr>
      </p:pic>
    </p:spTree>
    <p:extLst>
      <p:ext uri="{BB962C8B-B14F-4D97-AF65-F5344CB8AC3E}">
        <p14:creationId xmlns:p14="http://schemas.microsoft.com/office/powerpoint/2010/main" val="115880267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49F92633-56E5-47D9-B28E-52E1C740A36D}" vid="{59E98F9E-4427-4B78-8F97-FA1C97FEE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3959</TotalTime>
  <Words>1630</Words>
  <Application>Microsoft Office PowerPoint</Application>
  <PresentationFormat>Widescreen</PresentationFormat>
  <Paragraphs>298</Paragraphs>
  <Slides>30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Retrospect</vt:lpstr>
      <vt:lpstr>PowerPoint Presentation</vt:lpstr>
      <vt:lpstr>PowerPoint Presentation</vt:lpstr>
      <vt:lpstr>PowerPoint Presentation</vt:lpstr>
      <vt:lpstr>  Aims:</vt:lpstr>
      <vt:lpstr>  Creating a Climate for Reading for Pleasure </vt:lpstr>
      <vt:lpstr>PowerPoint Presentation</vt:lpstr>
      <vt:lpstr>PowerPoint Presentation</vt:lpstr>
      <vt:lpstr>Early Reading</vt:lpstr>
      <vt:lpstr>Decodable Books</vt:lpstr>
      <vt:lpstr>Decodable Readers</vt:lpstr>
      <vt:lpstr>Decodable Readers</vt:lpstr>
      <vt:lpstr>The importance of fluency</vt:lpstr>
      <vt:lpstr>Is comprehension possible?</vt:lpstr>
      <vt:lpstr>Comprehension depends on reading  speed</vt:lpstr>
      <vt:lpstr>PowerPoint Presentation</vt:lpstr>
      <vt:lpstr>What’s going on in memory?</vt:lpstr>
      <vt:lpstr>PowerPoint Presentation</vt:lpstr>
      <vt:lpstr>What does the research say?</vt:lpstr>
      <vt:lpstr>Supporting Evidence Based Research</vt:lpstr>
      <vt:lpstr>Supporting Evidence Based Research</vt:lpstr>
      <vt:lpstr>Good practice in early reading</vt:lpstr>
      <vt:lpstr>What is different?</vt:lpstr>
      <vt:lpstr>What is different?</vt:lpstr>
      <vt:lpstr>Decoding</vt:lpstr>
      <vt:lpstr>Prosody</vt:lpstr>
      <vt:lpstr> Comprehension </vt:lpstr>
      <vt:lpstr> Ideas for reading at home</vt:lpstr>
      <vt:lpstr> Ideas for reading at home</vt:lpstr>
      <vt:lpstr>Good practice in early reading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Finn</dc:creator>
  <cp:keywords>Little Sutton English Hub</cp:keywords>
  <cp:lastModifiedBy>Charly Sykes</cp:lastModifiedBy>
  <cp:revision>234</cp:revision>
  <cp:lastPrinted>2019-09-05T09:35:07Z</cp:lastPrinted>
  <dcterms:created xsi:type="dcterms:W3CDTF">2019-01-14T10:29:31Z</dcterms:created>
  <dcterms:modified xsi:type="dcterms:W3CDTF">2020-02-05T13:53:09Z</dcterms:modified>
</cp:coreProperties>
</file>