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7" r:id="rId5"/>
    <p:sldMasterId id="2147483679" r:id="rId6"/>
  </p:sldMasterIdLst>
  <p:notesMasterIdLst>
    <p:notesMasterId r:id="rId53"/>
  </p:notesMasterIdLst>
  <p:sldIdLst>
    <p:sldId id="271" r:id="rId7"/>
    <p:sldId id="410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53" r:id="rId46"/>
    <p:sldId id="454" r:id="rId47"/>
    <p:sldId id="455" r:id="rId48"/>
    <p:sldId id="456" r:id="rId49"/>
    <p:sldId id="457" r:id="rId50"/>
    <p:sldId id="458" r:id="rId51"/>
    <p:sldId id="459" r:id="rId52"/>
  </p:sldIdLst>
  <p:sldSz cx="9906000" cy="6858000" type="A4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9" userDrawn="1">
          <p15:clr>
            <a:srgbClr val="A4A3A4"/>
          </p15:clr>
        </p15:guide>
        <p15:guide id="2" pos="3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489" autoAdjust="0"/>
  </p:normalViewPr>
  <p:slideViewPr>
    <p:cSldViewPr snapToGrid="0" showGuides="1">
      <p:cViewPr>
        <p:scale>
          <a:sx n="50" d="100"/>
          <a:sy n="50" d="100"/>
        </p:scale>
        <p:origin x="-108" y="-456"/>
      </p:cViewPr>
      <p:guideLst>
        <p:guide orient="horz" pos="2409"/>
        <p:guide pos="3165"/>
      </p:guideLst>
    </p:cSldViewPr>
  </p:slideViewPr>
  <p:outlineViewPr>
    <p:cViewPr>
      <p:scale>
        <a:sx n="33" d="100"/>
        <a:sy n="33" d="100"/>
      </p:scale>
      <p:origin x="0" y="-13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311AF-8457-4785-B190-D31CD4FDE7A1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1FB06-1D9B-4317-BE37-4218AB785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5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21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61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7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42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44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34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9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73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390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029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0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36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4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492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9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15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893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50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53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238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88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24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744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45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40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15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40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336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42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7130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2669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624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8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644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0190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6083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2376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5699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528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4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1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83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483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42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2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17" y="104674"/>
            <a:ext cx="958007" cy="95800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46053" y="6520171"/>
            <a:ext cx="24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© White</a:t>
            </a:r>
            <a:r>
              <a:rPr lang="en-GB" sz="1200" baseline="0" dirty="0" smtClean="0"/>
              <a:t> Rose Maths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3179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39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19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17" y="104674"/>
            <a:ext cx="958007" cy="95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4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23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1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-1" y="0"/>
            <a:ext cx="9906001" cy="1695450"/>
          </a:xfrm>
          <a:prstGeom prst="rect">
            <a:avLst/>
          </a:prstGeom>
          <a:solidFill>
            <a:srgbClr val="00929F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: Shape 24"/>
          <p:cNvSpPr/>
          <p:nvPr userDrawn="1"/>
        </p:nvSpPr>
        <p:spPr>
          <a:xfrm>
            <a:off x="-495301" y="1163488"/>
            <a:ext cx="10896600" cy="695325"/>
          </a:xfrm>
          <a:custGeom>
            <a:avLst/>
            <a:gdLst>
              <a:gd name="connsiteX0" fmla="*/ 0 w 10536072"/>
              <a:gd name="connsiteY0" fmla="*/ 122830 h 648269"/>
              <a:gd name="connsiteX1" fmla="*/ 10536072 w 10536072"/>
              <a:gd name="connsiteY1" fmla="*/ 0 h 648269"/>
              <a:gd name="connsiteX2" fmla="*/ 10522424 w 10536072"/>
              <a:gd name="connsiteY2" fmla="*/ 580030 h 648269"/>
              <a:gd name="connsiteX3" fmla="*/ 6824 w 10536072"/>
              <a:gd name="connsiteY3" fmla="*/ 648269 h 648269"/>
              <a:gd name="connsiteX4" fmla="*/ 0 w 10536072"/>
              <a:gd name="connsiteY4" fmla="*/ 122830 h 648269"/>
              <a:gd name="connsiteX0" fmla="*/ 88752 w 10529289"/>
              <a:gd name="connsiteY0" fmla="*/ 107912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107912 h 648269"/>
              <a:gd name="connsiteX0" fmla="*/ 88752 w 10529289"/>
              <a:gd name="connsiteY0" fmla="*/ 70619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70619 h 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9289" h="648269">
                <a:moveTo>
                  <a:pt x="88752" y="70619"/>
                </a:moveTo>
                <a:lnTo>
                  <a:pt x="10529289" y="0"/>
                </a:lnTo>
                <a:lnTo>
                  <a:pt x="10515641" y="580030"/>
                </a:lnTo>
                <a:lnTo>
                  <a:pt x="41" y="648269"/>
                </a:lnTo>
                <a:cubicBezTo>
                  <a:pt x="-2234" y="473123"/>
                  <a:pt x="91027" y="245765"/>
                  <a:pt x="88752" y="70619"/>
                </a:cubicBezTo>
                <a:close/>
              </a:path>
            </a:pathLst>
          </a:custGeom>
          <a:solidFill>
            <a:srgbClr val="1D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: Shape 23"/>
          <p:cNvSpPr/>
          <p:nvPr userDrawn="1"/>
        </p:nvSpPr>
        <p:spPr>
          <a:xfrm>
            <a:off x="-495301" y="642767"/>
            <a:ext cx="5587365" cy="722630"/>
          </a:xfrm>
          <a:custGeom>
            <a:avLst/>
            <a:gdLst>
              <a:gd name="connsiteX0" fmla="*/ 27296 w 4189863"/>
              <a:gd name="connsiteY0" fmla="*/ 47767 h 689212"/>
              <a:gd name="connsiteX1" fmla="*/ 4060209 w 4189863"/>
              <a:gd name="connsiteY1" fmla="*/ 0 h 689212"/>
              <a:gd name="connsiteX2" fmla="*/ 4189863 w 4189863"/>
              <a:gd name="connsiteY2" fmla="*/ 689212 h 689212"/>
              <a:gd name="connsiteX3" fmla="*/ 0 w 4189863"/>
              <a:gd name="connsiteY3" fmla="*/ 627797 h 689212"/>
              <a:gd name="connsiteX4" fmla="*/ 27296 w 4189863"/>
              <a:gd name="connsiteY4" fmla="*/ 47767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863" h="689212">
                <a:moveTo>
                  <a:pt x="27296" y="47767"/>
                </a:moveTo>
                <a:lnTo>
                  <a:pt x="4060209" y="0"/>
                </a:lnTo>
                <a:lnTo>
                  <a:pt x="4189863" y="689212"/>
                </a:lnTo>
                <a:lnTo>
                  <a:pt x="0" y="627797"/>
                </a:lnTo>
                <a:lnTo>
                  <a:pt x="27296" y="47767"/>
                </a:lnTo>
                <a:close/>
              </a:path>
            </a:pathLst>
          </a:custGeom>
          <a:solidFill>
            <a:srgbClr val="009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23432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xmlns="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xmlns="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46722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169929" y="1311240"/>
            <a:ext cx="405463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Reasoning and Problem Solving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/>
          </p:nvPr>
        </p:nvGraphicFramePr>
        <p:xfrm>
          <a:off x="509206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xmlns="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xmlns="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467227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1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87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microsoft.com/office/2007/relationships/hdphoto" Target="../media/hdphoto1.wdp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t="20592" r="19588" b="20728"/>
          <a:stretch/>
        </p:blipFill>
        <p:spPr bwMode="auto">
          <a:xfrm>
            <a:off x="-21601" y="1"/>
            <a:ext cx="9927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28"/>
          <a:stretch/>
        </p:blipFill>
        <p:spPr>
          <a:xfrm>
            <a:off x="-21642" y="507002"/>
            <a:ext cx="9393978" cy="5919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4625"/>
          <a:stretch/>
        </p:blipFill>
        <p:spPr>
          <a:xfrm>
            <a:off x="815048" y="2516983"/>
            <a:ext cx="8105482" cy="1799955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723914" y="2563703"/>
            <a:ext cx="3930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1 - Autumn - Block 2</a:t>
            </a: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23914" y="3288325"/>
            <a:ext cx="6116406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 &amp; Subtraction</a:t>
            </a:r>
            <a:endParaRPr kumimoji="0" lang="en-GB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6" y="210587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b="1" dirty="0">
                <a:solidFill>
                  <a:prstClr val="black"/>
                </a:solidFill>
                <a:latin typeface="Gill Sans MT" panose="020B0502020104020203" pitchFamily="34" charset="0"/>
              </a:rPr>
              <a:t>Always, Sometimes, Never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 greater the number, the more number bonds it has.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587" y="1457810"/>
            <a:ext cx="901747" cy="127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323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Which number bond is the odd one out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4        5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2        6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1        3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</a:t>
                </a:r>
              </a:p>
              <a:p>
                <a:pPr lvl="0" algn="ctr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your answer.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3231654"/>
              </a:xfrm>
              <a:prstGeom prst="rect">
                <a:avLst/>
              </a:prstGeom>
              <a:blipFill>
                <a:blip r:embed="rId3"/>
                <a:stretch>
                  <a:fillRect l="-1590" t="-2075" b="-4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1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Jack found the following number 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bonds to 8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			 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8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7			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4</a:t>
                </a:r>
              </a:p>
              <a:p>
                <a:pPr lvl="0" algn="ctr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					  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6				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order would Jack have found them in if he’d have worked systematically?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832092"/>
              </a:xfrm>
              <a:prstGeom prst="rect">
                <a:avLst/>
              </a:prstGeom>
              <a:blipFill>
                <a:blip r:embed="rId3"/>
                <a:stretch>
                  <a:fillRect l="-1590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04" y="736900"/>
            <a:ext cx="1495062" cy="109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2"/>
          <p:cNvSpPr/>
          <p:nvPr/>
        </p:nvSpPr>
        <p:spPr>
          <a:xfrm>
            <a:off x="2080546" y="3276552"/>
            <a:ext cx="3899725" cy="3421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 butterfly’s spots have fallen off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ways can you put the spots back on? 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Remember to be systematic. 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object 65"/>
          <p:cNvSpPr/>
          <p:nvPr/>
        </p:nvSpPr>
        <p:spPr>
          <a:xfrm>
            <a:off x="6438872" y="4099610"/>
            <a:ext cx="344241" cy="353439"/>
          </a:xfrm>
          <a:custGeom>
            <a:avLst/>
            <a:gdLst/>
            <a:ahLst/>
            <a:cxnLst/>
            <a:rect l="l" t="t" r="r" b="b"/>
            <a:pathLst>
              <a:path w="166370" h="170814">
                <a:moveTo>
                  <a:pt x="82884" y="0"/>
                </a:moveTo>
                <a:lnTo>
                  <a:pt x="50623" y="6710"/>
                </a:lnTo>
                <a:lnTo>
                  <a:pt x="24277" y="25009"/>
                </a:lnTo>
                <a:lnTo>
                  <a:pt x="6513" y="52149"/>
                </a:lnTo>
                <a:lnTo>
                  <a:pt x="0" y="85381"/>
                </a:lnTo>
                <a:lnTo>
                  <a:pt x="6513" y="118616"/>
                </a:lnTo>
                <a:lnTo>
                  <a:pt x="24277" y="145756"/>
                </a:lnTo>
                <a:lnTo>
                  <a:pt x="50623" y="164054"/>
                </a:lnTo>
                <a:lnTo>
                  <a:pt x="82884" y="170764"/>
                </a:lnTo>
                <a:lnTo>
                  <a:pt x="115153" y="164054"/>
                </a:lnTo>
                <a:lnTo>
                  <a:pt x="141510" y="145756"/>
                </a:lnTo>
                <a:lnTo>
                  <a:pt x="159283" y="118616"/>
                </a:lnTo>
                <a:lnTo>
                  <a:pt x="165801" y="85381"/>
                </a:lnTo>
                <a:lnTo>
                  <a:pt x="159283" y="52149"/>
                </a:lnTo>
                <a:lnTo>
                  <a:pt x="141510" y="25009"/>
                </a:lnTo>
                <a:lnTo>
                  <a:pt x="115153" y="6710"/>
                </a:lnTo>
                <a:lnTo>
                  <a:pt x="8288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67"/>
          <p:cNvSpPr/>
          <p:nvPr/>
        </p:nvSpPr>
        <p:spPr>
          <a:xfrm>
            <a:off x="6438872" y="4543349"/>
            <a:ext cx="344241" cy="353439"/>
          </a:xfrm>
          <a:custGeom>
            <a:avLst/>
            <a:gdLst/>
            <a:ahLst/>
            <a:cxnLst/>
            <a:rect l="l" t="t" r="r" b="b"/>
            <a:pathLst>
              <a:path w="166370" h="170814">
                <a:moveTo>
                  <a:pt x="82850" y="0"/>
                </a:moveTo>
                <a:lnTo>
                  <a:pt x="50606" y="6710"/>
                </a:lnTo>
                <a:lnTo>
                  <a:pt x="24270" y="25009"/>
                </a:lnTo>
                <a:lnTo>
                  <a:pt x="6512" y="52149"/>
                </a:lnTo>
                <a:lnTo>
                  <a:pt x="0" y="85381"/>
                </a:lnTo>
                <a:lnTo>
                  <a:pt x="6512" y="118616"/>
                </a:lnTo>
                <a:lnTo>
                  <a:pt x="24270" y="145756"/>
                </a:lnTo>
                <a:lnTo>
                  <a:pt x="50606" y="164054"/>
                </a:lnTo>
                <a:lnTo>
                  <a:pt x="82850" y="170764"/>
                </a:lnTo>
                <a:lnTo>
                  <a:pt x="115105" y="164054"/>
                </a:lnTo>
                <a:lnTo>
                  <a:pt x="141464" y="145756"/>
                </a:lnTo>
                <a:lnTo>
                  <a:pt x="159245" y="118616"/>
                </a:lnTo>
                <a:lnTo>
                  <a:pt x="165768" y="85381"/>
                </a:lnTo>
                <a:lnTo>
                  <a:pt x="159245" y="52149"/>
                </a:lnTo>
                <a:lnTo>
                  <a:pt x="141464" y="25009"/>
                </a:lnTo>
                <a:lnTo>
                  <a:pt x="115105" y="6710"/>
                </a:lnTo>
                <a:lnTo>
                  <a:pt x="828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69"/>
          <p:cNvSpPr/>
          <p:nvPr/>
        </p:nvSpPr>
        <p:spPr>
          <a:xfrm>
            <a:off x="6438872" y="4987088"/>
            <a:ext cx="344241" cy="353439"/>
          </a:xfrm>
          <a:custGeom>
            <a:avLst/>
            <a:gdLst/>
            <a:ahLst/>
            <a:cxnLst/>
            <a:rect l="l" t="t" r="r" b="b"/>
            <a:pathLst>
              <a:path w="166370" h="170814">
                <a:moveTo>
                  <a:pt x="82850" y="0"/>
                </a:moveTo>
                <a:lnTo>
                  <a:pt x="50606" y="6710"/>
                </a:lnTo>
                <a:lnTo>
                  <a:pt x="24270" y="25009"/>
                </a:lnTo>
                <a:lnTo>
                  <a:pt x="6512" y="52149"/>
                </a:lnTo>
                <a:lnTo>
                  <a:pt x="0" y="85381"/>
                </a:lnTo>
                <a:lnTo>
                  <a:pt x="6512" y="118616"/>
                </a:lnTo>
                <a:lnTo>
                  <a:pt x="24270" y="145756"/>
                </a:lnTo>
                <a:lnTo>
                  <a:pt x="50606" y="164054"/>
                </a:lnTo>
                <a:lnTo>
                  <a:pt x="82850" y="170764"/>
                </a:lnTo>
                <a:lnTo>
                  <a:pt x="115105" y="164054"/>
                </a:lnTo>
                <a:lnTo>
                  <a:pt x="141464" y="145756"/>
                </a:lnTo>
                <a:lnTo>
                  <a:pt x="159245" y="118616"/>
                </a:lnTo>
                <a:lnTo>
                  <a:pt x="165768" y="85381"/>
                </a:lnTo>
                <a:lnTo>
                  <a:pt x="159245" y="52149"/>
                </a:lnTo>
                <a:lnTo>
                  <a:pt x="141464" y="25009"/>
                </a:lnTo>
                <a:lnTo>
                  <a:pt x="115105" y="6710"/>
                </a:lnTo>
                <a:lnTo>
                  <a:pt x="828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71"/>
          <p:cNvSpPr/>
          <p:nvPr/>
        </p:nvSpPr>
        <p:spPr>
          <a:xfrm>
            <a:off x="6438872" y="5430827"/>
            <a:ext cx="344241" cy="353439"/>
          </a:xfrm>
          <a:custGeom>
            <a:avLst/>
            <a:gdLst/>
            <a:ahLst/>
            <a:cxnLst/>
            <a:rect l="l" t="t" r="r" b="b"/>
            <a:pathLst>
              <a:path w="166370" h="170814">
                <a:moveTo>
                  <a:pt x="82850" y="0"/>
                </a:moveTo>
                <a:lnTo>
                  <a:pt x="50606" y="6710"/>
                </a:lnTo>
                <a:lnTo>
                  <a:pt x="24270" y="25009"/>
                </a:lnTo>
                <a:lnTo>
                  <a:pt x="6512" y="52149"/>
                </a:lnTo>
                <a:lnTo>
                  <a:pt x="0" y="85381"/>
                </a:lnTo>
                <a:lnTo>
                  <a:pt x="6512" y="118616"/>
                </a:lnTo>
                <a:lnTo>
                  <a:pt x="24270" y="145756"/>
                </a:lnTo>
                <a:lnTo>
                  <a:pt x="50606" y="164054"/>
                </a:lnTo>
                <a:lnTo>
                  <a:pt x="82850" y="170764"/>
                </a:lnTo>
                <a:lnTo>
                  <a:pt x="115105" y="164054"/>
                </a:lnTo>
                <a:lnTo>
                  <a:pt x="141464" y="145756"/>
                </a:lnTo>
                <a:lnTo>
                  <a:pt x="159245" y="118616"/>
                </a:lnTo>
                <a:lnTo>
                  <a:pt x="165768" y="85381"/>
                </a:lnTo>
                <a:lnTo>
                  <a:pt x="159245" y="52149"/>
                </a:lnTo>
                <a:lnTo>
                  <a:pt x="141464" y="25009"/>
                </a:lnTo>
                <a:lnTo>
                  <a:pt x="115105" y="6710"/>
                </a:lnTo>
                <a:lnTo>
                  <a:pt x="828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65"/>
          <p:cNvSpPr/>
          <p:nvPr/>
        </p:nvSpPr>
        <p:spPr>
          <a:xfrm>
            <a:off x="6881301" y="4099610"/>
            <a:ext cx="344241" cy="353439"/>
          </a:xfrm>
          <a:custGeom>
            <a:avLst/>
            <a:gdLst/>
            <a:ahLst/>
            <a:cxnLst/>
            <a:rect l="l" t="t" r="r" b="b"/>
            <a:pathLst>
              <a:path w="166370" h="170814">
                <a:moveTo>
                  <a:pt x="82884" y="0"/>
                </a:moveTo>
                <a:lnTo>
                  <a:pt x="50623" y="6710"/>
                </a:lnTo>
                <a:lnTo>
                  <a:pt x="24277" y="25009"/>
                </a:lnTo>
                <a:lnTo>
                  <a:pt x="6513" y="52149"/>
                </a:lnTo>
                <a:lnTo>
                  <a:pt x="0" y="85381"/>
                </a:lnTo>
                <a:lnTo>
                  <a:pt x="6513" y="118616"/>
                </a:lnTo>
                <a:lnTo>
                  <a:pt x="24277" y="145756"/>
                </a:lnTo>
                <a:lnTo>
                  <a:pt x="50623" y="164054"/>
                </a:lnTo>
                <a:lnTo>
                  <a:pt x="82884" y="170764"/>
                </a:lnTo>
                <a:lnTo>
                  <a:pt x="115153" y="164054"/>
                </a:lnTo>
                <a:lnTo>
                  <a:pt x="141510" y="145756"/>
                </a:lnTo>
                <a:lnTo>
                  <a:pt x="159283" y="118616"/>
                </a:lnTo>
                <a:lnTo>
                  <a:pt x="165801" y="85381"/>
                </a:lnTo>
                <a:lnTo>
                  <a:pt x="159283" y="52149"/>
                </a:lnTo>
                <a:lnTo>
                  <a:pt x="141510" y="25009"/>
                </a:lnTo>
                <a:lnTo>
                  <a:pt x="115153" y="6710"/>
                </a:lnTo>
                <a:lnTo>
                  <a:pt x="8288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67"/>
          <p:cNvSpPr/>
          <p:nvPr/>
        </p:nvSpPr>
        <p:spPr>
          <a:xfrm>
            <a:off x="6881301" y="4543349"/>
            <a:ext cx="344241" cy="353439"/>
          </a:xfrm>
          <a:custGeom>
            <a:avLst/>
            <a:gdLst/>
            <a:ahLst/>
            <a:cxnLst/>
            <a:rect l="l" t="t" r="r" b="b"/>
            <a:pathLst>
              <a:path w="166370" h="170814">
                <a:moveTo>
                  <a:pt x="82850" y="0"/>
                </a:moveTo>
                <a:lnTo>
                  <a:pt x="50606" y="6710"/>
                </a:lnTo>
                <a:lnTo>
                  <a:pt x="24270" y="25009"/>
                </a:lnTo>
                <a:lnTo>
                  <a:pt x="6512" y="52149"/>
                </a:lnTo>
                <a:lnTo>
                  <a:pt x="0" y="85381"/>
                </a:lnTo>
                <a:lnTo>
                  <a:pt x="6512" y="118616"/>
                </a:lnTo>
                <a:lnTo>
                  <a:pt x="24270" y="145756"/>
                </a:lnTo>
                <a:lnTo>
                  <a:pt x="50606" y="164054"/>
                </a:lnTo>
                <a:lnTo>
                  <a:pt x="82850" y="170764"/>
                </a:lnTo>
                <a:lnTo>
                  <a:pt x="115105" y="164054"/>
                </a:lnTo>
                <a:lnTo>
                  <a:pt x="141464" y="145756"/>
                </a:lnTo>
                <a:lnTo>
                  <a:pt x="159245" y="118616"/>
                </a:lnTo>
                <a:lnTo>
                  <a:pt x="165768" y="85381"/>
                </a:lnTo>
                <a:lnTo>
                  <a:pt x="159245" y="52149"/>
                </a:lnTo>
                <a:lnTo>
                  <a:pt x="141464" y="25009"/>
                </a:lnTo>
                <a:lnTo>
                  <a:pt x="115105" y="6710"/>
                </a:lnTo>
                <a:lnTo>
                  <a:pt x="828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69"/>
          <p:cNvSpPr/>
          <p:nvPr/>
        </p:nvSpPr>
        <p:spPr>
          <a:xfrm>
            <a:off x="6881301" y="4987088"/>
            <a:ext cx="344241" cy="353439"/>
          </a:xfrm>
          <a:custGeom>
            <a:avLst/>
            <a:gdLst/>
            <a:ahLst/>
            <a:cxnLst/>
            <a:rect l="l" t="t" r="r" b="b"/>
            <a:pathLst>
              <a:path w="166370" h="170814">
                <a:moveTo>
                  <a:pt x="82850" y="0"/>
                </a:moveTo>
                <a:lnTo>
                  <a:pt x="50606" y="6710"/>
                </a:lnTo>
                <a:lnTo>
                  <a:pt x="24270" y="25009"/>
                </a:lnTo>
                <a:lnTo>
                  <a:pt x="6512" y="52149"/>
                </a:lnTo>
                <a:lnTo>
                  <a:pt x="0" y="85381"/>
                </a:lnTo>
                <a:lnTo>
                  <a:pt x="6512" y="118616"/>
                </a:lnTo>
                <a:lnTo>
                  <a:pt x="24270" y="145756"/>
                </a:lnTo>
                <a:lnTo>
                  <a:pt x="50606" y="164054"/>
                </a:lnTo>
                <a:lnTo>
                  <a:pt x="82850" y="170764"/>
                </a:lnTo>
                <a:lnTo>
                  <a:pt x="115105" y="164054"/>
                </a:lnTo>
                <a:lnTo>
                  <a:pt x="141464" y="145756"/>
                </a:lnTo>
                <a:lnTo>
                  <a:pt x="159245" y="118616"/>
                </a:lnTo>
                <a:lnTo>
                  <a:pt x="165768" y="85381"/>
                </a:lnTo>
                <a:lnTo>
                  <a:pt x="159245" y="52149"/>
                </a:lnTo>
                <a:lnTo>
                  <a:pt x="141464" y="25009"/>
                </a:lnTo>
                <a:lnTo>
                  <a:pt x="115105" y="6710"/>
                </a:lnTo>
                <a:lnTo>
                  <a:pt x="828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71"/>
          <p:cNvSpPr/>
          <p:nvPr/>
        </p:nvSpPr>
        <p:spPr>
          <a:xfrm>
            <a:off x="6881301" y="5430827"/>
            <a:ext cx="344241" cy="353439"/>
          </a:xfrm>
          <a:custGeom>
            <a:avLst/>
            <a:gdLst/>
            <a:ahLst/>
            <a:cxnLst/>
            <a:rect l="l" t="t" r="r" b="b"/>
            <a:pathLst>
              <a:path w="166370" h="170814">
                <a:moveTo>
                  <a:pt x="82850" y="0"/>
                </a:moveTo>
                <a:lnTo>
                  <a:pt x="50606" y="6710"/>
                </a:lnTo>
                <a:lnTo>
                  <a:pt x="24270" y="25009"/>
                </a:lnTo>
                <a:lnTo>
                  <a:pt x="6512" y="52149"/>
                </a:lnTo>
                <a:lnTo>
                  <a:pt x="0" y="85381"/>
                </a:lnTo>
                <a:lnTo>
                  <a:pt x="6512" y="118616"/>
                </a:lnTo>
                <a:lnTo>
                  <a:pt x="24270" y="145756"/>
                </a:lnTo>
                <a:lnTo>
                  <a:pt x="50606" y="164054"/>
                </a:lnTo>
                <a:lnTo>
                  <a:pt x="82850" y="170764"/>
                </a:lnTo>
                <a:lnTo>
                  <a:pt x="115105" y="164054"/>
                </a:lnTo>
                <a:lnTo>
                  <a:pt x="141464" y="145756"/>
                </a:lnTo>
                <a:lnTo>
                  <a:pt x="159245" y="118616"/>
                </a:lnTo>
                <a:lnTo>
                  <a:pt x="165768" y="85381"/>
                </a:lnTo>
                <a:lnTo>
                  <a:pt x="159245" y="52149"/>
                </a:lnTo>
                <a:lnTo>
                  <a:pt x="141464" y="25009"/>
                </a:lnTo>
                <a:lnTo>
                  <a:pt x="115105" y="6710"/>
                </a:lnTo>
                <a:lnTo>
                  <a:pt x="828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9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b="1" dirty="0">
                <a:solidFill>
                  <a:prstClr val="black"/>
                </a:solidFill>
                <a:latin typeface="Gill Sans MT" panose="020B0502020104020203" pitchFamily="34" charset="0"/>
              </a:rPr>
              <a:t>Always, Sometimes, Never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Number bonds to 10 have two different numbers added together.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26" y="385259"/>
            <a:ext cx="344658" cy="485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844" y="385259"/>
            <a:ext cx="642317" cy="485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273" y="257318"/>
            <a:ext cx="626650" cy="613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26" y="1085147"/>
            <a:ext cx="574430" cy="665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843" y="902375"/>
            <a:ext cx="595318" cy="848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94" y="902375"/>
            <a:ext cx="597929" cy="8485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26" y="2003437"/>
            <a:ext cx="597929" cy="1065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566" y="2003438"/>
            <a:ext cx="613595" cy="1065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61" y="1797165"/>
            <a:ext cx="605762" cy="1271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843" y="3068743"/>
            <a:ext cx="608373" cy="127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Dora has 10 p to spend.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Which two items could she buy?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ways can she do it?</a:t>
            </a:r>
          </a:p>
        </p:txBody>
      </p:sp>
      <p:sp>
        <p:nvSpPr>
          <p:cNvPr id="4" name="object 14"/>
          <p:cNvSpPr/>
          <p:nvPr/>
        </p:nvSpPr>
        <p:spPr>
          <a:xfrm>
            <a:off x="1665784" y="1543129"/>
            <a:ext cx="1810299" cy="579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5"/>
          <p:cNvSpPr/>
          <p:nvPr/>
        </p:nvSpPr>
        <p:spPr>
          <a:xfrm>
            <a:off x="6403550" y="1245901"/>
            <a:ext cx="1567018" cy="993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6"/>
          <p:cNvSpPr/>
          <p:nvPr/>
        </p:nvSpPr>
        <p:spPr>
          <a:xfrm>
            <a:off x="6392837" y="2917651"/>
            <a:ext cx="1539350" cy="13359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17"/>
          <p:cNvSpPr/>
          <p:nvPr/>
        </p:nvSpPr>
        <p:spPr>
          <a:xfrm>
            <a:off x="1835506" y="3184804"/>
            <a:ext cx="1066144" cy="9793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/>
          <p:cNvSpPr/>
          <p:nvPr/>
        </p:nvSpPr>
        <p:spPr>
          <a:xfrm>
            <a:off x="4231714" y="3046630"/>
            <a:ext cx="1087609" cy="1136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9"/>
          <p:cNvSpPr/>
          <p:nvPr/>
        </p:nvSpPr>
        <p:spPr>
          <a:xfrm>
            <a:off x="4262961" y="1229952"/>
            <a:ext cx="1116232" cy="9435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1439" y="2262996"/>
            <a:ext cx="84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5 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3882" y="2262996"/>
            <a:ext cx="84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6 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3531" y="2262996"/>
            <a:ext cx="83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4 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1439" y="4194751"/>
            <a:ext cx="84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5 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3883" y="4194751"/>
            <a:ext cx="84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6 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3531" y="4197155"/>
            <a:ext cx="83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4 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9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Tommy needs to colour in </a:t>
            </a:r>
            <a:r>
              <a:rPr lang="en-GB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all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of the boxes using two different colours.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One box of each colour has been done for him.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ways can he colour the boxes?</a:t>
            </a:r>
          </a:p>
        </p:txBody>
      </p:sp>
      <p:graphicFrame>
        <p:nvGraphicFramePr>
          <p:cNvPr id="4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65160"/>
              </p:ext>
            </p:extLst>
          </p:nvPr>
        </p:nvGraphicFramePr>
        <p:xfrm>
          <a:off x="2544400" y="2954062"/>
          <a:ext cx="4960075" cy="1290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8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1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1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1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61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5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BE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0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How many different ways can you complete the number sentence?</a:t>
                </a: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6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 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6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3 </a:t>
                </a:r>
                <a14:m>
                  <m:oMath xmlns:m="http://schemas.openxmlformats.org/officeDocument/2006/math">
                    <m:r>
                      <a:rPr lang="en-GB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6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3170099"/>
              </a:xfrm>
              <a:prstGeom prst="rect">
                <a:avLst/>
              </a:prstGeom>
              <a:blipFill>
                <a:blip r:embed="rId3"/>
                <a:stretch>
                  <a:fillRect l="-1590" t="-2115" b="-12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3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Amir and Whitney have both created their own number bonds.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Who do you agree with?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your answer.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722" y="1929798"/>
            <a:ext cx="1339908" cy="97858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57" y="2675792"/>
            <a:ext cx="1372792" cy="193962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680940" y="1736689"/>
            <a:ext cx="3430191" cy="1536507"/>
          </a:xfrm>
          <a:prstGeom prst="wedgeRoundRectCallout">
            <a:avLst>
              <a:gd name="adj1" fmla="val -63732"/>
              <a:gd name="adj2" fmla="val -4135"/>
              <a:gd name="adj3" fmla="val 16667"/>
            </a:avLst>
          </a:prstGeom>
          <a:solidFill>
            <a:schemeClr val="accent4">
              <a:alpha val="2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My total is greater because I have a 5 and a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18025" y="3579928"/>
            <a:ext cx="3430191" cy="1536507"/>
          </a:xfrm>
          <a:prstGeom prst="wedgeRoundRectCallout">
            <a:avLst>
              <a:gd name="adj1" fmla="val 65221"/>
              <a:gd name="adj2" fmla="val -35882"/>
              <a:gd name="adj3" fmla="val 16667"/>
            </a:avLst>
          </a:prstGeom>
          <a:solidFill>
            <a:schemeClr val="accent1">
              <a:alpha val="2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My total is greater because I have 9 altogether.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78084" y="2815243"/>
            <a:ext cx="1625701" cy="915905"/>
            <a:chOff x="313779" y="4372893"/>
            <a:chExt cx="1260690" cy="7102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1606" y="4380292"/>
              <a:ext cx="710261" cy="69546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7311" y="4247120"/>
              <a:ext cx="674748" cy="96181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48" y="4500905"/>
            <a:ext cx="520722" cy="735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135" y="3912507"/>
            <a:ext cx="520722" cy="735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20" y="3912507"/>
            <a:ext cx="520722" cy="735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20" y="4500905"/>
            <a:ext cx="520722" cy="7356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135" y="4500905"/>
            <a:ext cx="520722" cy="7356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048" y="3912507"/>
            <a:ext cx="520722" cy="7356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714" y="5116599"/>
            <a:ext cx="522056" cy="737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01" y="5116599"/>
            <a:ext cx="522056" cy="7375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386" y="5116599"/>
            <a:ext cx="522056" cy="7375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37" y="3171902"/>
            <a:ext cx="962728" cy="17152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536" y="1011115"/>
            <a:ext cx="523530" cy="737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637" y="1003422"/>
            <a:ext cx="975668" cy="737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875" y="816775"/>
            <a:ext cx="951870" cy="9320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940" y="2014317"/>
            <a:ext cx="872547" cy="10113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449" y="1736688"/>
            <a:ext cx="904276" cy="12889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923" y="1736689"/>
            <a:ext cx="908243" cy="12889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449" y="3268975"/>
            <a:ext cx="932040" cy="16181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684" y="4867974"/>
            <a:ext cx="924108" cy="19315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271" y="2960816"/>
            <a:ext cx="917681" cy="19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Teddy has 5 counters in his hand and some in a cup.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Tommy has 3 counters in his hand and some in a cup.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They each have the same number of counters in total.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They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each have less than 10 counters.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counters could be in Teddy’s cup?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How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many counters could be in Tommy’s cup?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9596">
            <a:off x="5093977" y="2665117"/>
            <a:ext cx="1888323" cy="1758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1882">
            <a:off x="3084864" y="932580"/>
            <a:ext cx="1889110" cy="175882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34776" y="1522401"/>
            <a:ext cx="196281" cy="1962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99617" y="1447332"/>
            <a:ext cx="196281" cy="1962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73690" y="1661485"/>
            <a:ext cx="196281" cy="1962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48509" y="1504459"/>
            <a:ext cx="196281" cy="1962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4779" y="1782963"/>
            <a:ext cx="196281" cy="19628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97516" y="3258477"/>
            <a:ext cx="196281" cy="19628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82264" y="3544163"/>
            <a:ext cx="196281" cy="19628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80404" y="3283742"/>
            <a:ext cx="196281" cy="19628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90" y="917677"/>
            <a:ext cx="1300307" cy="18372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0745" y="2579397"/>
            <a:ext cx="1300307" cy="18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There are 6 animals.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ways can you sort the animals?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Complete a part-whole model for each way.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partition the animals into more than 2 groups?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84" y="1389370"/>
            <a:ext cx="1435783" cy="14322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80" y="1521663"/>
            <a:ext cx="1296741" cy="11676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19" y="1629051"/>
            <a:ext cx="1304729" cy="9528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34" y="1500295"/>
            <a:ext cx="1060972" cy="12104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61" y="1521663"/>
            <a:ext cx="1296741" cy="11676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15" y="1629051"/>
            <a:ext cx="1304729" cy="95289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063786" y="890880"/>
            <a:ext cx="2425419" cy="2429233"/>
            <a:chOff x="348242" y="81954"/>
            <a:chExt cx="5605726" cy="5614541"/>
          </a:xfrm>
        </p:grpSpPr>
        <p:sp>
          <p:nvSpPr>
            <p:cNvPr id="13" name="Oval 12"/>
            <p:cNvSpPr/>
            <p:nvPr/>
          </p:nvSpPr>
          <p:spPr>
            <a:xfrm>
              <a:off x="1984373" y="81954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48242" y="3298791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556264" y="3284457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cxnSp>
          <p:nvCxnSpPr>
            <p:cNvPr id="16" name="Straight Connector 15"/>
            <p:cNvCxnSpPr>
              <a:stCxn id="13" idx="3"/>
              <a:endCxn id="14" idx="0"/>
            </p:cNvCxnSpPr>
            <p:nvPr/>
          </p:nvCxnSpPr>
          <p:spPr>
            <a:xfrm flipH="1">
              <a:off x="1547094" y="2128522"/>
              <a:ext cx="788415" cy="1170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5"/>
              <a:endCxn id="15" idx="0"/>
            </p:cNvCxnSpPr>
            <p:nvPr/>
          </p:nvCxnSpPr>
          <p:spPr>
            <a:xfrm>
              <a:off x="4030941" y="2128522"/>
              <a:ext cx="724175" cy="11559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0063786" y="3583645"/>
            <a:ext cx="2710457" cy="2466938"/>
            <a:chOff x="4039822" y="481192"/>
            <a:chExt cx="2710457" cy="2466938"/>
          </a:xfrm>
        </p:grpSpPr>
        <p:grpSp>
          <p:nvGrpSpPr>
            <p:cNvPr id="19" name="Group 18"/>
            <p:cNvGrpSpPr/>
            <p:nvPr/>
          </p:nvGrpSpPr>
          <p:grpSpPr>
            <a:xfrm>
              <a:off x="4039822" y="481192"/>
              <a:ext cx="2611730" cy="2466938"/>
              <a:chOff x="7126772" y="1"/>
              <a:chExt cx="5934741" cy="5605726"/>
            </a:xfrm>
          </p:grpSpPr>
          <p:grpSp>
            <p:nvGrpSpPr>
              <p:cNvPr id="27" name="Group 26"/>
              <p:cNvGrpSpPr/>
              <p:nvPr/>
            </p:nvGrpSpPr>
            <p:grpSpPr>
              <a:xfrm rot="16200000">
                <a:off x="7131180" y="-4407"/>
                <a:ext cx="5605726" cy="5614541"/>
                <a:chOff x="3282511" y="219118"/>
                <a:chExt cx="5605726" cy="5614541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4918642" y="219118"/>
                  <a:ext cx="2397704" cy="239770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3282511" y="3435955"/>
                  <a:ext cx="2397704" cy="239770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490533" y="3421621"/>
                  <a:ext cx="2397704" cy="239770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3" name="Straight Connector 32"/>
                <p:cNvCxnSpPr>
                  <a:stCxn id="30" idx="3"/>
                  <a:endCxn id="31" idx="0"/>
                </p:cNvCxnSpPr>
                <p:nvPr/>
              </p:nvCxnSpPr>
              <p:spPr>
                <a:xfrm flipH="1">
                  <a:off x="4494063" y="2265686"/>
                  <a:ext cx="775715" cy="11702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30" idx="5"/>
                  <a:endCxn id="32" idx="0"/>
                </p:cNvCxnSpPr>
                <p:nvPr/>
              </p:nvCxnSpPr>
              <p:spPr>
                <a:xfrm>
                  <a:off x="6965210" y="2265686"/>
                  <a:ext cx="724175" cy="11559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/>
              <p:cNvSpPr txBox="1"/>
              <p:nvPr/>
            </p:nvSpPr>
            <p:spPr>
              <a:xfrm>
                <a:off x="7816107" y="2140870"/>
                <a:ext cx="1019034" cy="11889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GB" sz="2800" dirty="0">
                  <a:latin typeface="Gill Sans MT" panose="020B0502020104020203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350056" y="604385"/>
                <a:ext cx="2711457" cy="11889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endParaRPr lang="en-GB" sz="2800" dirty="0">
                  <a:latin typeface="Gill Sans MT" panose="020B0502020104020203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557035" y="2161613"/>
              <a:ext cx="119324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GB" sz="2800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2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There are 8 cubes.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Some are red and some are yellow.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ways can you make a total of 8?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You should show your working out on a ten frame and a part-whole model.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254" y="2808085"/>
            <a:ext cx="2389790" cy="23380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241" y="2483826"/>
            <a:ext cx="1318995" cy="2986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128" y="1576974"/>
            <a:ext cx="473601" cy="6690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707" y="1576974"/>
            <a:ext cx="473601" cy="6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There are 9 sweets altogether.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3 have a red wrapper and 7 have a blue wrapper.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this correct?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how you know.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7" b="26805"/>
          <a:stretch/>
        </p:blipFill>
        <p:spPr>
          <a:xfrm>
            <a:off x="10043473" y="1368964"/>
            <a:ext cx="1625363" cy="982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28558" r="-840" b="22116"/>
          <a:stretch/>
        </p:blipFill>
        <p:spPr>
          <a:xfrm>
            <a:off x="10043473" y="2197290"/>
            <a:ext cx="1625363" cy="11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Which sentence is correct?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 - 5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a part, 2 is a part and 7 is the whole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</a:p>
          <a:p>
            <a:pPr algn="ctr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B - 4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a part, 3 is a part and the whole is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8</a:t>
            </a: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C - 4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a part, 3 is a part and 7 is the whole.</a:t>
            </a: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mistakes have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been made in the incorrect sentences?</a:t>
            </a:r>
          </a:p>
        </p:txBody>
      </p:sp>
      <p:sp>
        <p:nvSpPr>
          <p:cNvPr id="6" name="object 19"/>
          <p:cNvSpPr/>
          <p:nvPr/>
        </p:nvSpPr>
        <p:spPr>
          <a:xfrm>
            <a:off x="3105044" y="1483938"/>
            <a:ext cx="519836" cy="519836"/>
          </a:xfrm>
          <a:custGeom>
            <a:avLst/>
            <a:gdLst/>
            <a:ahLst/>
            <a:cxnLst/>
            <a:rect l="l" t="t" r="r" b="b"/>
            <a:pathLst>
              <a:path w="259079" h="259080">
                <a:moveTo>
                  <a:pt x="0" y="259079"/>
                </a:moveTo>
                <a:lnTo>
                  <a:pt x="259079" y="259079"/>
                </a:lnTo>
                <a:lnTo>
                  <a:pt x="259079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solidFill>
            <a:srgbClr val="00AFE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2"/>
          <p:cNvSpPr/>
          <p:nvPr/>
        </p:nvSpPr>
        <p:spPr>
          <a:xfrm>
            <a:off x="3655769" y="2197290"/>
            <a:ext cx="519836" cy="519836"/>
          </a:xfrm>
          <a:custGeom>
            <a:avLst/>
            <a:gdLst/>
            <a:ahLst/>
            <a:cxnLst/>
            <a:rect l="l" t="t" r="r" b="b"/>
            <a:pathLst>
              <a:path w="259079" h="259079">
                <a:moveTo>
                  <a:pt x="0" y="259079"/>
                </a:moveTo>
                <a:lnTo>
                  <a:pt x="259079" y="259079"/>
                </a:lnTo>
                <a:lnTo>
                  <a:pt x="259079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solidFill>
            <a:srgbClr val="00AFE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25"/>
          <p:cNvSpPr/>
          <p:nvPr/>
        </p:nvSpPr>
        <p:spPr>
          <a:xfrm>
            <a:off x="4620318" y="1538032"/>
            <a:ext cx="519836" cy="519836"/>
          </a:xfrm>
          <a:custGeom>
            <a:avLst/>
            <a:gdLst/>
            <a:ahLst/>
            <a:cxnLst/>
            <a:rect l="l" t="t" r="r" b="b"/>
            <a:pathLst>
              <a:path w="259079" h="259080">
                <a:moveTo>
                  <a:pt x="0" y="259079"/>
                </a:moveTo>
                <a:lnTo>
                  <a:pt x="259079" y="259079"/>
                </a:lnTo>
                <a:lnTo>
                  <a:pt x="259079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solidFill>
            <a:srgbClr val="00AFE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7"/>
          <p:cNvSpPr/>
          <p:nvPr/>
        </p:nvSpPr>
        <p:spPr>
          <a:xfrm>
            <a:off x="5395447" y="1368963"/>
            <a:ext cx="519836" cy="519836"/>
          </a:xfrm>
          <a:custGeom>
            <a:avLst/>
            <a:gdLst/>
            <a:ahLst/>
            <a:cxnLst/>
            <a:rect l="l" t="t" r="r" b="b"/>
            <a:pathLst>
              <a:path w="259079" h="259080">
                <a:moveTo>
                  <a:pt x="0" y="259079"/>
                </a:moveTo>
                <a:lnTo>
                  <a:pt x="259079" y="259079"/>
                </a:lnTo>
                <a:lnTo>
                  <a:pt x="259079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solidFill>
            <a:srgbClr val="00AFE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9"/>
          <p:cNvSpPr/>
          <p:nvPr/>
        </p:nvSpPr>
        <p:spPr>
          <a:xfrm>
            <a:off x="6170576" y="1848309"/>
            <a:ext cx="601381" cy="601381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859" y="0"/>
                </a:move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7636" y="197242"/>
                </a:lnTo>
                <a:lnTo>
                  <a:pt x="28903" y="238382"/>
                </a:lnTo>
                <a:lnTo>
                  <a:pt x="61337" y="270816"/>
                </a:lnTo>
                <a:lnTo>
                  <a:pt x="102477" y="292083"/>
                </a:lnTo>
                <a:lnTo>
                  <a:pt x="149859" y="299719"/>
                </a:lnTo>
                <a:lnTo>
                  <a:pt x="197242" y="292083"/>
                </a:lnTo>
                <a:lnTo>
                  <a:pt x="238382" y="270816"/>
                </a:lnTo>
                <a:lnTo>
                  <a:pt x="270816" y="238382"/>
                </a:lnTo>
                <a:lnTo>
                  <a:pt x="292083" y="197242"/>
                </a:lnTo>
                <a:lnTo>
                  <a:pt x="299720" y="149859"/>
                </a:lnTo>
                <a:lnTo>
                  <a:pt x="292083" y="102477"/>
                </a:lnTo>
                <a:lnTo>
                  <a:pt x="270816" y="61337"/>
                </a:lnTo>
                <a:lnTo>
                  <a:pt x="238382" y="28903"/>
                </a:lnTo>
                <a:lnTo>
                  <a:pt x="197242" y="7636"/>
                </a:lnTo>
                <a:lnTo>
                  <a:pt x="149859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1"/>
          <p:cNvSpPr/>
          <p:nvPr/>
        </p:nvSpPr>
        <p:spPr>
          <a:xfrm>
            <a:off x="4858826" y="2197290"/>
            <a:ext cx="601381" cy="601381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859" y="0"/>
                </a:move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7636" y="197242"/>
                </a:lnTo>
                <a:lnTo>
                  <a:pt x="28903" y="238382"/>
                </a:lnTo>
                <a:lnTo>
                  <a:pt x="61337" y="270816"/>
                </a:lnTo>
                <a:lnTo>
                  <a:pt x="102477" y="292083"/>
                </a:lnTo>
                <a:lnTo>
                  <a:pt x="149859" y="299719"/>
                </a:lnTo>
                <a:lnTo>
                  <a:pt x="197242" y="292083"/>
                </a:lnTo>
                <a:lnTo>
                  <a:pt x="238382" y="270816"/>
                </a:lnTo>
                <a:lnTo>
                  <a:pt x="270816" y="238382"/>
                </a:lnTo>
                <a:lnTo>
                  <a:pt x="292083" y="197242"/>
                </a:lnTo>
                <a:lnTo>
                  <a:pt x="299719" y="149859"/>
                </a:lnTo>
                <a:lnTo>
                  <a:pt x="292083" y="102477"/>
                </a:lnTo>
                <a:lnTo>
                  <a:pt x="270816" y="61337"/>
                </a:lnTo>
                <a:lnTo>
                  <a:pt x="238382" y="28903"/>
                </a:lnTo>
                <a:lnTo>
                  <a:pt x="197242" y="7636"/>
                </a:lnTo>
                <a:lnTo>
                  <a:pt x="149859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29"/>
          <p:cNvSpPr/>
          <p:nvPr/>
        </p:nvSpPr>
        <p:spPr>
          <a:xfrm>
            <a:off x="3808103" y="1368963"/>
            <a:ext cx="601381" cy="601381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859" y="0"/>
                </a:move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7636" y="197242"/>
                </a:lnTo>
                <a:lnTo>
                  <a:pt x="28903" y="238382"/>
                </a:lnTo>
                <a:lnTo>
                  <a:pt x="61337" y="270816"/>
                </a:lnTo>
                <a:lnTo>
                  <a:pt x="102477" y="292083"/>
                </a:lnTo>
                <a:lnTo>
                  <a:pt x="149859" y="299719"/>
                </a:lnTo>
                <a:lnTo>
                  <a:pt x="197242" y="292083"/>
                </a:lnTo>
                <a:lnTo>
                  <a:pt x="238382" y="270816"/>
                </a:lnTo>
                <a:lnTo>
                  <a:pt x="270816" y="238382"/>
                </a:lnTo>
                <a:lnTo>
                  <a:pt x="292083" y="197242"/>
                </a:lnTo>
                <a:lnTo>
                  <a:pt x="299720" y="149859"/>
                </a:lnTo>
                <a:lnTo>
                  <a:pt x="292083" y="102477"/>
                </a:lnTo>
                <a:lnTo>
                  <a:pt x="270816" y="61337"/>
                </a:lnTo>
                <a:lnTo>
                  <a:pt x="238382" y="28903"/>
                </a:lnTo>
                <a:lnTo>
                  <a:pt x="197242" y="7636"/>
                </a:lnTo>
                <a:lnTo>
                  <a:pt x="149859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b="1" dirty="0">
                <a:solidFill>
                  <a:prstClr val="black"/>
                </a:solidFill>
                <a:latin typeface="Gill Sans MT" panose="020B0502020104020203" pitchFamily="34" charset="0"/>
              </a:rPr>
              <a:t>True or False?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If I add 0 to a number, the number stays the same.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use a number line or counters to help you explain your answer?</a:t>
            </a:r>
          </a:p>
        </p:txBody>
      </p:sp>
      <p:sp>
        <p:nvSpPr>
          <p:cNvPr id="14" name="object 29"/>
          <p:cNvSpPr/>
          <p:nvPr/>
        </p:nvSpPr>
        <p:spPr>
          <a:xfrm>
            <a:off x="7603590" y="4237309"/>
            <a:ext cx="601381" cy="601381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859" y="0"/>
                </a:move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7636" y="197242"/>
                </a:lnTo>
                <a:lnTo>
                  <a:pt x="28903" y="238382"/>
                </a:lnTo>
                <a:lnTo>
                  <a:pt x="61337" y="270816"/>
                </a:lnTo>
                <a:lnTo>
                  <a:pt x="102477" y="292083"/>
                </a:lnTo>
                <a:lnTo>
                  <a:pt x="149859" y="299719"/>
                </a:lnTo>
                <a:lnTo>
                  <a:pt x="197242" y="292083"/>
                </a:lnTo>
                <a:lnTo>
                  <a:pt x="238382" y="270816"/>
                </a:lnTo>
                <a:lnTo>
                  <a:pt x="270816" y="238382"/>
                </a:lnTo>
                <a:lnTo>
                  <a:pt x="292083" y="197242"/>
                </a:lnTo>
                <a:lnTo>
                  <a:pt x="299720" y="149859"/>
                </a:lnTo>
                <a:lnTo>
                  <a:pt x="292083" y="102477"/>
                </a:lnTo>
                <a:lnTo>
                  <a:pt x="270816" y="61337"/>
                </a:lnTo>
                <a:lnTo>
                  <a:pt x="238382" y="28903"/>
                </a:lnTo>
                <a:lnTo>
                  <a:pt x="197242" y="7636"/>
                </a:lnTo>
                <a:lnTo>
                  <a:pt x="149859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 t="8953" r="178" b="47005"/>
          <a:stretch/>
        </p:blipFill>
        <p:spPr>
          <a:xfrm>
            <a:off x="666002" y="4537999"/>
            <a:ext cx="6294356" cy="442011"/>
          </a:xfrm>
          <a:prstGeom prst="rect">
            <a:avLst/>
          </a:prstGeom>
        </p:spPr>
      </p:pic>
      <p:sp>
        <p:nvSpPr>
          <p:cNvPr id="16" name="object 29"/>
          <p:cNvSpPr/>
          <p:nvPr/>
        </p:nvSpPr>
        <p:spPr>
          <a:xfrm>
            <a:off x="7904280" y="4537999"/>
            <a:ext cx="601381" cy="601381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859" y="0"/>
                </a:move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7636" y="197242"/>
                </a:lnTo>
                <a:lnTo>
                  <a:pt x="28903" y="238382"/>
                </a:lnTo>
                <a:lnTo>
                  <a:pt x="61337" y="270816"/>
                </a:lnTo>
                <a:lnTo>
                  <a:pt x="102477" y="292083"/>
                </a:lnTo>
                <a:lnTo>
                  <a:pt x="149859" y="299719"/>
                </a:lnTo>
                <a:lnTo>
                  <a:pt x="197242" y="292083"/>
                </a:lnTo>
                <a:lnTo>
                  <a:pt x="238382" y="270816"/>
                </a:lnTo>
                <a:lnTo>
                  <a:pt x="270816" y="238382"/>
                </a:lnTo>
                <a:lnTo>
                  <a:pt x="292083" y="197242"/>
                </a:lnTo>
                <a:lnTo>
                  <a:pt x="299720" y="149859"/>
                </a:lnTo>
                <a:lnTo>
                  <a:pt x="292083" y="102477"/>
                </a:lnTo>
                <a:lnTo>
                  <a:pt x="270816" y="61337"/>
                </a:lnTo>
                <a:lnTo>
                  <a:pt x="238382" y="28903"/>
                </a:lnTo>
                <a:lnTo>
                  <a:pt x="197242" y="7636"/>
                </a:lnTo>
                <a:lnTo>
                  <a:pt x="149859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1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Mo has used the number track to complete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He thinks the total is 5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mistake has he made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How could Mo use the number track to find the correct answer?</a:t>
                </a:r>
                <a:endParaRPr lang="en-GB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262979"/>
              </a:xfrm>
              <a:prstGeom prst="rect">
                <a:avLst/>
              </a:prstGeom>
              <a:blipFill>
                <a:blip r:embed="rId3"/>
                <a:stretch>
                  <a:fillRect l="-1590" t="-1275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63302"/>
              </p:ext>
            </p:extLst>
          </p:nvPr>
        </p:nvGraphicFramePr>
        <p:xfrm>
          <a:off x="2479547" y="3110294"/>
          <a:ext cx="4801136" cy="675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142">
                  <a:extLst>
                    <a:ext uri="{9D8B030D-6E8A-4147-A177-3AD203B41FA5}">
                      <a16:colId xmlns:a16="http://schemas.microsoft.com/office/drawing/2014/main" xmlns="" val="521505473"/>
                    </a:ext>
                  </a:extLst>
                </a:gridCol>
                <a:gridCol w="600142">
                  <a:extLst>
                    <a:ext uri="{9D8B030D-6E8A-4147-A177-3AD203B41FA5}">
                      <a16:colId xmlns:a16="http://schemas.microsoft.com/office/drawing/2014/main" xmlns="" val="221651556"/>
                    </a:ext>
                  </a:extLst>
                </a:gridCol>
                <a:gridCol w="600142">
                  <a:extLst>
                    <a:ext uri="{9D8B030D-6E8A-4147-A177-3AD203B41FA5}">
                      <a16:colId xmlns:a16="http://schemas.microsoft.com/office/drawing/2014/main" xmlns="" val="1734206637"/>
                    </a:ext>
                  </a:extLst>
                </a:gridCol>
                <a:gridCol w="600142">
                  <a:extLst>
                    <a:ext uri="{9D8B030D-6E8A-4147-A177-3AD203B41FA5}">
                      <a16:colId xmlns:a16="http://schemas.microsoft.com/office/drawing/2014/main" xmlns="" val="750949471"/>
                    </a:ext>
                  </a:extLst>
                </a:gridCol>
                <a:gridCol w="600142">
                  <a:extLst>
                    <a:ext uri="{9D8B030D-6E8A-4147-A177-3AD203B41FA5}">
                      <a16:colId xmlns:a16="http://schemas.microsoft.com/office/drawing/2014/main" xmlns="" val="1867305839"/>
                    </a:ext>
                  </a:extLst>
                </a:gridCol>
                <a:gridCol w="600142">
                  <a:extLst>
                    <a:ext uri="{9D8B030D-6E8A-4147-A177-3AD203B41FA5}">
                      <a16:colId xmlns:a16="http://schemas.microsoft.com/office/drawing/2014/main" xmlns="" val="1778761599"/>
                    </a:ext>
                  </a:extLst>
                </a:gridCol>
                <a:gridCol w="600142">
                  <a:extLst>
                    <a:ext uri="{9D8B030D-6E8A-4147-A177-3AD203B41FA5}">
                      <a16:colId xmlns:a16="http://schemas.microsoft.com/office/drawing/2014/main" xmlns="" val="3755976644"/>
                    </a:ext>
                  </a:extLst>
                </a:gridCol>
                <a:gridCol w="600142">
                  <a:extLst>
                    <a:ext uri="{9D8B030D-6E8A-4147-A177-3AD203B41FA5}">
                      <a16:colId xmlns:a16="http://schemas.microsoft.com/office/drawing/2014/main" xmlns="" val="2530215201"/>
                    </a:ext>
                  </a:extLst>
                </a:gridCol>
              </a:tblGrid>
              <a:tr h="67516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Gill Sans MT" panose="020B0502020104020203" pitchFamily="34" charset="0"/>
                        </a:rPr>
                        <a:t>1</a:t>
                      </a:r>
                      <a:endParaRPr lang="en-GB" sz="2000" b="0" dirty="0">
                        <a:latin typeface="Gill Sans MT" panose="020B0502020104020203" pitchFamily="34" charset="0"/>
                      </a:endParaRPr>
                    </a:p>
                  </a:txBody>
                  <a:tcPr marL="190544" marR="190544" marT="95273" marB="952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Gill Sans MT" panose="020B0502020104020203" pitchFamily="34" charset="0"/>
                        </a:rPr>
                        <a:t>2</a:t>
                      </a:r>
                      <a:endParaRPr lang="en-GB" sz="2000" b="0" dirty="0">
                        <a:latin typeface="Gill Sans MT" panose="020B0502020104020203" pitchFamily="34" charset="0"/>
                      </a:endParaRPr>
                    </a:p>
                  </a:txBody>
                  <a:tcPr marL="190544" marR="190544" marT="95273" marB="952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Gill Sans MT" panose="020B0502020104020203" pitchFamily="34" charset="0"/>
                        </a:rPr>
                        <a:t>3</a:t>
                      </a:r>
                      <a:endParaRPr lang="en-GB" sz="2000" b="0" dirty="0">
                        <a:latin typeface="Gill Sans MT" panose="020B0502020104020203" pitchFamily="34" charset="0"/>
                      </a:endParaRPr>
                    </a:p>
                  </a:txBody>
                  <a:tcPr marL="190544" marR="190544" marT="95273" marB="952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Gill Sans MT" panose="020B0502020104020203" pitchFamily="34" charset="0"/>
                        </a:rPr>
                        <a:t>4</a:t>
                      </a:r>
                      <a:endParaRPr lang="en-GB" sz="2000" b="0" dirty="0">
                        <a:latin typeface="Gill Sans MT" panose="020B0502020104020203" pitchFamily="34" charset="0"/>
                      </a:endParaRPr>
                    </a:p>
                  </a:txBody>
                  <a:tcPr marL="190544" marR="190544" marT="95273" marB="952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Gill Sans MT" panose="020B0502020104020203" pitchFamily="34" charset="0"/>
                        </a:rPr>
                        <a:t>5</a:t>
                      </a:r>
                      <a:endParaRPr lang="en-GB" sz="2000" b="0" dirty="0">
                        <a:latin typeface="Gill Sans MT" panose="020B0502020104020203" pitchFamily="34" charset="0"/>
                      </a:endParaRPr>
                    </a:p>
                  </a:txBody>
                  <a:tcPr marL="190544" marR="190544" marT="95273" marB="952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Gill Sans MT" panose="020B0502020104020203" pitchFamily="34" charset="0"/>
                        </a:rPr>
                        <a:t>6</a:t>
                      </a:r>
                      <a:endParaRPr lang="en-GB" sz="2000" b="0" dirty="0">
                        <a:latin typeface="Gill Sans MT" panose="020B0502020104020203" pitchFamily="34" charset="0"/>
                      </a:endParaRPr>
                    </a:p>
                  </a:txBody>
                  <a:tcPr marL="190544" marR="190544" marT="95273" marB="952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Gill Sans MT" panose="020B0502020104020203" pitchFamily="34" charset="0"/>
                        </a:rPr>
                        <a:t>7</a:t>
                      </a:r>
                      <a:endParaRPr lang="en-GB" sz="2000" b="0" dirty="0">
                        <a:latin typeface="Gill Sans MT" panose="020B0502020104020203" pitchFamily="34" charset="0"/>
                      </a:endParaRPr>
                    </a:p>
                  </a:txBody>
                  <a:tcPr marL="190544" marR="190544" marT="95273" marB="952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Gill Sans MT" panose="020B0502020104020203" pitchFamily="34" charset="0"/>
                        </a:rPr>
                        <a:t>8</a:t>
                      </a:r>
                      <a:endParaRPr lang="en-GB" sz="2000" b="0" dirty="0">
                        <a:latin typeface="Gill Sans MT" panose="020B0502020104020203" pitchFamily="34" charset="0"/>
                      </a:endParaRPr>
                    </a:p>
                  </a:txBody>
                  <a:tcPr marL="190544" marR="190544" marT="95273" marB="95273"/>
                </a:tc>
                <a:extLst>
                  <a:ext uri="{0D108BD9-81ED-4DB2-BD59-A6C34878D82A}">
                    <a16:rowId xmlns:a16="http://schemas.microsoft.com/office/drawing/2014/main" xmlns="" val="100468444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 t="22709" r="43181" b="25439"/>
          <a:stretch/>
        </p:blipFill>
        <p:spPr>
          <a:xfrm rot="9574562">
            <a:off x="4929667" y="3183848"/>
            <a:ext cx="543174" cy="675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 t="22709" r="43181" b="25439"/>
          <a:stretch/>
        </p:blipFill>
        <p:spPr>
          <a:xfrm rot="9574562">
            <a:off x="4322744" y="3183849"/>
            <a:ext cx="543174" cy="67516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23" y="1764382"/>
            <a:ext cx="1336024" cy="9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Sid has two bean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bags. He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throwing them into jars.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 number on the jar shows how many points he gets for a beanbag landing in that jar.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One of his beanbags lands in jar 2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is the highest score he can get by throwing the second bean bag and adding the scores?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What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the lowest score he can get by throwing the second beanbag and adding the scores?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Explain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why he can’t get a total of 9</a:t>
            </a:r>
          </a:p>
        </p:txBody>
      </p:sp>
      <p:sp>
        <p:nvSpPr>
          <p:cNvPr id="11" name="object 58"/>
          <p:cNvSpPr/>
          <p:nvPr/>
        </p:nvSpPr>
        <p:spPr>
          <a:xfrm>
            <a:off x="2838647" y="2741427"/>
            <a:ext cx="794807" cy="1082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2" name="object 60"/>
          <p:cNvSpPr/>
          <p:nvPr/>
        </p:nvSpPr>
        <p:spPr>
          <a:xfrm>
            <a:off x="3986740" y="2741427"/>
            <a:ext cx="794807" cy="1082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3" name="object 62"/>
          <p:cNvSpPr/>
          <p:nvPr/>
        </p:nvSpPr>
        <p:spPr>
          <a:xfrm>
            <a:off x="5134833" y="2741426"/>
            <a:ext cx="790710" cy="1082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4" name="object 64"/>
          <p:cNvSpPr/>
          <p:nvPr/>
        </p:nvSpPr>
        <p:spPr>
          <a:xfrm>
            <a:off x="6278829" y="2741425"/>
            <a:ext cx="794807" cy="1082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2787" y="3089195"/>
            <a:ext cx="578207" cy="569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86015" y="3092645"/>
            <a:ext cx="578207" cy="569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29243" y="3099645"/>
            <a:ext cx="580178" cy="569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74442" y="3073288"/>
            <a:ext cx="578207" cy="569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8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Eva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spends 10p on a chocolate bar and something else. What else could she have bought? Explain how you know.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Jack spent 9p on a banana and a muffin. How much is a muffin? Explain how you know.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Rosie spent 6p on a chocolate bar and something for her brother. What did she buy for her brother? Explain how you know.</a:t>
            </a:r>
          </a:p>
        </p:txBody>
      </p:sp>
      <p:sp>
        <p:nvSpPr>
          <p:cNvPr id="19" name="object 14"/>
          <p:cNvSpPr/>
          <p:nvPr/>
        </p:nvSpPr>
        <p:spPr>
          <a:xfrm>
            <a:off x="939202" y="647495"/>
            <a:ext cx="1133519" cy="362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15"/>
          <p:cNvSpPr/>
          <p:nvPr/>
        </p:nvSpPr>
        <p:spPr>
          <a:xfrm>
            <a:off x="6118669" y="459906"/>
            <a:ext cx="981190" cy="622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16"/>
          <p:cNvSpPr/>
          <p:nvPr/>
        </p:nvSpPr>
        <p:spPr>
          <a:xfrm>
            <a:off x="6213805" y="1204194"/>
            <a:ext cx="963866" cy="836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17"/>
          <p:cNvSpPr/>
          <p:nvPr/>
        </p:nvSpPr>
        <p:spPr>
          <a:xfrm>
            <a:off x="1385289" y="1270855"/>
            <a:ext cx="667567" cy="613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18"/>
          <p:cNvSpPr/>
          <p:nvPr/>
        </p:nvSpPr>
        <p:spPr>
          <a:xfrm>
            <a:off x="3631078" y="1241265"/>
            <a:ext cx="681007" cy="7116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19"/>
          <p:cNvSpPr/>
          <p:nvPr/>
        </p:nvSpPr>
        <p:spPr>
          <a:xfrm>
            <a:off x="3605623" y="439672"/>
            <a:ext cx="698929" cy="590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2372" y="538599"/>
            <a:ext cx="75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1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60323" y="526122"/>
            <a:ext cx="75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6 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73923" y="507267"/>
            <a:ext cx="74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4 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2372" y="1368951"/>
            <a:ext cx="75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33501" y="1368951"/>
            <a:ext cx="75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6 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73923" y="1360831"/>
            <a:ext cx="74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4 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5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Using the digits 0 – 9, how many ways can you complete the part-whole model?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One of the parts always has to be 4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You can only use each digit once.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why you can’t use 0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other digits can’t you use and why?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3521" y="2540624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3750" y="2540624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67222" y="2540624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07451" y="2540624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3292" y="3245406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86764" y="3245406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993" y="3245406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67222" y="3245406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8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07451" y="3245406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9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13292" y="2540624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0</a:t>
            </a:r>
          </a:p>
        </p:txBody>
      </p:sp>
      <p:grpSp>
        <p:nvGrpSpPr>
          <p:cNvPr id="19" name="Group 18"/>
          <p:cNvGrpSpPr/>
          <p:nvPr/>
        </p:nvGrpSpPr>
        <p:grpSpPr>
          <a:xfrm flipH="1">
            <a:off x="2264680" y="2153915"/>
            <a:ext cx="2211785" cy="2013069"/>
            <a:chOff x="4039822" y="481192"/>
            <a:chExt cx="2710457" cy="2466938"/>
          </a:xfrm>
        </p:grpSpPr>
        <p:grpSp>
          <p:nvGrpSpPr>
            <p:cNvPr id="20" name="Group 19"/>
            <p:cNvGrpSpPr/>
            <p:nvPr/>
          </p:nvGrpSpPr>
          <p:grpSpPr>
            <a:xfrm>
              <a:off x="4039822" y="481192"/>
              <a:ext cx="2611730" cy="2466938"/>
              <a:chOff x="7126772" y="1"/>
              <a:chExt cx="5934741" cy="5605726"/>
            </a:xfrm>
          </p:grpSpPr>
          <p:grpSp>
            <p:nvGrpSpPr>
              <p:cNvPr id="22" name="Group 21"/>
              <p:cNvGrpSpPr/>
              <p:nvPr/>
            </p:nvGrpSpPr>
            <p:grpSpPr>
              <a:xfrm rot="16200000">
                <a:off x="7131180" y="-4407"/>
                <a:ext cx="5605726" cy="5614541"/>
                <a:chOff x="3282511" y="219118"/>
                <a:chExt cx="5605726" cy="5614541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918642" y="219118"/>
                  <a:ext cx="2397704" cy="239770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282511" y="3435955"/>
                  <a:ext cx="2397704" cy="239770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490533" y="3421621"/>
                  <a:ext cx="2397704" cy="239770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8" name="Straight Connector 27"/>
                <p:cNvCxnSpPr>
                  <a:stCxn id="25" idx="3"/>
                  <a:endCxn id="26" idx="0"/>
                </p:cNvCxnSpPr>
                <p:nvPr/>
              </p:nvCxnSpPr>
              <p:spPr>
                <a:xfrm flipH="1">
                  <a:off x="4494063" y="2265686"/>
                  <a:ext cx="775715" cy="11702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5"/>
                  <a:endCxn id="27" idx="0"/>
                </p:cNvCxnSpPr>
                <p:nvPr/>
              </p:nvCxnSpPr>
              <p:spPr>
                <a:xfrm>
                  <a:off x="6965210" y="2265686"/>
                  <a:ext cx="724175" cy="11559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/>
              <p:cNvSpPr txBox="1"/>
              <p:nvPr/>
            </p:nvSpPr>
            <p:spPr>
              <a:xfrm>
                <a:off x="7816107" y="2140870"/>
                <a:ext cx="1019034" cy="11889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GB" sz="2800" dirty="0">
                  <a:latin typeface="Gill Sans MT" panose="020B0502020104020203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350056" y="470356"/>
                <a:ext cx="2711457" cy="145699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800" dirty="0" smtClean="0">
                    <a:latin typeface="Gill Sans MT" panose="020B0502020104020203" pitchFamily="34" charset="0"/>
                  </a:rPr>
                  <a:t> 4</a:t>
                </a:r>
                <a:endParaRPr lang="en-GB" sz="2800" dirty="0">
                  <a:latin typeface="Gill Sans MT" panose="020B0502020104020203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557035" y="2161613"/>
              <a:ext cx="119324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GB" sz="2800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9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551" y="736900"/>
            <a:ext cx="80562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Some frogs are on a lily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pad. Three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frogs jumped off and there are three frogs remaining.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12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Complete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 sentences.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First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there were ___ frogs. Then ___ frogs jumped off. Now there are ___ frogs on the lily pad.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In the ‘then’ picture, do the 3s show the same thing? Why not?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What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if 4 jumped off, how many frogs would there have been at first?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63" y="1130793"/>
            <a:ext cx="2385870" cy="22213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6" y="1158687"/>
            <a:ext cx="2385870" cy="22213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04" y="1081666"/>
            <a:ext cx="2385870" cy="2221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98" y="1938848"/>
            <a:ext cx="784102" cy="7300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03" y="1401452"/>
            <a:ext cx="784102" cy="7300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8" y="1672735"/>
            <a:ext cx="784102" cy="7300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43" y="2310877"/>
            <a:ext cx="784102" cy="7300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49" y="2391474"/>
            <a:ext cx="784102" cy="7300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35" y="1952480"/>
            <a:ext cx="784102" cy="7300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48" y="2323153"/>
            <a:ext cx="784102" cy="7300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71" y="2241456"/>
            <a:ext cx="784102" cy="7300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48" y="2101556"/>
            <a:ext cx="784102" cy="7300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45" y="1474121"/>
            <a:ext cx="784102" cy="73002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87" y="1442107"/>
            <a:ext cx="784102" cy="7300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10" y="1896837"/>
            <a:ext cx="784102" cy="73002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09" y="2227447"/>
            <a:ext cx="784102" cy="73002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86" y="2087547"/>
            <a:ext cx="784102" cy="73002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83" y="1460112"/>
            <a:ext cx="784102" cy="7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Some cakes have been eaten.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There are 2 cakes left.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cakes could there have been, and how many could have been eaten to be left with 2?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your reasons.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object 20"/>
          <p:cNvSpPr/>
          <p:nvPr/>
        </p:nvSpPr>
        <p:spPr>
          <a:xfrm>
            <a:off x="2853964" y="2442325"/>
            <a:ext cx="2072875" cy="1228922"/>
          </a:xfrm>
          <a:prstGeom prst="rect">
            <a:avLst/>
          </a:prstGeom>
          <a:blipFill>
            <a:blip r:embed="rId3" cstate="print"/>
            <a:srcRect/>
            <a:stretch>
              <a:fillRect r="-94932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20"/>
          <p:cNvSpPr/>
          <p:nvPr/>
        </p:nvSpPr>
        <p:spPr>
          <a:xfrm>
            <a:off x="5115634" y="2442325"/>
            <a:ext cx="2072875" cy="1228922"/>
          </a:xfrm>
          <a:prstGeom prst="rect">
            <a:avLst/>
          </a:prstGeom>
          <a:blipFill>
            <a:blip r:embed="rId3" cstate="print"/>
            <a:srcRect/>
            <a:stretch>
              <a:fillRect r="-94932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6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4 is the whole.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</a:t>
            </a:r>
            <a:r>
              <a:rPr lang="en-GB" sz="2800" b="1" dirty="0">
                <a:solidFill>
                  <a:prstClr val="black"/>
                </a:solidFill>
                <a:latin typeface="Gill Sans MT" panose="020B0502020104020203" pitchFamily="34" charset="0"/>
              </a:rPr>
              <a:t>different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part-whole models can you draw to show this?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different numbers for the parts every time.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Are any the same? Why?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27256" y="3439518"/>
            <a:ext cx="2425419" cy="2429233"/>
            <a:chOff x="348242" y="81954"/>
            <a:chExt cx="5605726" cy="5614541"/>
          </a:xfrm>
        </p:grpSpPr>
        <p:sp>
          <p:nvSpPr>
            <p:cNvPr id="7" name="Oval 6"/>
            <p:cNvSpPr/>
            <p:nvPr/>
          </p:nvSpPr>
          <p:spPr>
            <a:xfrm>
              <a:off x="1984373" y="81954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48242" y="3298791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56264" y="3284457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cxnSp>
          <p:nvCxnSpPr>
            <p:cNvPr id="12" name="Straight Connector 11"/>
            <p:cNvCxnSpPr>
              <a:stCxn id="7" idx="3"/>
              <a:endCxn id="8" idx="0"/>
            </p:cNvCxnSpPr>
            <p:nvPr/>
          </p:nvCxnSpPr>
          <p:spPr>
            <a:xfrm flipH="1">
              <a:off x="1547094" y="2128522"/>
              <a:ext cx="788415" cy="1170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5"/>
              <a:endCxn id="9" idx="0"/>
            </p:cNvCxnSpPr>
            <p:nvPr/>
          </p:nvCxnSpPr>
          <p:spPr>
            <a:xfrm>
              <a:off x="4030941" y="2128522"/>
              <a:ext cx="724175" cy="11559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186234" y="3401813"/>
            <a:ext cx="2710457" cy="2466938"/>
            <a:chOff x="4039822" y="481192"/>
            <a:chExt cx="2710457" cy="2466938"/>
          </a:xfrm>
        </p:grpSpPr>
        <p:grpSp>
          <p:nvGrpSpPr>
            <p:cNvPr id="15" name="Group 14"/>
            <p:cNvGrpSpPr/>
            <p:nvPr/>
          </p:nvGrpSpPr>
          <p:grpSpPr>
            <a:xfrm>
              <a:off x="4039822" y="481192"/>
              <a:ext cx="2611730" cy="2466938"/>
              <a:chOff x="7126772" y="1"/>
              <a:chExt cx="5934741" cy="5605726"/>
            </a:xfrm>
          </p:grpSpPr>
          <p:grpSp>
            <p:nvGrpSpPr>
              <p:cNvPr id="17" name="Group 16"/>
              <p:cNvGrpSpPr/>
              <p:nvPr/>
            </p:nvGrpSpPr>
            <p:grpSpPr>
              <a:xfrm rot="16200000">
                <a:off x="7131180" y="-4407"/>
                <a:ext cx="5605726" cy="5614541"/>
                <a:chOff x="3282511" y="219118"/>
                <a:chExt cx="5605726" cy="5614541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4918642" y="219118"/>
                  <a:ext cx="2397704" cy="239770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282511" y="3435955"/>
                  <a:ext cx="2397704" cy="239770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6490533" y="3421621"/>
                  <a:ext cx="2397704" cy="239770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3" name="Straight Connector 22"/>
                <p:cNvCxnSpPr>
                  <a:stCxn id="20" idx="3"/>
                  <a:endCxn id="21" idx="0"/>
                </p:cNvCxnSpPr>
                <p:nvPr/>
              </p:nvCxnSpPr>
              <p:spPr>
                <a:xfrm flipH="1">
                  <a:off x="4494063" y="2265686"/>
                  <a:ext cx="775715" cy="11702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>
                  <a:stCxn id="20" idx="5"/>
                  <a:endCxn id="22" idx="0"/>
                </p:cNvCxnSpPr>
                <p:nvPr/>
              </p:nvCxnSpPr>
              <p:spPr>
                <a:xfrm>
                  <a:off x="6965210" y="2265686"/>
                  <a:ext cx="724175" cy="11559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7816107" y="2140870"/>
                <a:ext cx="1019034" cy="11889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GB" sz="2800" dirty="0">
                  <a:latin typeface="Gill Sans MT" panose="020B0502020104020203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350056" y="604385"/>
                <a:ext cx="2711457" cy="11889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endParaRPr lang="en-GB" sz="2800" dirty="0">
                  <a:latin typeface="Gill Sans MT" panose="020B0502020104020203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557035" y="2161613"/>
              <a:ext cx="119324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GB" sz="2800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551" y="736900"/>
            <a:ext cx="805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ways can you get an answer of 0?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is the rule?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0237" y="2348312"/>
                <a:ext cx="54113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37" y="2348312"/>
                <a:ext cx="54113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454961" y="2209813"/>
            <a:ext cx="913498" cy="954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7689" y="2209813"/>
            <a:ext cx="913498" cy="954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97509" y="2348312"/>
                <a:ext cx="54113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509" y="2348312"/>
                <a:ext cx="54113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557585" y="2302146"/>
            <a:ext cx="905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0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1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calculations can you complete?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Why can’t the digits 8 or 9 be used?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75262" y="4668431"/>
                <a:ext cx="54113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262" y="4668431"/>
                <a:ext cx="54113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41566" y="4529932"/>
            <a:ext cx="913498" cy="954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7458" y="4529932"/>
            <a:ext cx="913498" cy="954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46129" y="4668431"/>
                <a:ext cx="54113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29" y="4668431"/>
                <a:ext cx="54113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578324" y="4622264"/>
            <a:ext cx="905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Gill Sans MT" panose="020B0502020104020203" pitchFamily="34" charset="0"/>
              </a:rPr>
              <a:t>7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42700" y="1343740"/>
            <a:ext cx="3199294" cy="3009895"/>
            <a:chOff x="3542700" y="1343740"/>
            <a:chExt cx="3199294" cy="3009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A8BFE3"/>
                </a:clrFrom>
                <a:clrTo>
                  <a:srgbClr val="A8BFE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0" t="20026" r="21347" b="23213"/>
            <a:stretch/>
          </p:blipFill>
          <p:spPr>
            <a:xfrm rot="10800000">
              <a:off x="3780430" y="1542196"/>
              <a:ext cx="2961564" cy="281143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655064" y="3109005"/>
              <a:ext cx="276001" cy="369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42700" y="1542196"/>
              <a:ext cx="276001" cy="369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80429" y="1343740"/>
              <a:ext cx="276001" cy="369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68675" y="1520644"/>
              <a:ext cx="276001" cy="369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94651" y="1478054"/>
              <a:ext cx="276001" cy="369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28478" y="1380780"/>
              <a:ext cx="276001" cy="369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84141" y="1452792"/>
              <a:ext cx="276001" cy="357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70" y="1227401"/>
            <a:ext cx="921943" cy="10517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02" y="2392911"/>
            <a:ext cx="921943" cy="10517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069" y="2547823"/>
            <a:ext cx="921943" cy="10517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30" y="1677510"/>
            <a:ext cx="921943" cy="10517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01" y="3346545"/>
            <a:ext cx="921943" cy="10517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41" y="2537189"/>
            <a:ext cx="921943" cy="10517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16" y="1943516"/>
            <a:ext cx="921943" cy="10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Think of two questions to ask your friend about the image.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Represent your questions and answers in a part-whole model and as a number sentence.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object 9"/>
          <p:cNvSpPr/>
          <p:nvPr/>
        </p:nvSpPr>
        <p:spPr>
          <a:xfrm>
            <a:off x="3100862" y="1742680"/>
            <a:ext cx="3873277" cy="3494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8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There are no more than 10 counters in total.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counters could be in the bag?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Why can’t it be six?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40" y="1371114"/>
            <a:ext cx="4955542" cy="3775652"/>
          </a:xfrm>
          <a:prstGeom prst="rect">
            <a:avLst/>
          </a:prstGeom>
        </p:spPr>
      </p:pic>
      <p:sp>
        <p:nvSpPr>
          <p:cNvPr id="7" name="object 29"/>
          <p:cNvSpPr/>
          <p:nvPr/>
        </p:nvSpPr>
        <p:spPr>
          <a:xfrm>
            <a:off x="6743409" y="2820812"/>
            <a:ext cx="585926" cy="585926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859" y="0"/>
                </a:move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7636" y="197242"/>
                </a:lnTo>
                <a:lnTo>
                  <a:pt x="28903" y="238382"/>
                </a:lnTo>
                <a:lnTo>
                  <a:pt x="61337" y="270816"/>
                </a:lnTo>
                <a:lnTo>
                  <a:pt x="102477" y="292083"/>
                </a:lnTo>
                <a:lnTo>
                  <a:pt x="149859" y="299719"/>
                </a:lnTo>
                <a:lnTo>
                  <a:pt x="197242" y="292083"/>
                </a:lnTo>
                <a:lnTo>
                  <a:pt x="238382" y="270816"/>
                </a:lnTo>
                <a:lnTo>
                  <a:pt x="270816" y="238382"/>
                </a:lnTo>
                <a:lnTo>
                  <a:pt x="292083" y="197242"/>
                </a:lnTo>
                <a:lnTo>
                  <a:pt x="299720" y="149859"/>
                </a:lnTo>
                <a:lnTo>
                  <a:pt x="292083" y="102477"/>
                </a:lnTo>
                <a:lnTo>
                  <a:pt x="270816" y="61337"/>
                </a:lnTo>
                <a:lnTo>
                  <a:pt x="238382" y="28903"/>
                </a:lnTo>
                <a:lnTo>
                  <a:pt x="197242" y="7636"/>
                </a:lnTo>
                <a:lnTo>
                  <a:pt x="149859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29"/>
          <p:cNvSpPr/>
          <p:nvPr/>
        </p:nvSpPr>
        <p:spPr>
          <a:xfrm>
            <a:off x="6655931" y="1743473"/>
            <a:ext cx="585926" cy="585926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859" y="0"/>
                </a:move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7636" y="197242"/>
                </a:lnTo>
                <a:lnTo>
                  <a:pt x="28903" y="238382"/>
                </a:lnTo>
                <a:lnTo>
                  <a:pt x="61337" y="270816"/>
                </a:lnTo>
                <a:lnTo>
                  <a:pt x="102477" y="292083"/>
                </a:lnTo>
                <a:lnTo>
                  <a:pt x="149859" y="299719"/>
                </a:lnTo>
                <a:lnTo>
                  <a:pt x="197242" y="292083"/>
                </a:lnTo>
                <a:lnTo>
                  <a:pt x="238382" y="270816"/>
                </a:lnTo>
                <a:lnTo>
                  <a:pt x="270816" y="238382"/>
                </a:lnTo>
                <a:lnTo>
                  <a:pt x="292083" y="197242"/>
                </a:lnTo>
                <a:lnTo>
                  <a:pt x="299720" y="149859"/>
                </a:lnTo>
                <a:lnTo>
                  <a:pt x="292083" y="102477"/>
                </a:lnTo>
                <a:lnTo>
                  <a:pt x="270816" y="61337"/>
                </a:lnTo>
                <a:lnTo>
                  <a:pt x="238382" y="28903"/>
                </a:lnTo>
                <a:lnTo>
                  <a:pt x="197242" y="7636"/>
                </a:lnTo>
                <a:lnTo>
                  <a:pt x="149859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29"/>
          <p:cNvSpPr/>
          <p:nvPr/>
        </p:nvSpPr>
        <p:spPr>
          <a:xfrm>
            <a:off x="5868758" y="3000520"/>
            <a:ext cx="585926" cy="585926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859" y="0"/>
                </a:move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7636" y="197242"/>
                </a:lnTo>
                <a:lnTo>
                  <a:pt x="28903" y="238382"/>
                </a:lnTo>
                <a:lnTo>
                  <a:pt x="61337" y="270816"/>
                </a:lnTo>
                <a:lnTo>
                  <a:pt x="102477" y="292083"/>
                </a:lnTo>
                <a:lnTo>
                  <a:pt x="149859" y="299719"/>
                </a:lnTo>
                <a:lnTo>
                  <a:pt x="197242" y="292083"/>
                </a:lnTo>
                <a:lnTo>
                  <a:pt x="238382" y="270816"/>
                </a:lnTo>
                <a:lnTo>
                  <a:pt x="270816" y="238382"/>
                </a:lnTo>
                <a:lnTo>
                  <a:pt x="292083" y="197242"/>
                </a:lnTo>
                <a:lnTo>
                  <a:pt x="299720" y="149859"/>
                </a:lnTo>
                <a:lnTo>
                  <a:pt x="292083" y="102477"/>
                </a:lnTo>
                <a:lnTo>
                  <a:pt x="270816" y="61337"/>
                </a:lnTo>
                <a:lnTo>
                  <a:pt x="238382" y="28903"/>
                </a:lnTo>
                <a:lnTo>
                  <a:pt x="197242" y="7636"/>
                </a:lnTo>
                <a:lnTo>
                  <a:pt x="149859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9"/>
          <p:cNvSpPr/>
          <p:nvPr/>
        </p:nvSpPr>
        <p:spPr>
          <a:xfrm>
            <a:off x="5553532" y="2120998"/>
            <a:ext cx="585926" cy="585926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859" y="0"/>
                </a:move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7636" y="197242"/>
                </a:lnTo>
                <a:lnTo>
                  <a:pt x="28903" y="238382"/>
                </a:lnTo>
                <a:lnTo>
                  <a:pt x="61337" y="270816"/>
                </a:lnTo>
                <a:lnTo>
                  <a:pt x="102477" y="292083"/>
                </a:lnTo>
                <a:lnTo>
                  <a:pt x="149859" y="299719"/>
                </a:lnTo>
                <a:lnTo>
                  <a:pt x="197242" y="292083"/>
                </a:lnTo>
                <a:lnTo>
                  <a:pt x="238382" y="270816"/>
                </a:lnTo>
                <a:lnTo>
                  <a:pt x="270816" y="238382"/>
                </a:lnTo>
                <a:lnTo>
                  <a:pt x="292083" y="197242"/>
                </a:lnTo>
                <a:lnTo>
                  <a:pt x="299720" y="149859"/>
                </a:lnTo>
                <a:lnTo>
                  <a:pt x="292083" y="102477"/>
                </a:lnTo>
                <a:lnTo>
                  <a:pt x="270816" y="61337"/>
                </a:lnTo>
                <a:lnTo>
                  <a:pt x="238382" y="28903"/>
                </a:lnTo>
                <a:lnTo>
                  <a:pt x="197242" y="7636"/>
                </a:lnTo>
                <a:lnTo>
                  <a:pt x="149859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29"/>
          <p:cNvSpPr/>
          <p:nvPr/>
        </p:nvSpPr>
        <p:spPr>
          <a:xfrm>
            <a:off x="6230286" y="2353543"/>
            <a:ext cx="585926" cy="585926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859" y="0"/>
                </a:move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7636" y="197242"/>
                </a:lnTo>
                <a:lnTo>
                  <a:pt x="28903" y="238382"/>
                </a:lnTo>
                <a:lnTo>
                  <a:pt x="61337" y="270816"/>
                </a:lnTo>
                <a:lnTo>
                  <a:pt x="102477" y="292083"/>
                </a:lnTo>
                <a:lnTo>
                  <a:pt x="149859" y="299719"/>
                </a:lnTo>
                <a:lnTo>
                  <a:pt x="197242" y="292083"/>
                </a:lnTo>
                <a:lnTo>
                  <a:pt x="238382" y="270816"/>
                </a:lnTo>
                <a:lnTo>
                  <a:pt x="270816" y="238382"/>
                </a:lnTo>
                <a:lnTo>
                  <a:pt x="292083" y="197242"/>
                </a:lnTo>
                <a:lnTo>
                  <a:pt x="299720" y="149859"/>
                </a:lnTo>
                <a:lnTo>
                  <a:pt x="292083" y="102477"/>
                </a:lnTo>
                <a:lnTo>
                  <a:pt x="270816" y="61337"/>
                </a:lnTo>
                <a:lnTo>
                  <a:pt x="238382" y="28903"/>
                </a:lnTo>
                <a:lnTo>
                  <a:pt x="197242" y="7636"/>
                </a:lnTo>
                <a:lnTo>
                  <a:pt x="149859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2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95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the mistakes that have been made.</a:t>
                </a:r>
              </a:p>
              <a:p>
                <a:pPr lvl="0">
                  <a:defRPr/>
                </a:pPr>
                <a:endParaRPr lang="en-GB" sz="36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7		7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</a:t>
                </a:r>
              </a:p>
              <a:p>
                <a:pPr lvl="0" algn="ctr">
                  <a:defRPr/>
                </a:pPr>
                <a:endParaRPr lang="en-GB" sz="36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7		7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</a:t>
                </a:r>
              </a:p>
              <a:p>
                <a:pPr lvl="0" algn="ctr">
                  <a:defRPr/>
                </a:pPr>
                <a:endParaRPr lang="en-GB" sz="36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		7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</a:t>
                </a:r>
              </a:p>
              <a:p>
                <a:pPr lvl="0" algn="ctr">
                  <a:defRPr/>
                </a:pPr>
                <a:endParaRPr lang="en-GB" sz="36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		7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955203"/>
              </a:xfrm>
              <a:prstGeom prst="rect">
                <a:avLst/>
              </a:prstGeom>
              <a:blipFill>
                <a:blip r:embed="rId3"/>
                <a:stretch>
                  <a:fillRect l="-1590" t="-1353" b="-3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6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Amir has 5 counters in total.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Each of his counters are either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in a bag or a cup.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ways could the counters be split between the bag and the cup?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Write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8 number sentences to go with each.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Are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any of the sets of number sentences the same? Why?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15" y="929929"/>
            <a:ext cx="1427506" cy="1042561"/>
          </a:xfrm>
          <a:prstGeom prst="rect">
            <a:avLst/>
          </a:prstGeom>
        </p:spPr>
      </p:pic>
      <p:sp>
        <p:nvSpPr>
          <p:cNvPr id="6" name="object 29"/>
          <p:cNvSpPr/>
          <p:nvPr/>
        </p:nvSpPr>
        <p:spPr>
          <a:xfrm>
            <a:off x="2290034" y="3468698"/>
            <a:ext cx="441466" cy="441466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859" y="0"/>
                </a:move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7636" y="197242"/>
                </a:lnTo>
                <a:lnTo>
                  <a:pt x="28903" y="238382"/>
                </a:lnTo>
                <a:lnTo>
                  <a:pt x="61337" y="270816"/>
                </a:lnTo>
                <a:lnTo>
                  <a:pt x="102477" y="292083"/>
                </a:lnTo>
                <a:lnTo>
                  <a:pt x="149859" y="299719"/>
                </a:lnTo>
                <a:lnTo>
                  <a:pt x="197242" y="292083"/>
                </a:lnTo>
                <a:lnTo>
                  <a:pt x="238382" y="270816"/>
                </a:lnTo>
                <a:lnTo>
                  <a:pt x="270816" y="238382"/>
                </a:lnTo>
                <a:lnTo>
                  <a:pt x="292083" y="197242"/>
                </a:lnTo>
                <a:lnTo>
                  <a:pt x="299720" y="149859"/>
                </a:lnTo>
                <a:lnTo>
                  <a:pt x="292083" y="102477"/>
                </a:lnTo>
                <a:lnTo>
                  <a:pt x="270816" y="61337"/>
                </a:lnTo>
                <a:lnTo>
                  <a:pt x="238382" y="28903"/>
                </a:lnTo>
                <a:lnTo>
                  <a:pt x="197242" y="7636"/>
                </a:lnTo>
                <a:lnTo>
                  <a:pt x="149859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9"/>
          <p:cNvSpPr/>
          <p:nvPr/>
        </p:nvSpPr>
        <p:spPr>
          <a:xfrm>
            <a:off x="2744065" y="3247965"/>
            <a:ext cx="441466" cy="441466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859" y="0"/>
                </a:move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7636" y="197242"/>
                </a:lnTo>
                <a:lnTo>
                  <a:pt x="28903" y="238382"/>
                </a:lnTo>
                <a:lnTo>
                  <a:pt x="61337" y="270816"/>
                </a:lnTo>
                <a:lnTo>
                  <a:pt x="102477" y="292083"/>
                </a:lnTo>
                <a:lnTo>
                  <a:pt x="149859" y="299719"/>
                </a:lnTo>
                <a:lnTo>
                  <a:pt x="197242" y="292083"/>
                </a:lnTo>
                <a:lnTo>
                  <a:pt x="238382" y="270816"/>
                </a:lnTo>
                <a:lnTo>
                  <a:pt x="270816" y="238382"/>
                </a:lnTo>
                <a:lnTo>
                  <a:pt x="292083" y="197242"/>
                </a:lnTo>
                <a:lnTo>
                  <a:pt x="299720" y="149859"/>
                </a:lnTo>
                <a:lnTo>
                  <a:pt x="292083" y="102477"/>
                </a:lnTo>
                <a:lnTo>
                  <a:pt x="270816" y="61337"/>
                </a:lnTo>
                <a:lnTo>
                  <a:pt x="238382" y="28903"/>
                </a:lnTo>
                <a:lnTo>
                  <a:pt x="197242" y="7636"/>
                </a:lnTo>
                <a:lnTo>
                  <a:pt x="149859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29"/>
          <p:cNvSpPr/>
          <p:nvPr/>
        </p:nvSpPr>
        <p:spPr>
          <a:xfrm>
            <a:off x="2330860" y="4147952"/>
            <a:ext cx="441466" cy="441466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859" y="0"/>
                </a:move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7636" y="197242"/>
                </a:lnTo>
                <a:lnTo>
                  <a:pt x="28903" y="238382"/>
                </a:lnTo>
                <a:lnTo>
                  <a:pt x="61337" y="270816"/>
                </a:lnTo>
                <a:lnTo>
                  <a:pt x="102477" y="292083"/>
                </a:lnTo>
                <a:lnTo>
                  <a:pt x="149859" y="299719"/>
                </a:lnTo>
                <a:lnTo>
                  <a:pt x="197242" y="292083"/>
                </a:lnTo>
                <a:lnTo>
                  <a:pt x="238382" y="270816"/>
                </a:lnTo>
                <a:lnTo>
                  <a:pt x="270816" y="238382"/>
                </a:lnTo>
                <a:lnTo>
                  <a:pt x="292083" y="197242"/>
                </a:lnTo>
                <a:lnTo>
                  <a:pt x="299720" y="149859"/>
                </a:lnTo>
                <a:lnTo>
                  <a:pt x="292083" y="102477"/>
                </a:lnTo>
                <a:lnTo>
                  <a:pt x="270816" y="61337"/>
                </a:lnTo>
                <a:lnTo>
                  <a:pt x="238382" y="28903"/>
                </a:lnTo>
                <a:lnTo>
                  <a:pt x="197242" y="7636"/>
                </a:lnTo>
                <a:lnTo>
                  <a:pt x="149859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29"/>
          <p:cNvSpPr/>
          <p:nvPr/>
        </p:nvSpPr>
        <p:spPr>
          <a:xfrm>
            <a:off x="2696343" y="3796118"/>
            <a:ext cx="441466" cy="441466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859" y="0"/>
                </a:move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7636" y="197242"/>
                </a:lnTo>
                <a:lnTo>
                  <a:pt x="28903" y="238382"/>
                </a:lnTo>
                <a:lnTo>
                  <a:pt x="61337" y="270816"/>
                </a:lnTo>
                <a:lnTo>
                  <a:pt x="102477" y="292083"/>
                </a:lnTo>
                <a:lnTo>
                  <a:pt x="149859" y="299719"/>
                </a:lnTo>
                <a:lnTo>
                  <a:pt x="197242" y="292083"/>
                </a:lnTo>
                <a:lnTo>
                  <a:pt x="238382" y="270816"/>
                </a:lnTo>
                <a:lnTo>
                  <a:pt x="270816" y="238382"/>
                </a:lnTo>
                <a:lnTo>
                  <a:pt x="292083" y="197242"/>
                </a:lnTo>
                <a:lnTo>
                  <a:pt x="299720" y="149859"/>
                </a:lnTo>
                <a:lnTo>
                  <a:pt x="292083" y="102477"/>
                </a:lnTo>
                <a:lnTo>
                  <a:pt x="270816" y="61337"/>
                </a:lnTo>
                <a:lnTo>
                  <a:pt x="238382" y="28903"/>
                </a:lnTo>
                <a:lnTo>
                  <a:pt x="197242" y="7636"/>
                </a:lnTo>
                <a:lnTo>
                  <a:pt x="149859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29"/>
          <p:cNvSpPr/>
          <p:nvPr/>
        </p:nvSpPr>
        <p:spPr>
          <a:xfrm>
            <a:off x="1891309" y="3824288"/>
            <a:ext cx="441466" cy="441466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859" y="0"/>
                </a:move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59"/>
                </a:lnTo>
                <a:lnTo>
                  <a:pt x="7636" y="197242"/>
                </a:lnTo>
                <a:lnTo>
                  <a:pt x="28903" y="238382"/>
                </a:lnTo>
                <a:lnTo>
                  <a:pt x="61337" y="270816"/>
                </a:lnTo>
                <a:lnTo>
                  <a:pt x="102477" y="292083"/>
                </a:lnTo>
                <a:lnTo>
                  <a:pt x="149859" y="299719"/>
                </a:lnTo>
                <a:lnTo>
                  <a:pt x="197242" y="292083"/>
                </a:lnTo>
                <a:lnTo>
                  <a:pt x="238382" y="270816"/>
                </a:lnTo>
                <a:lnTo>
                  <a:pt x="270816" y="238382"/>
                </a:lnTo>
                <a:lnTo>
                  <a:pt x="292083" y="197242"/>
                </a:lnTo>
                <a:lnTo>
                  <a:pt x="299720" y="149859"/>
                </a:lnTo>
                <a:lnTo>
                  <a:pt x="292083" y="102477"/>
                </a:lnTo>
                <a:lnTo>
                  <a:pt x="270816" y="61337"/>
                </a:lnTo>
                <a:lnTo>
                  <a:pt x="238382" y="28903"/>
                </a:lnTo>
                <a:lnTo>
                  <a:pt x="197242" y="7636"/>
                </a:lnTo>
                <a:lnTo>
                  <a:pt x="149859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1"/>
          <a:stretch/>
        </p:blipFill>
        <p:spPr>
          <a:xfrm>
            <a:off x="3757424" y="2959417"/>
            <a:ext cx="2007992" cy="1960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15" y="2418725"/>
            <a:ext cx="2153063" cy="304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Eva is calculating 7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 and does this by counting backwards on a number line.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She gets an answer of 6</a:t>
                </a: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mistake has she made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should the answer be?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262979"/>
              </a:xfrm>
              <a:prstGeom prst="rect">
                <a:avLst/>
              </a:prstGeom>
              <a:blipFill>
                <a:blip r:embed="rId3"/>
                <a:stretch>
                  <a:fillRect l="-1590" t="-1275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3221" y="944253"/>
            <a:ext cx="1410172" cy="1992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 t="8953" r="178" b="47005"/>
          <a:stretch/>
        </p:blipFill>
        <p:spPr>
          <a:xfrm>
            <a:off x="1770513" y="3382277"/>
            <a:ext cx="6294356" cy="44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551" y="736900"/>
            <a:ext cx="8056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 answer is 2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ways can you get to this by counting backwards on this number line?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95" y="2992564"/>
            <a:ext cx="8021486" cy="127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551" y="736900"/>
            <a:ext cx="80562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Game - Race </a:t>
            </a:r>
            <a:r>
              <a:rPr lang="en-GB" sz="4000" b="1" dirty="0">
                <a:solidFill>
                  <a:prstClr val="black"/>
                </a:solidFill>
                <a:latin typeface="Gill Sans MT" panose="020B0502020104020203" pitchFamily="34" charset="0"/>
              </a:rPr>
              <a:t>to zero!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Start at 10 on a number line.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Roll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 dice and subtract this amount.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The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first person to land on 0 wins.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would you like to roll? Why?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Why would you not want to roll a 1?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94" y="3589234"/>
            <a:ext cx="6556403" cy="1045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73" y="2175992"/>
            <a:ext cx="1444802" cy="1648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26" y="1615266"/>
            <a:ext cx="1444802" cy="16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551" y="736900"/>
            <a:ext cx="805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Two numbers have a difference of 4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 larger number is less than 10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could the two numbers be?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7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Work in groups of up to 8 children.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split yourselves into different groups?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Think of different ways to group yourselves: hair colour, eye colour, gender, shoe size etc.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Complete a part-whole model for each way.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partition into more than 2 groups?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063786" y="890880"/>
            <a:ext cx="2425419" cy="2429233"/>
            <a:chOff x="348242" y="81954"/>
            <a:chExt cx="5605726" cy="5614541"/>
          </a:xfrm>
        </p:grpSpPr>
        <p:sp>
          <p:nvSpPr>
            <p:cNvPr id="25" name="Oval 24"/>
            <p:cNvSpPr/>
            <p:nvPr/>
          </p:nvSpPr>
          <p:spPr>
            <a:xfrm>
              <a:off x="1984373" y="81954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48242" y="3298791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556264" y="3284457"/>
              <a:ext cx="2397704" cy="23977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cxnSp>
          <p:nvCxnSpPr>
            <p:cNvPr id="28" name="Straight Connector 27"/>
            <p:cNvCxnSpPr>
              <a:stCxn id="25" idx="3"/>
              <a:endCxn id="26" idx="0"/>
            </p:cNvCxnSpPr>
            <p:nvPr/>
          </p:nvCxnSpPr>
          <p:spPr>
            <a:xfrm flipH="1">
              <a:off x="1547094" y="2128522"/>
              <a:ext cx="788415" cy="11702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5"/>
              <a:endCxn id="27" idx="0"/>
            </p:cNvCxnSpPr>
            <p:nvPr/>
          </p:nvCxnSpPr>
          <p:spPr>
            <a:xfrm>
              <a:off x="4030941" y="2128522"/>
              <a:ext cx="724175" cy="11559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0063786" y="3583645"/>
            <a:ext cx="2710457" cy="2466938"/>
            <a:chOff x="4039822" y="481192"/>
            <a:chExt cx="2710457" cy="2466938"/>
          </a:xfrm>
        </p:grpSpPr>
        <p:grpSp>
          <p:nvGrpSpPr>
            <p:cNvPr id="31" name="Group 30"/>
            <p:cNvGrpSpPr/>
            <p:nvPr/>
          </p:nvGrpSpPr>
          <p:grpSpPr>
            <a:xfrm>
              <a:off x="4039822" y="481192"/>
              <a:ext cx="2611730" cy="2466938"/>
              <a:chOff x="7126772" y="1"/>
              <a:chExt cx="5934741" cy="5605726"/>
            </a:xfrm>
          </p:grpSpPr>
          <p:grpSp>
            <p:nvGrpSpPr>
              <p:cNvPr id="33" name="Group 32"/>
              <p:cNvGrpSpPr/>
              <p:nvPr/>
            </p:nvGrpSpPr>
            <p:grpSpPr>
              <a:xfrm rot="16200000">
                <a:off x="7131180" y="-4407"/>
                <a:ext cx="5605726" cy="5614541"/>
                <a:chOff x="3282511" y="219118"/>
                <a:chExt cx="5605726" cy="5614541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4918642" y="219118"/>
                  <a:ext cx="2397704" cy="239770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282511" y="3435955"/>
                  <a:ext cx="2397704" cy="239770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490533" y="3421621"/>
                  <a:ext cx="2397704" cy="239770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9" name="Straight Connector 38"/>
                <p:cNvCxnSpPr>
                  <a:stCxn id="36" idx="3"/>
                  <a:endCxn id="37" idx="0"/>
                </p:cNvCxnSpPr>
                <p:nvPr/>
              </p:nvCxnSpPr>
              <p:spPr>
                <a:xfrm flipH="1">
                  <a:off x="4494063" y="2265686"/>
                  <a:ext cx="775715" cy="117026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stCxn id="36" idx="5"/>
                  <a:endCxn id="38" idx="0"/>
                </p:cNvCxnSpPr>
                <p:nvPr/>
              </p:nvCxnSpPr>
              <p:spPr>
                <a:xfrm>
                  <a:off x="6965210" y="2265686"/>
                  <a:ext cx="724175" cy="11559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33"/>
              <p:cNvSpPr txBox="1"/>
              <p:nvPr/>
            </p:nvSpPr>
            <p:spPr>
              <a:xfrm>
                <a:off x="7816107" y="2140870"/>
                <a:ext cx="1019034" cy="11889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GB" sz="2800" dirty="0">
                  <a:latin typeface="Gill Sans MT" panose="020B0502020104020203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350056" y="604385"/>
                <a:ext cx="2711457" cy="11889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endParaRPr lang="en-GB" sz="2800" dirty="0">
                  <a:latin typeface="Gill Sans MT" panose="020B0502020104020203" pitchFamily="34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557035" y="2161613"/>
              <a:ext cx="119324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GB" sz="2800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3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Annie says, 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Write a number sentence to show why Annie is correct.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54" y="3512339"/>
            <a:ext cx="1433253" cy="1084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47" y="3143260"/>
            <a:ext cx="1597395" cy="182237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090058" y="1453112"/>
            <a:ext cx="3423888" cy="1488414"/>
          </a:xfrm>
          <a:prstGeom prst="wedgeRoundRectCallout">
            <a:avLst>
              <a:gd name="adj1" fmla="val 74749"/>
              <a:gd name="adj2" fmla="val 8629"/>
              <a:gd name="adj3" fmla="val 16667"/>
            </a:avLst>
          </a:prstGeom>
          <a:solidFill>
            <a:schemeClr val="accent2">
              <a:alpha val="2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 difference in number of spots on the lady birds is 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21" y="1404759"/>
            <a:ext cx="1611493" cy="1112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70" y="2063768"/>
            <a:ext cx="1419606" cy="1079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67" y="1117827"/>
            <a:ext cx="1412213" cy="10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551" y="736900"/>
            <a:ext cx="8056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b="1" dirty="0">
                <a:solidFill>
                  <a:prstClr val="black"/>
                </a:solidFill>
                <a:latin typeface="Gill Sans MT" panose="020B0502020104020203" pitchFamily="34" charset="0"/>
              </a:rPr>
              <a:t>True or False?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Rosie says,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show this in more than one way?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124465" y="2565682"/>
            <a:ext cx="3481739" cy="1359194"/>
          </a:xfrm>
          <a:prstGeom prst="wedgeRoundRectCallout">
            <a:avLst>
              <a:gd name="adj1" fmla="val -65651"/>
              <a:gd name="adj2" fmla="val 45576"/>
              <a:gd name="adj3" fmla="val 16667"/>
            </a:avLst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 difference between 7 and 4 is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09" y="2558638"/>
            <a:ext cx="1647657" cy="23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551" y="736900"/>
            <a:ext cx="805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Would you rather have 6 sweets and 2 more sweets, or 8 sweets?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your answer.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cubes or draw an image to help you.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21" y="736900"/>
            <a:ext cx="1296988" cy="1832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23" y="972031"/>
            <a:ext cx="994803" cy="1405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626" y="2195925"/>
            <a:ext cx="964000" cy="1361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123" y="3022858"/>
            <a:ext cx="1380201" cy="19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462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Using the numbers 0 – 10, how many different ways can you complete the boxes?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___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7  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</a:t>
                </a:r>
              </a:p>
              <a:p>
                <a:pPr lvl="0" algn="ctr">
                  <a:defRPr/>
                </a:pPr>
                <a:endParaRPr lang="en-GB" sz="40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___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4</a:t>
                </a:r>
              </a:p>
              <a:p>
                <a:pPr lvl="0" algn="ctr">
                  <a:defRPr/>
                </a:pPr>
                <a:endParaRPr lang="en-GB" sz="40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___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9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462760"/>
              </a:xfrm>
              <a:prstGeom prst="rect">
                <a:avLst/>
              </a:prstGeom>
              <a:blipFill>
                <a:blip r:embed="rId3"/>
                <a:stretch>
                  <a:fillRect l="-1590" t="-1503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5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75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signs are missing?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		10</a:t>
                </a:r>
              </a:p>
              <a:p>
                <a:pPr lvl="0" algn="ctr">
                  <a:defRPr/>
                </a:pPr>
                <a:endParaRPr lang="en-GB" sz="40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9</a:t>
                </a:r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		 3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7</a:t>
                </a:r>
              </a:p>
              <a:p>
                <a:pPr lvl="0" algn="ctr">
                  <a:defRPr/>
                </a:pPr>
                <a:endParaRPr lang="en-GB" sz="40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9 </a:t>
                </a:r>
                <a14:m>
                  <m:oMath xmlns:m="http://schemas.openxmlformats.org/officeDocument/2006/math">
                    <m:r>
                      <a:rPr lang="en-GB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10     </a:t>
                </a:r>
                <a:r>
                  <a:rPr lang="en-GB" sz="4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</a:t>
                </a:r>
                <a:endParaRPr lang="en-GB" sz="40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how you know.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755422"/>
              </a:xfrm>
              <a:prstGeom prst="rect">
                <a:avLst/>
              </a:prstGeom>
              <a:blipFill>
                <a:blip r:embed="rId3"/>
                <a:stretch>
                  <a:fillRect l="-1590" t="-1165" b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85751" y="2090057"/>
            <a:ext cx="587761" cy="5877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70407" y="3285650"/>
            <a:ext cx="587761" cy="5877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58009" y="4512215"/>
            <a:ext cx="587761" cy="5877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0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551" y="736900"/>
            <a:ext cx="805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Tommy says,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he correct? Explain why.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4559" y="2301411"/>
            <a:ext cx="1284916" cy="1096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/>
              <p:cNvSpPr/>
              <p:nvPr/>
            </p:nvSpPr>
            <p:spPr>
              <a:xfrm>
                <a:off x="4057618" y="1943067"/>
                <a:ext cx="3767034" cy="1454880"/>
              </a:xfrm>
              <a:prstGeom prst="wedgeRoundRectCallout">
                <a:avLst>
                  <a:gd name="adj1" fmla="val -64764"/>
                  <a:gd name="adj2" fmla="val 19436"/>
                  <a:gd name="adj3" fmla="val 16667"/>
                </a:avLst>
              </a:prstGeom>
              <a:solidFill>
                <a:schemeClr val="accent1">
                  <a:alpha val="2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2 is greater than 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4 because 5 is greater than 4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18" y="1943067"/>
                <a:ext cx="3767034" cy="1454880"/>
              </a:xfrm>
              <a:prstGeom prst="wedgeRoundRectCallout">
                <a:avLst>
                  <a:gd name="adj1" fmla="val -64764"/>
                  <a:gd name="adj2" fmla="val 19436"/>
                  <a:gd name="adj3" fmla="val 16667"/>
                </a:avLst>
              </a:prstGeom>
              <a:blipFill>
                <a:blip r:embed="rId4"/>
                <a:stretch>
                  <a:fillRect t="-823" r="-972" b="-781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2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75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Use the digit cards to complete the sentences.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</a:t>
                </a:r>
              </a:p>
              <a:p>
                <a:pPr lvl="0" algn="ctr">
                  <a:defRPr/>
                </a:pPr>
                <a:endParaRPr lang="en-GB" sz="20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</a:t>
                </a:r>
              </a:p>
              <a:p>
                <a:pPr lvl="0" algn="ctr">
                  <a:defRPr/>
                </a:pPr>
                <a:endParaRPr lang="en-GB" sz="20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</a:t>
                </a:r>
              </a:p>
              <a:p>
                <a:pPr lvl="0" algn="ctr">
                  <a:defRPr/>
                </a:pPr>
                <a:endParaRPr lang="en-GB" sz="20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Can you write any more number sentences using these cards?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755422"/>
              </a:xfrm>
              <a:prstGeom prst="rect">
                <a:avLst/>
              </a:prstGeom>
              <a:blipFill>
                <a:blip r:embed="rId3"/>
                <a:stretch>
                  <a:fillRect l="-1590" t="-1165" b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49542" y="1348942"/>
            <a:ext cx="781623" cy="1072461"/>
          </a:xfrm>
          <a:prstGeom prst="roundRect">
            <a:avLst/>
          </a:prstGeom>
          <a:solidFill>
            <a:schemeClr val="accent4">
              <a:alpha val="2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2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91989" y="1348942"/>
            <a:ext cx="781623" cy="1072461"/>
          </a:xfrm>
          <a:prstGeom prst="roundRect">
            <a:avLst/>
          </a:prstGeom>
          <a:solidFill>
            <a:schemeClr val="accent4">
              <a:alpha val="2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3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34436" y="1348942"/>
            <a:ext cx="781623" cy="1072461"/>
          </a:xfrm>
          <a:prstGeom prst="roundRect">
            <a:avLst/>
          </a:prstGeom>
          <a:solidFill>
            <a:schemeClr val="accent4">
              <a:alpha val="2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4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76884" y="1348942"/>
            <a:ext cx="781623" cy="1072461"/>
          </a:xfrm>
          <a:prstGeom prst="roundRect">
            <a:avLst/>
          </a:prstGeom>
          <a:solidFill>
            <a:schemeClr val="accent4">
              <a:alpha val="2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0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______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6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Which of the images could help to complete the number sentence?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why.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Can you think of a number sentence for each of the other two images?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  <a:blipFill>
                <a:blip r:embed="rId3"/>
                <a:stretch>
                  <a:fillRect l="-1590" b="-2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903" y="1176256"/>
            <a:ext cx="1712877" cy="52403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20990" y="1200167"/>
            <a:ext cx="345246" cy="3452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32386" y="1438271"/>
            <a:ext cx="345246" cy="3452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46106" y="975716"/>
            <a:ext cx="345246" cy="3452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08787" y="1165395"/>
            <a:ext cx="345246" cy="3452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78771" y="1545413"/>
            <a:ext cx="345246" cy="3452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67" y="1334051"/>
            <a:ext cx="536696" cy="758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00" y="1309863"/>
            <a:ext cx="536696" cy="758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67" y="1052595"/>
            <a:ext cx="536696" cy="7582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67" y="772781"/>
            <a:ext cx="536696" cy="7582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00" y="1038947"/>
            <a:ext cx="536696" cy="7582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00" y="762720"/>
            <a:ext cx="536696" cy="7582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00" y="491804"/>
            <a:ext cx="536696" cy="758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26" y="385259"/>
            <a:ext cx="344658" cy="485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844" y="385259"/>
            <a:ext cx="642317" cy="4856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273" y="257318"/>
            <a:ext cx="626650" cy="613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26" y="1085147"/>
            <a:ext cx="574430" cy="6658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843" y="902375"/>
            <a:ext cx="595318" cy="848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94" y="902375"/>
            <a:ext cx="597929" cy="848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26" y="2003437"/>
            <a:ext cx="597929" cy="10653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566" y="2003438"/>
            <a:ext cx="613595" cy="10653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61" y="1797165"/>
            <a:ext cx="605762" cy="127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Using the numbers 0 – 9, how many ways can you fill in the boxes to make the calculation correct?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You can only use each number once.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calculations are there?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What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 you notice?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71799" y="2999333"/>
            <a:ext cx="1020429" cy="10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28904" y="3201771"/>
                <a:ext cx="42183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904" y="3201771"/>
                <a:ext cx="421839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521149" y="2999333"/>
            <a:ext cx="1020429" cy="10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11587" y="3201771"/>
                <a:ext cx="42183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587" y="3201771"/>
                <a:ext cx="42183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6670499" y="2999333"/>
            <a:ext cx="1020429" cy="10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1106" y="570331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1335" y="570331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1564" y="570331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1793" y="570331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2022" y="570331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1685" y="570331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61914" y="570331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2143" y="570331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8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2372" y="570331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9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0877" y="5703313"/>
            <a:ext cx="640080" cy="578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052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Eva has 3 number cards.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She has written two number sentences.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</a:t>
                </a:r>
                <a:r>
                  <a:rPr lang="en-GB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		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what Eva has done wrong.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Correct her number sentences and complete the fact families.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693866"/>
              </a:xfrm>
              <a:prstGeom prst="rect">
                <a:avLst/>
              </a:prstGeom>
              <a:blipFill>
                <a:blip r:embed="rId3"/>
                <a:stretch>
                  <a:fillRect l="-1590" t="-1178" r="-757" b="-2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2963133" y="1488675"/>
            <a:ext cx="978621" cy="1293407"/>
          </a:xfrm>
          <a:prstGeom prst="roundRect">
            <a:avLst/>
          </a:prstGeom>
          <a:solidFill>
            <a:srgbClr val="DBE2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3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25001" y="1488676"/>
            <a:ext cx="978621" cy="1293407"/>
          </a:xfrm>
          <a:prstGeom prst="roundRect">
            <a:avLst/>
          </a:prstGeom>
          <a:solidFill>
            <a:srgbClr val="DBE2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5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86869" y="1488676"/>
            <a:ext cx="978621" cy="1293407"/>
          </a:xfrm>
          <a:prstGeom prst="roundRect">
            <a:avLst/>
          </a:prstGeom>
          <a:solidFill>
            <a:srgbClr val="DBE2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2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1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could the circle and the triangle be worth?</a:t>
            </a:r>
          </a:p>
        </p:txBody>
      </p:sp>
      <p:sp>
        <p:nvSpPr>
          <p:cNvPr id="7" name="Oval 6"/>
          <p:cNvSpPr/>
          <p:nvPr/>
        </p:nvSpPr>
        <p:spPr>
          <a:xfrm>
            <a:off x="3384650" y="859810"/>
            <a:ext cx="748643" cy="7831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76066" y="1005151"/>
                <a:ext cx="42249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66" y="1005151"/>
                <a:ext cx="42249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/>
          <p:cNvSpPr/>
          <p:nvPr/>
        </p:nvSpPr>
        <p:spPr>
          <a:xfrm>
            <a:off x="4818508" y="859810"/>
            <a:ext cx="748643" cy="783127"/>
          </a:xfrm>
          <a:prstGeom prst="triangle">
            <a:avLst/>
          </a:prstGeom>
          <a:solidFill>
            <a:srgbClr val="CADF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57905" y="1012403"/>
                <a:ext cx="6592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4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905" y="1012403"/>
                <a:ext cx="659221" cy="492443"/>
              </a:xfrm>
              <a:prstGeom prst="rect">
                <a:avLst/>
              </a:prstGeom>
              <a:blipFill>
                <a:blip r:embed="rId4"/>
                <a:stretch>
                  <a:fillRect t="-24691" r="-31481" b="-49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Isosceles Triangle 13"/>
          <p:cNvSpPr/>
          <p:nvPr/>
        </p:nvSpPr>
        <p:spPr>
          <a:xfrm>
            <a:off x="3384649" y="2025997"/>
            <a:ext cx="748643" cy="783127"/>
          </a:xfrm>
          <a:prstGeom prst="triangle">
            <a:avLst/>
          </a:prstGeom>
          <a:solidFill>
            <a:srgbClr val="CADF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76065" y="2219218"/>
                <a:ext cx="42249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65" y="2219218"/>
                <a:ext cx="42249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4845948" y="2053248"/>
            <a:ext cx="748643" cy="7831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57904" y="2216487"/>
                <a:ext cx="6592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4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904" y="2216487"/>
                <a:ext cx="659221" cy="492443"/>
              </a:xfrm>
              <a:prstGeom prst="rect">
                <a:avLst/>
              </a:prstGeom>
              <a:blipFill>
                <a:blip r:embed="rId6"/>
                <a:stretch>
                  <a:fillRect t="-26250" r="-31481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4351538" y="3190340"/>
            <a:ext cx="748643" cy="7831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66874" y="3335681"/>
                <a:ext cx="42249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874" y="3335681"/>
                <a:ext cx="42249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Isosceles Triangle 19"/>
          <p:cNvSpPr/>
          <p:nvPr/>
        </p:nvSpPr>
        <p:spPr>
          <a:xfrm>
            <a:off x="5816568" y="3138664"/>
            <a:ext cx="748643" cy="783127"/>
          </a:xfrm>
          <a:prstGeom prst="triangle">
            <a:avLst/>
          </a:prstGeom>
          <a:solidFill>
            <a:srgbClr val="CADF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53553" y="3385604"/>
                <a:ext cx="6592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553" y="3385604"/>
                <a:ext cx="659221" cy="492443"/>
              </a:xfrm>
              <a:prstGeom prst="rect">
                <a:avLst/>
              </a:prstGeom>
              <a:blipFill>
                <a:blip r:embed="rId8"/>
                <a:stretch>
                  <a:fillRect l="-37963" t="-24691" b="-49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Isosceles Triangle 21"/>
          <p:cNvSpPr/>
          <p:nvPr/>
        </p:nvSpPr>
        <p:spPr>
          <a:xfrm>
            <a:off x="4337217" y="4318693"/>
            <a:ext cx="748643" cy="783127"/>
          </a:xfrm>
          <a:prstGeom prst="triangle">
            <a:avLst/>
          </a:prstGeom>
          <a:solidFill>
            <a:srgbClr val="CADF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66874" y="4476150"/>
                <a:ext cx="42249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874" y="4476150"/>
                <a:ext cx="42249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5816568" y="4292502"/>
            <a:ext cx="748643" cy="7831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35187" y="4568536"/>
                <a:ext cx="6592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187" y="4568536"/>
                <a:ext cx="659221" cy="492443"/>
              </a:xfrm>
              <a:prstGeom prst="rect">
                <a:avLst/>
              </a:prstGeom>
              <a:blipFill>
                <a:blip r:embed="rId10"/>
                <a:stretch>
                  <a:fillRect l="-37963" t="-24691" b="-49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4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All the dots have fallen off 2 toadstools.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How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many different ways can you put them back on?</a:t>
            </a:r>
          </a:p>
        </p:txBody>
      </p:sp>
      <p:sp>
        <p:nvSpPr>
          <p:cNvPr id="7" name="object 9"/>
          <p:cNvSpPr/>
          <p:nvPr/>
        </p:nvSpPr>
        <p:spPr>
          <a:xfrm>
            <a:off x="2814321" y="2954305"/>
            <a:ext cx="4254379" cy="2387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3750996" y="1586157"/>
            <a:ext cx="389389" cy="389389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0"/>
                </a:moveTo>
                <a:lnTo>
                  <a:pt x="54274" y="6996"/>
                </a:lnTo>
                <a:lnTo>
                  <a:pt x="26019" y="26066"/>
                </a:lnTo>
                <a:lnTo>
                  <a:pt x="6979" y="54328"/>
                </a:lnTo>
                <a:lnTo>
                  <a:pt x="0" y="88900"/>
                </a:lnTo>
                <a:lnTo>
                  <a:pt x="6979" y="123525"/>
                </a:lnTo>
                <a:lnTo>
                  <a:pt x="26019" y="151780"/>
                </a:lnTo>
                <a:lnTo>
                  <a:pt x="54274" y="170820"/>
                </a:lnTo>
                <a:lnTo>
                  <a:pt x="88900" y="177800"/>
                </a:lnTo>
                <a:lnTo>
                  <a:pt x="123525" y="170820"/>
                </a:lnTo>
                <a:lnTo>
                  <a:pt x="151780" y="151780"/>
                </a:lnTo>
                <a:lnTo>
                  <a:pt x="170820" y="123525"/>
                </a:lnTo>
                <a:lnTo>
                  <a:pt x="177800" y="88900"/>
                </a:lnTo>
                <a:lnTo>
                  <a:pt x="170820" y="54328"/>
                </a:lnTo>
                <a:lnTo>
                  <a:pt x="151780" y="26066"/>
                </a:lnTo>
                <a:lnTo>
                  <a:pt x="123525" y="6996"/>
                </a:lnTo>
                <a:lnTo>
                  <a:pt x="88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476831" y="1586157"/>
            <a:ext cx="389389" cy="389389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0"/>
                </a:moveTo>
                <a:lnTo>
                  <a:pt x="54274" y="6996"/>
                </a:lnTo>
                <a:lnTo>
                  <a:pt x="26019" y="26066"/>
                </a:lnTo>
                <a:lnTo>
                  <a:pt x="6979" y="54328"/>
                </a:lnTo>
                <a:lnTo>
                  <a:pt x="0" y="88900"/>
                </a:lnTo>
                <a:lnTo>
                  <a:pt x="6979" y="123525"/>
                </a:lnTo>
                <a:lnTo>
                  <a:pt x="26019" y="151780"/>
                </a:lnTo>
                <a:lnTo>
                  <a:pt x="54274" y="170820"/>
                </a:lnTo>
                <a:lnTo>
                  <a:pt x="88900" y="177800"/>
                </a:lnTo>
                <a:lnTo>
                  <a:pt x="123525" y="170820"/>
                </a:lnTo>
                <a:lnTo>
                  <a:pt x="151780" y="151780"/>
                </a:lnTo>
                <a:lnTo>
                  <a:pt x="170820" y="123525"/>
                </a:lnTo>
                <a:lnTo>
                  <a:pt x="177800" y="88900"/>
                </a:lnTo>
                <a:lnTo>
                  <a:pt x="170820" y="54328"/>
                </a:lnTo>
                <a:lnTo>
                  <a:pt x="151780" y="26066"/>
                </a:lnTo>
                <a:lnTo>
                  <a:pt x="123525" y="6996"/>
                </a:lnTo>
                <a:lnTo>
                  <a:pt x="88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202666" y="1586157"/>
            <a:ext cx="389389" cy="389389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0"/>
                </a:moveTo>
                <a:lnTo>
                  <a:pt x="54274" y="6996"/>
                </a:lnTo>
                <a:lnTo>
                  <a:pt x="26019" y="26066"/>
                </a:lnTo>
                <a:lnTo>
                  <a:pt x="6979" y="54328"/>
                </a:lnTo>
                <a:lnTo>
                  <a:pt x="0" y="88900"/>
                </a:lnTo>
                <a:lnTo>
                  <a:pt x="6979" y="123525"/>
                </a:lnTo>
                <a:lnTo>
                  <a:pt x="26019" y="151780"/>
                </a:lnTo>
                <a:lnTo>
                  <a:pt x="54274" y="170820"/>
                </a:lnTo>
                <a:lnTo>
                  <a:pt x="88900" y="177800"/>
                </a:lnTo>
                <a:lnTo>
                  <a:pt x="123525" y="170820"/>
                </a:lnTo>
                <a:lnTo>
                  <a:pt x="151780" y="151780"/>
                </a:lnTo>
                <a:lnTo>
                  <a:pt x="170820" y="123525"/>
                </a:lnTo>
                <a:lnTo>
                  <a:pt x="177800" y="88900"/>
                </a:lnTo>
                <a:lnTo>
                  <a:pt x="170820" y="54328"/>
                </a:lnTo>
                <a:lnTo>
                  <a:pt x="151780" y="26066"/>
                </a:lnTo>
                <a:lnTo>
                  <a:pt x="123525" y="6996"/>
                </a:lnTo>
                <a:lnTo>
                  <a:pt x="88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5928502" y="1586157"/>
            <a:ext cx="389389" cy="389389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0"/>
                </a:moveTo>
                <a:lnTo>
                  <a:pt x="54274" y="6996"/>
                </a:lnTo>
                <a:lnTo>
                  <a:pt x="26019" y="26066"/>
                </a:lnTo>
                <a:lnTo>
                  <a:pt x="6979" y="54328"/>
                </a:lnTo>
                <a:lnTo>
                  <a:pt x="0" y="88900"/>
                </a:lnTo>
                <a:lnTo>
                  <a:pt x="6979" y="123525"/>
                </a:lnTo>
                <a:lnTo>
                  <a:pt x="26019" y="151780"/>
                </a:lnTo>
                <a:lnTo>
                  <a:pt x="54274" y="170820"/>
                </a:lnTo>
                <a:lnTo>
                  <a:pt x="88900" y="177800"/>
                </a:lnTo>
                <a:lnTo>
                  <a:pt x="123525" y="170820"/>
                </a:lnTo>
                <a:lnTo>
                  <a:pt x="151780" y="151780"/>
                </a:lnTo>
                <a:lnTo>
                  <a:pt x="170820" y="123525"/>
                </a:lnTo>
                <a:lnTo>
                  <a:pt x="177800" y="88900"/>
                </a:lnTo>
                <a:lnTo>
                  <a:pt x="170820" y="54328"/>
                </a:lnTo>
                <a:lnTo>
                  <a:pt x="151780" y="26066"/>
                </a:lnTo>
                <a:lnTo>
                  <a:pt x="123525" y="6996"/>
                </a:lnTo>
                <a:lnTo>
                  <a:pt x="88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27"/>
          <p:cNvSpPr/>
          <p:nvPr/>
        </p:nvSpPr>
        <p:spPr>
          <a:xfrm>
            <a:off x="3750996" y="2229129"/>
            <a:ext cx="389389" cy="389389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0"/>
                </a:moveTo>
                <a:lnTo>
                  <a:pt x="54274" y="6996"/>
                </a:lnTo>
                <a:lnTo>
                  <a:pt x="26019" y="26066"/>
                </a:lnTo>
                <a:lnTo>
                  <a:pt x="6979" y="54328"/>
                </a:lnTo>
                <a:lnTo>
                  <a:pt x="0" y="88900"/>
                </a:lnTo>
                <a:lnTo>
                  <a:pt x="6979" y="123525"/>
                </a:lnTo>
                <a:lnTo>
                  <a:pt x="26019" y="151780"/>
                </a:lnTo>
                <a:lnTo>
                  <a:pt x="54274" y="170820"/>
                </a:lnTo>
                <a:lnTo>
                  <a:pt x="88900" y="177800"/>
                </a:lnTo>
                <a:lnTo>
                  <a:pt x="123525" y="170820"/>
                </a:lnTo>
                <a:lnTo>
                  <a:pt x="151780" y="151780"/>
                </a:lnTo>
                <a:lnTo>
                  <a:pt x="170820" y="123525"/>
                </a:lnTo>
                <a:lnTo>
                  <a:pt x="177800" y="88900"/>
                </a:lnTo>
                <a:lnTo>
                  <a:pt x="170820" y="54328"/>
                </a:lnTo>
                <a:lnTo>
                  <a:pt x="151780" y="26066"/>
                </a:lnTo>
                <a:lnTo>
                  <a:pt x="123525" y="6996"/>
                </a:lnTo>
                <a:lnTo>
                  <a:pt x="88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9"/>
          <p:cNvSpPr/>
          <p:nvPr/>
        </p:nvSpPr>
        <p:spPr>
          <a:xfrm>
            <a:off x="4476831" y="2229129"/>
            <a:ext cx="389389" cy="389389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0"/>
                </a:moveTo>
                <a:lnTo>
                  <a:pt x="54274" y="6996"/>
                </a:lnTo>
                <a:lnTo>
                  <a:pt x="26019" y="26066"/>
                </a:lnTo>
                <a:lnTo>
                  <a:pt x="6979" y="54328"/>
                </a:lnTo>
                <a:lnTo>
                  <a:pt x="0" y="88900"/>
                </a:lnTo>
                <a:lnTo>
                  <a:pt x="6979" y="123525"/>
                </a:lnTo>
                <a:lnTo>
                  <a:pt x="26019" y="151780"/>
                </a:lnTo>
                <a:lnTo>
                  <a:pt x="54274" y="170820"/>
                </a:lnTo>
                <a:lnTo>
                  <a:pt x="88900" y="177800"/>
                </a:lnTo>
                <a:lnTo>
                  <a:pt x="123525" y="170820"/>
                </a:lnTo>
                <a:lnTo>
                  <a:pt x="151780" y="151780"/>
                </a:lnTo>
                <a:lnTo>
                  <a:pt x="170820" y="123525"/>
                </a:lnTo>
                <a:lnTo>
                  <a:pt x="177800" y="88900"/>
                </a:lnTo>
                <a:lnTo>
                  <a:pt x="170820" y="54328"/>
                </a:lnTo>
                <a:lnTo>
                  <a:pt x="151780" y="26066"/>
                </a:lnTo>
                <a:lnTo>
                  <a:pt x="123525" y="6996"/>
                </a:lnTo>
                <a:lnTo>
                  <a:pt x="88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31"/>
          <p:cNvSpPr/>
          <p:nvPr/>
        </p:nvSpPr>
        <p:spPr>
          <a:xfrm>
            <a:off x="5928502" y="2229129"/>
            <a:ext cx="389389" cy="389389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0"/>
                </a:moveTo>
                <a:lnTo>
                  <a:pt x="54274" y="6996"/>
                </a:lnTo>
                <a:lnTo>
                  <a:pt x="26019" y="26066"/>
                </a:lnTo>
                <a:lnTo>
                  <a:pt x="6979" y="54328"/>
                </a:lnTo>
                <a:lnTo>
                  <a:pt x="0" y="88900"/>
                </a:lnTo>
                <a:lnTo>
                  <a:pt x="6979" y="123525"/>
                </a:lnTo>
                <a:lnTo>
                  <a:pt x="26019" y="151780"/>
                </a:lnTo>
                <a:lnTo>
                  <a:pt x="54274" y="170820"/>
                </a:lnTo>
                <a:lnTo>
                  <a:pt x="88900" y="177800"/>
                </a:lnTo>
                <a:lnTo>
                  <a:pt x="123525" y="170820"/>
                </a:lnTo>
                <a:lnTo>
                  <a:pt x="151780" y="151780"/>
                </a:lnTo>
                <a:lnTo>
                  <a:pt x="170820" y="123525"/>
                </a:lnTo>
                <a:lnTo>
                  <a:pt x="177800" y="88900"/>
                </a:lnTo>
                <a:lnTo>
                  <a:pt x="170820" y="54328"/>
                </a:lnTo>
                <a:lnTo>
                  <a:pt x="151780" y="26066"/>
                </a:lnTo>
                <a:lnTo>
                  <a:pt x="123525" y="6996"/>
                </a:lnTo>
                <a:lnTo>
                  <a:pt x="88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33"/>
          <p:cNvSpPr/>
          <p:nvPr/>
        </p:nvSpPr>
        <p:spPr>
          <a:xfrm>
            <a:off x="5202666" y="2229129"/>
            <a:ext cx="389389" cy="389389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0"/>
                </a:moveTo>
                <a:lnTo>
                  <a:pt x="54274" y="6996"/>
                </a:lnTo>
                <a:lnTo>
                  <a:pt x="26019" y="26066"/>
                </a:lnTo>
                <a:lnTo>
                  <a:pt x="6979" y="54328"/>
                </a:lnTo>
                <a:lnTo>
                  <a:pt x="0" y="88900"/>
                </a:lnTo>
                <a:lnTo>
                  <a:pt x="6979" y="123525"/>
                </a:lnTo>
                <a:lnTo>
                  <a:pt x="26019" y="151780"/>
                </a:lnTo>
                <a:lnTo>
                  <a:pt x="54274" y="170820"/>
                </a:lnTo>
                <a:lnTo>
                  <a:pt x="88900" y="177800"/>
                </a:lnTo>
                <a:lnTo>
                  <a:pt x="123525" y="170820"/>
                </a:lnTo>
                <a:lnTo>
                  <a:pt x="151780" y="151780"/>
                </a:lnTo>
                <a:lnTo>
                  <a:pt x="170820" y="123525"/>
                </a:lnTo>
                <a:lnTo>
                  <a:pt x="177800" y="88900"/>
                </a:lnTo>
                <a:lnTo>
                  <a:pt x="170820" y="54328"/>
                </a:lnTo>
                <a:lnTo>
                  <a:pt x="151780" y="26066"/>
                </a:lnTo>
                <a:lnTo>
                  <a:pt x="123525" y="6996"/>
                </a:lnTo>
                <a:lnTo>
                  <a:pt x="88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7BBA110A-F0D6-4815-A530-12842E058620}" vid="{DBCC5AE0-762A-486A-A91B-EF3AE4503DE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6" ma:contentTypeDescription="Create a new document." ma:contentTypeScope="" ma:versionID="2245d72f9f22c961ac9c11b4021a29a4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c713bd9f538da43dbf4536b41f92027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4A12B6-53FC-4652-B09C-9D089BA126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9A85AF-D0F0-4964-95F2-C3766E354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33C0BC-C241-46AF-963C-CBDED36083B0}">
  <ds:schemaRefs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22d4c35-b548-4432-90ae-af4376e1c4b4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1644</TotalTime>
  <Words>1708</Words>
  <Application>Microsoft Office PowerPoint</Application>
  <PresentationFormat>A4 Paper (210x297 mm)</PresentationFormat>
  <Paragraphs>602</Paragraphs>
  <Slides>46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Custom Design</vt:lpstr>
      <vt:lpstr>2_Office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Brown</dc:creator>
  <cp:lastModifiedBy>Anna Jones</cp:lastModifiedBy>
  <cp:revision>61</cp:revision>
  <cp:lastPrinted>2019-09-06T09:46:27Z</cp:lastPrinted>
  <dcterms:created xsi:type="dcterms:W3CDTF">2019-02-04T08:17:32Z</dcterms:created>
  <dcterms:modified xsi:type="dcterms:W3CDTF">2020-06-13T21:31:51Z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