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 id="2147483706" r:id="rId2"/>
  </p:sldMasterIdLst>
  <p:handoutMasterIdLst>
    <p:handoutMasterId r:id="rId25"/>
  </p:handoutMasterIdLst>
  <p:sldIdLst>
    <p:sldId id="263" r:id="rId3"/>
    <p:sldId id="264" r:id="rId4"/>
    <p:sldId id="265" r:id="rId5"/>
    <p:sldId id="267" r:id="rId6"/>
    <p:sldId id="266" r:id="rId7"/>
    <p:sldId id="276" r:id="rId8"/>
    <p:sldId id="270" r:id="rId9"/>
    <p:sldId id="271" r:id="rId10"/>
    <p:sldId id="282" r:id="rId11"/>
    <p:sldId id="268" r:id="rId12"/>
    <p:sldId id="278" r:id="rId13"/>
    <p:sldId id="280" r:id="rId14"/>
    <p:sldId id="272" r:id="rId15"/>
    <p:sldId id="258" r:id="rId16"/>
    <p:sldId id="277" r:id="rId17"/>
    <p:sldId id="273" r:id="rId18"/>
    <p:sldId id="257" r:id="rId19"/>
    <p:sldId id="261" r:id="rId20"/>
    <p:sldId id="259" r:id="rId21"/>
    <p:sldId id="274" r:id="rId22"/>
    <p:sldId id="275" r:id="rId23"/>
    <p:sldId id="281" r:id="rId24"/>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8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410A028A-45B3-4583-8A13-5B5C460EAA83}" type="datetimeFigureOut">
              <a:rPr lang="en-GB" smtClean="0"/>
              <a:t>19/09/2019</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34D8FC52-EA86-4C66-8522-B6C47B096C85}" type="slidenum">
              <a:rPr lang="en-GB" smtClean="0"/>
              <a:t>‹#›</a:t>
            </a:fld>
            <a:endParaRPr lang="en-GB"/>
          </a:p>
        </p:txBody>
      </p:sp>
    </p:spTree>
    <p:extLst>
      <p:ext uri="{BB962C8B-B14F-4D97-AF65-F5344CB8AC3E}">
        <p14:creationId xmlns:p14="http://schemas.microsoft.com/office/powerpoint/2010/main" val="132426042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D61D4E8-E175-4B9E-A76A-D0C78F748B71}" type="datetimeFigureOut">
              <a:rPr lang="en-GB" smtClean="0"/>
              <a:t>19/09/2019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83957F-EAA4-4203-9E34-5D3A20D009B7}" type="slidenum">
              <a:rPr lang="en-GB" smtClean="0"/>
              <a:t>‹#›</a:t>
            </a:fld>
            <a:endParaRPr lang="en-GB"/>
          </a:p>
        </p:txBody>
      </p:sp>
    </p:spTree>
    <p:extLst>
      <p:ext uri="{BB962C8B-B14F-4D97-AF65-F5344CB8AC3E}">
        <p14:creationId xmlns:p14="http://schemas.microsoft.com/office/powerpoint/2010/main" val="29800235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61D4E8-E175-4B9E-A76A-D0C78F748B71}" type="datetimeFigureOut">
              <a:rPr lang="en-GB" smtClean="0"/>
              <a:t>19/09/2019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83957F-EAA4-4203-9E34-5D3A20D009B7}" type="slidenum">
              <a:rPr lang="en-GB" smtClean="0"/>
              <a:t>‹#›</a:t>
            </a:fld>
            <a:endParaRPr lang="en-GB"/>
          </a:p>
        </p:txBody>
      </p:sp>
    </p:spTree>
    <p:extLst>
      <p:ext uri="{BB962C8B-B14F-4D97-AF65-F5344CB8AC3E}">
        <p14:creationId xmlns:p14="http://schemas.microsoft.com/office/powerpoint/2010/main" val="42657754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61D4E8-E175-4B9E-A76A-D0C78F748B71}" type="datetimeFigureOut">
              <a:rPr lang="en-GB" smtClean="0"/>
              <a:t>19/09/2019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83957F-EAA4-4203-9E34-5D3A20D009B7}"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0693936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61D4E8-E175-4B9E-A76A-D0C78F748B71}" type="datetimeFigureOut">
              <a:rPr lang="en-GB" smtClean="0"/>
              <a:t>19/09/2019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83957F-EAA4-4203-9E34-5D3A20D009B7}" type="slidenum">
              <a:rPr lang="en-GB" smtClean="0"/>
              <a:t>‹#›</a:t>
            </a:fld>
            <a:endParaRPr lang="en-GB"/>
          </a:p>
        </p:txBody>
      </p:sp>
    </p:spTree>
    <p:extLst>
      <p:ext uri="{BB962C8B-B14F-4D97-AF65-F5344CB8AC3E}">
        <p14:creationId xmlns:p14="http://schemas.microsoft.com/office/powerpoint/2010/main" val="4615739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61D4E8-E175-4B9E-A76A-D0C78F748B71}" type="datetimeFigureOut">
              <a:rPr lang="en-GB" smtClean="0"/>
              <a:t>19/09/2019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83957F-EAA4-4203-9E34-5D3A20D009B7}"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081247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61D4E8-E175-4B9E-A76A-D0C78F748B71}" type="datetimeFigureOut">
              <a:rPr lang="en-GB" smtClean="0"/>
              <a:t>19/09/2019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83957F-EAA4-4203-9E34-5D3A20D009B7}" type="slidenum">
              <a:rPr lang="en-GB" smtClean="0"/>
              <a:t>‹#›</a:t>
            </a:fld>
            <a:endParaRPr lang="en-GB"/>
          </a:p>
        </p:txBody>
      </p:sp>
    </p:spTree>
    <p:extLst>
      <p:ext uri="{BB962C8B-B14F-4D97-AF65-F5344CB8AC3E}">
        <p14:creationId xmlns:p14="http://schemas.microsoft.com/office/powerpoint/2010/main" val="2637846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D61D4E8-E175-4B9E-A76A-D0C78F748B71}" type="datetimeFigureOut">
              <a:rPr lang="en-GB" smtClean="0"/>
              <a:t>19/09/2019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83957F-EAA4-4203-9E34-5D3A20D009B7}" type="slidenum">
              <a:rPr lang="en-GB" smtClean="0"/>
              <a:t>‹#›</a:t>
            </a:fld>
            <a:endParaRPr lang="en-GB"/>
          </a:p>
        </p:txBody>
      </p:sp>
    </p:spTree>
    <p:extLst>
      <p:ext uri="{BB962C8B-B14F-4D97-AF65-F5344CB8AC3E}">
        <p14:creationId xmlns:p14="http://schemas.microsoft.com/office/powerpoint/2010/main" val="35375423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D61D4E8-E175-4B9E-A76A-D0C78F748B71}" type="datetimeFigureOut">
              <a:rPr lang="en-GB" smtClean="0"/>
              <a:t>19/09/2019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83957F-EAA4-4203-9E34-5D3A20D009B7}" type="slidenum">
              <a:rPr lang="en-GB" smtClean="0"/>
              <a:t>‹#›</a:t>
            </a:fld>
            <a:endParaRPr lang="en-GB"/>
          </a:p>
        </p:txBody>
      </p:sp>
    </p:spTree>
    <p:extLst>
      <p:ext uri="{BB962C8B-B14F-4D97-AF65-F5344CB8AC3E}">
        <p14:creationId xmlns:p14="http://schemas.microsoft.com/office/powerpoint/2010/main" val="37785685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5F17BDF-DD04-44DA-A5A1-28D5BC0B0489}" type="datetimeFigureOut">
              <a:rPr lang="en-GB" smtClean="0">
                <a:solidFill>
                  <a:prstClr val="black">
                    <a:tint val="75000"/>
                  </a:prstClr>
                </a:solidFill>
              </a:rPr>
              <a:pPr/>
              <a:t>19/09/2019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4439BEEA-731C-4A1B-87C7-56751F13246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1676910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5F17BDF-DD04-44DA-A5A1-28D5BC0B0489}" type="datetimeFigureOut">
              <a:rPr lang="en-GB" smtClean="0">
                <a:solidFill>
                  <a:prstClr val="black">
                    <a:tint val="75000"/>
                  </a:prstClr>
                </a:solidFill>
              </a:rPr>
              <a:pPr/>
              <a:t>19/09/2019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4439BEEA-731C-4A1B-87C7-56751F13246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5565327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F17BDF-DD04-44DA-A5A1-28D5BC0B0489}" type="datetimeFigureOut">
              <a:rPr lang="en-GB" smtClean="0">
                <a:solidFill>
                  <a:prstClr val="black">
                    <a:tint val="75000"/>
                  </a:prstClr>
                </a:solidFill>
              </a:rPr>
              <a:pPr/>
              <a:t>19/09/2019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4439BEEA-731C-4A1B-87C7-56751F13246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539617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D61D4E8-E175-4B9E-A76A-D0C78F748B71}" type="datetimeFigureOut">
              <a:rPr lang="en-GB" smtClean="0"/>
              <a:t>19/09/2019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83957F-EAA4-4203-9E34-5D3A20D009B7}" type="slidenum">
              <a:rPr lang="en-GB" smtClean="0"/>
              <a:t>‹#›</a:t>
            </a:fld>
            <a:endParaRPr lang="en-GB"/>
          </a:p>
        </p:txBody>
      </p:sp>
    </p:spTree>
    <p:extLst>
      <p:ext uri="{BB962C8B-B14F-4D97-AF65-F5344CB8AC3E}">
        <p14:creationId xmlns:p14="http://schemas.microsoft.com/office/powerpoint/2010/main" val="30921046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5F17BDF-DD04-44DA-A5A1-28D5BC0B0489}" type="datetimeFigureOut">
              <a:rPr lang="en-GB" smtClean="0">
                <a:solidFill>
                  <a:prstClr val="black">
                    <a:tint val="75000"/>
                  </a:prstClr>
                </a:solidFill>
              </a:rPr>
              <a:pPr/>
              <a:t>19/09/2019</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4439BEEA-731C-4A1B-87C7-56751F13246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6249242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5F17BDF-DD04-44DA-A5A1-28D5BC0B0489}" type="datetimeFigureOut">
              <a:rPr lang="en-GB" smtClean="0">
                <a:solidFill>
                  <a:prstClr val="black">
                    <a:tint val="75000"/>
                  </a:prstClr>
                </a:solidFill>
              </a:rPr>
              <a:pPr/>
              <a:t>19/09/2019</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4439BEEA-731C-4A1B-87C7-56751F13246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2760114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5F17BDF-DD04-44DA-A5A1-28D5BC0B0489}" type="datetimeFigureOut">
              <a:rPr lang="en-GB" smtClean="0">
                <a:solidFill>
                  <a:prstClr val="black">
                    <a:tint val="75000"/>
                  </a:prstClr>
                </a:solidFill>
              </a:rPr>
              <a:pPr/>
              <a:t>19/09/2019</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4439BEEA-731C-4A1B-87C7-56751F13246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55810070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F17BDF-DD04-44DA-A5A1-28D5BC0B0489}" type="datetimeFigureOut">
              <a:rPr lang="en-GB" smtClean="0">
                <a:solidFill>
                  <a:prstClr val="black">
                    <a:tint val="75000"/>
                  </a:prstClr>
                </a:solidFill>
              </a:rPr>
              <a:pPr/>
              <a:t>19/09/2019</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4439BEEA-731C-4A1B-87C7-56751F13246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75263730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F17BDF-DD04-44DA-A5A1-28D5BC0B0489}" type="datetimeFigureOut">
              <a:rPr lang="en-GB" smtClean="0">
                <a:solidFill>
                  <a:prstClr val="black">
                    <a:tint val="75000"/>
                  </a:prstClr>
                </a:solidFill>
              </a:rPr>
              <a:pPr/>
              <a:t>19/09/2019</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4439BEEA-731C-4A1B-87C7-56751F13246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99306491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F17BDF-DD04-44DA-A5A1-28D5BC0B0489}" type="datetimeFigureOut">
              <a:rPr lang="en-GB" smtClean="0">
                <a:solidFill>
                  <a:prstClr val="black">
                    <a:tint val="75000"/>
                  </a:prstClr>
                </a:solidFill>
              </a:rPr>
              <a:pPr/>
              <a:t>19/09/2019</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4439BEEA-731C-4A1B-87C7-56751F13246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71847183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5F17BDF-DD04-44DA-A5A1-28D5BC0B0489}" type="datetimeFigureOut">
              <a:rPr lang="en-GB" smtClean="0">
                <a:solidFill>
                  <a:prstClr val="black">
                    <a:tint val="75000"/>
                  </a:prstClr>
                </a:solidFill>
              </a:rPr>
              <a:pPr/>
              <a:t>19/09/2019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4439BEEA-731C-4A1B-87C7-56751F13246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6077098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5F17BDF-DD04-44DA-A5A1-28D5BC0B0489}" type="datetimeFigureOut">
              <a:rPr lang="en-GB" smtClean="0">
                <a:solidFill>
                  <a:prstClr val="black">
                    <a:tint val="75000"/>
                  </a:prstClr>
                </a:solidFill>
              </a:rPr>
              <a:pPr/>
              <a:t>19/09/2019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4439BEEA-731C-4A1B-87C7-56751F13246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561790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61D4E8-E175-4B9E-A76A-D0C78F748B71}" type="datetimeFigureOut">
              <a:rPr lang="en-GB" smtClean="0"/>
              <a:t>19/09/2019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83957F-EAA4-4203-9E34-5D3A20D009B7}" type="slidenum">
              <a:rPr lang="en-GB" smtClean="0"/>
              <a:t>‹#›</a:t>
            </a:fld>
            <a:endParaRPr lang="en-GB"/>
          </a:p>
        </p:txBody>
      </p:sp>
    </p:spTree>
    <p:extLst>
      <p:ext uri="{BB962C8B-B14F-4D97-AF65-F5344CB8AC3E}">
        <p14:creationId xmlns:p14="http://schemas.microsoft.com/office/powerpoint/2010/main" val="3291962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D61D4E8-E175-4B9E-A76A-D0C78F748B71}" type="datetimeFigureOut">
              <a:rPr lang="en-GB" smtClean="0"/>
              <a:t>19/09/2019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883957F-EAA4-4203-9E34-5D3A20D009B7}" type="slidenum">
              <a:rPr lang="en-GB" smtClean="0"/>
              <a:t>‹#›</a:t>
            </a:fld>
            <a:endParaRPr lang="en-GB"/>
          </a:p>
        </p:txBody>
      </p:sp>
    </p:spTree>
    <p:extLst>
      <p:ext uri="{BB962C8B-B14F-4D97-AF65-F5344CB8AC3E}">
        <p14:creationId xmlns:p14="http://schemas.microsoft.com/office/powerpoint/2010/main" val="1857940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D61D4E8-E175-4B9E-A76A-D0C78F748B71}" type="datetimeFigureOut">
              <a:rPr lang="en-GB" smtClean="0"/>
              <a:t>19/09/2019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883957F-EAA4-4203-9E34-5D3A20D009B7}" type="slidenum">
              <a:rPr lang="en-GB" smtClean="0"/>
              <a:t>‹#›</a:t>
            </a:fld>
            <a:endParaRPr lang="en-GB"/>
          </a:p>
        </p:txBody>
      </p:sp>
    </p:spTree>
    <p:extLst>
      <p:ext uri="{BB962C8B-B14F-4D97-AF65-F5344CB8AC3E}">
        <p14:creationId xmlns:p14="http://schemas.microsoft.com/office/powerpoint/2010/main" val="539991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D61D4E8-E175-4B9E-A76A-D0C78F748B71}" type="datetimeFigureOut">
              <a:rPr lang="en-GB" smtClean="0"/>
              <a:t>19/09/2019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883957F-EAA4-4203-9E34-5D3A20D009B7}" type="slidenum">
              <a:rPr lang="en-GB" smtClean="0"/>
              <a:t>‹#›</a:t>
            </a:fld>
            <a:endParaRPr lang="en-GB"/>
          </a:p>
        </p:txBody>
      </p:sp>
    </p:spTree>
    <p:extLst>
      <p:ext uri="{BB962C8B-B14F-4D97-AF65-F5344CB8AC3E}">
        <p14:creationId xmlns:p14="http://schemas.microsoft.com/office/powerpoint/2010/main" val="1456201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61D4E8-E175-4B9E-A76A-D0C78F748B71}" type="datetimeFigureOut">
              <a:rPr lang="en-GB" smtClean="0"/>
              <a:t>19/09/2019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883957F-EAA4-4203-9E34-5D3A20D009B7}" type="slidenum">
              <a:rPr lang="en-GB" smtClean="0"/>
              <a:t>‹#›</a:t>
            </a:fld>
            <a:endParaRPr lang="en-GB"/>
          </a:p>
        </p:txBody>
      </p:sp>
    </p:spTree>
    <p:extLst>
      <p:ext uri="{BB962C8B-B14F-4D97-AF65-F5344CB8AC3E}">
        <p14:creationId xmlns:p14="http://schemas.microsoft.com/office/powerpoint/2010/main" val="2862241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61D4E8-E175-4B9E-A76A-D0C78F748B71}" type="datetimeFigureOut">
              <a:rPr lang="en-GB" smtClean="0"/>
              <a:t>19/09/2019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883957F-EAA4-4203-9E34-5D3A20D009B7}" type="slidenum">
              <a:rPr lang="en-GB" smtClean="0"/>
              <a:t>‹#›</a:t>
            </a:fld>
            <a:endParaRPr lang="en-GB"/>
          </a:p>
        </p:txBody>
      </p:sp>
    </p:spTree>
    <p:extLst>
      <p:ext uri="{BB962C8B-B14F-4D97-AF65-F5344CB8AC3E}">
        <p14:creationId xmlns:p14="http://schemas.microsoft.com/office/powerpoint/2010/main" val="1024195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61D4E8-E175-4B9E-A76A-D0C78F748B71}" type="datetimeFigureOut">
              <a:rPr lang="en-GB" smtClean="0"/>
              <a:t>19/09/2019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883957F-EAA4-4203-9E34-5D3A20D009B7}" type="slidenum">
              <a:rPr lang="en-GB" smtClean="0"/>
              <a:t>‹#›</a:t>
            </a:fld>
            <a:endParaRPr lang="en-GB"/>
          </a:p>
        </p:txBody>
      </p:sp>
    </p:spTree>
    <p:extLst>
      <p:ext uri="{BB962C8B-B14F-4D97-AF65-F5344CB8AC3E}">
        <p14:creationId xmlns:p14="http://schemas.microsoft.com/office/powerpoint/2010/main" val="3819060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D61D4E8-E175-4B9E-A76A-D0C78F748B71}" type="datetimeFigureOut">
              <a:rPr lang="en-GB" smtClean="0"/>
              <a:t>19/09/2019</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883957F-EAA4-4203-9E34-5D3A20D009B7}" type="slidenum">
              <a:rPr lang="en-GB" smtClean="0"/>
              <a:t>‹#›</a:t>
            </a:fld>
            <a:endParaRPr lang="en-GB"/>
          </a:p>
        </p:txBody>
      </p:sp>
    </p:spTree>
    <p:extLst>
      <p:ext uri="{BB962C8B-B14F-4D97-AF65-F5344CB8AC3E}">
        <p14:creationId xmlns:p14="http://schemas.microsoft.com/office/powerpoint/2010/main" val="827427004"/>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F17BDF-DD04-44DA-A5A1-28D5BC0B0489}" type="datetimeFigureOut">
              <a:rPr lang="en-GB" smtClean="0">
                <a:solidFill>
                  <a:prstClr val="black">
                    <a:tint val="75000"/>
                  </a:prstClr>
                </a:solidFill>
              </a:rPr>
              <a:pPr/>
              <a:t>19/09/2019</a:t>
            </a:fld>
            <a:endParaRPr lang="en-GB">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39BEEA-731C-4A1B-87C7-56751F13246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143333261"/>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0.xml"/></Relationships>
</file>

<file path=ppt/slides/_rels/slide1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7127" y="1442434"/>
            <a:ext cx="8306873" cy="4524315"/>
          </a:xfrm>
          <a:prstGeom prst="rect">
            <a:avLst/>
          </a:prstGeom>
        </p:spPr>
        <p:txBody>
          <a:bodyPr wrap="square">
            <a:spAutoFit/>
          </a:bodyPr>
          <a:lstStyle/>
          <a:p>
            <a:pPr algn="ctr"/>
            <a:r>
              <a:rPr lang="en-GB" altLang="en-US" sz="3600" b="1" dirty="0" smtClean="0">
                <a:solidFill>
                  <a:srgbClr val="FF0000"/>
                </a:solidFill>
                <a:latin typeface="Monotype Corsiva" panose="03010101010201010101" pitchFamily="66" charset="0"/>
              </a:rPr>
              <a:t>“To </a:t>
            </a:r>
            <a:r>
              <a:rPr lang="en-GB" altLang="en-US" sz="3600" b="1" dirty="0">
                <a:solidFill>
                  <a:srgbClr val="FF0000"/>
                </a:solidFill>
                <a:latin typeface="Monotype Corsiva" panose="03010101010201010101" pitchFamily="66" charset="0"/>
              </a:rPr>
              <a:t>live, love and learn like Jesus”</a:t>
            </a:r>
          </a:p>
          <a:p>
            <a:pPr algn="ctr"/>
            <a:endParaRPr lang="en-GB" altLang="zh-CN" sz="3600" kern="0" dirty="0">
              <a:latin typeface="Comic Sans MS" panose="030F0702030302020204" pitchFamily="66" charset="0"/>
              <a:ea typeface="宋体" panose="02010600030101010101" pitchFamily="2" charset="-122"/>
            </a:endParaRPr>
          </a:p>
          <a:p>
            <a:pPr algn="ctr"/>
            <a:r>
              <a:rPr lang="en-GB" altLang="zh-CN" sz="3600" kern="0" dirty="0" smtClean="0">
                <a:latin typeface="Comic Sans MS" panose="030F0702030302020204" pitchFamily="66" charset="0"/>
                <a:ea typeface="宋体" panose="02010600030101010101" pitchFamily="2" charset="-122"/>
              </a:rPr>
              <a:t>St </a:t>
            </a:r>
            <a:r>
              <a:rPr lang="en-GB" altLang="zh-CN" sz="3600" kern="0" dirty="0">
                <a:latin typeface="Comic Sans MS" panose="030F0702030302020204" pitchFamily="66" charset="0"/>
                <a:ea typeface="宋体" panose="02010600030101010101" pitchFamily="2" charset="-122"/>
              </a:rPr>
              <a:t>Patrick’s Catholic Primary School</a:t>
            </a:r>
            <a:r>
              <a:rPr lang="en-GB" altLang="zh-CN" sz="3600" b="1" kern="0" dirty="0">
                <a:latin typeface="Comic Sans MS" panose="030F0702030302020204" pitchFamily="66" charset="0"/>
                <a:ea typeface="宋体" panose="02010600030101010101" pitchFamily="2" charset="-122"/>
              </a:rPr>
              <a:t/>
            </a:r>
            <a:br>
              <a:rPr lang="en-GB" altLang="zh-CN" sz="3600" b="1" kern="0" dirty="0">
                <a:latin typeface="Comic Sans MS" panose="030F0702030302020204" pitchFamily="66" charset="0"/>
                <a:ea typeface="宋体" panose="02010600030101010101" pitchFamily="2" charset="-122"/>
              </a:rPr>
            </a:br>
            <a:r>
              <a:rPr lang="en-GB" altLang="zh-CN" sz="3600" b="1" kern="0" dirty="0">
                <a:latin typeface="Comic Sans MS" panose="030F0702030302020204" pitchFamily="66" charset="0"/>
                <a:ea typeface="宋体" panose="02010600030101010101" pitchFamily="2" charset="-122"/>
              </a:rPr>
              <a:t>Year 2 Curriculum Afternoon</a:t>
            </a:r>
            <a:r>
              <a:rPr lang="en-GB" altLang="zh-CN" sz="3600" kern="0" dirty="0">
                <a:latin typeface="Comic Sans MS" panose="030F0702030302020204" pitchFamily="66" charset="0"/>
                <a:ea typeface="宋体" panose="02010600030101010101" pitchFamily="2" charset="-122"/>
              </a:rPr>
              <a:t/>
            </a:r>
            <a:br>
              <a:rPr lang="en-GB" altLang="zh-CN" sz="3600" kern="0" dirty="0">
                <a:latin typeface="Comic Sans MS" panose="030F0702030302020204" pitchFamily="66" charset="0"/>
                <a:ea typeface="宋体" panose="02010600030101010101" pitchFamily="2" charset="-122"/>
              </a:rPr>
            </a:br>
            <a:r>
              <a:rPr lang="en-GB" altLang="zh-CN" sz="3600" kern="0" dirty="0" smtClean="0">
                <a:latin typeface="Comic Sans MS" panose="030F0702030302020204" pitchFamily="66" charset="0"/>
                <a:ea typeface="宋体" panose="02010600030101010101" pitchFamily="2" charset="-122"/>
              </a:rPr>
              <a:t>Thursday 26</a:t>
            </a:r>
            <a:r>
              <a:rPr lang="en-GB" altLang="zh-CN" sz="3600" kern="0" baseline="30000" dirty="0" smtClean="0">
                <a:latin typeface="Comic Sans MS" panose="030F0702030302020204" pitchFamily="66" charset="0"/>
                <a:ea typeface="宋体" panose="02010600030101010101" pitchFamily="2" charset="-122"/>
              </a:rPr>
              <a:t>th</a:t>
            </a:r>
            <a:r>
              <a:rPr lang="en-GB" altLang="zh-CN" sz="3600" kern="0" dirty="0" smtClean="0">
                <a:latin typeface="Comic Sans MS" panose="030F0702030302020204" pitchFamily="66" charset="0"/>
                <a:ea typeface="宋体" panose="02010600030101010101" pitchFamily="2" charset="-122"/>
              </a:rPr>
              <a:t> September 2019</a:t>
            </a:r>
            <a:r>
              <a:rPr lang="en-GB" altLang="zh-CN" sz="3600" kern="0" dirty="0">
                <a:latin typeface="Comic Sans MS" panose="030F0702030302020204" pitchFamily="66" charset="0"/>
                <a:ea typeface="宋体" panose="02010600030101010101" pitchFamily="2" charset="-122"/>
              </a:rPr>
              <a:t/>
            </a:r>
            <a:br>
              <a:rPr lang="en-GB" altLang="zh-CN" sz="3600" kern="0" dirty="0">
                <a:latin typeface="Comic Sans MS" panose="030F0702030302020204" pitchFamily="66" charset="0"/>
                <a:ea typeface="宋体" panose="02010600030101010101" pitchFamily="2" charset="-122"/>
              </a:rPr>
            </a:br>
            <a:r>
              <a:rPr lang="en-GB" altLang="zh-CN" sz="3600" kern="0" dirty="0">
                <a:latin typeface="Comic Sans MS" panose="030F0702030302020204" pitchFamily="66" charset="0"/>
                <a:ea typeface="宋体" panose="02010600030101010101" pitchFamily="2" charset="-122"/>
              </a:rPr>
              <a:t>Mrs Robertson &amp; Mrs </a:t>
            </a:r>
            <a:r>
              <a:rPr lang="en-GB" altLang="zh-CN" sz="3600" kern="0" dirty="0" smtClean="0">
                <a:latin typeface="Comic Sans MS" panose="030F0702030302020204" pitchFamily="66" charset="0"/>
                <a:ea typeface="宋体" panose="02010600030101010101" pitchFamily="2" charset="-122"/>
              </a:rPr>
              <a:t>Tate</a:t>
            </a:r>
          </a:p>
          <a:p>
            <a:pPr algn="ctr"/>
            <a:endParaRPr lang="en-GB" altLang="en-US" sz="3600" kern="0" dirty="0">
              <a:latin typeface="Comic Sans MS" panose="030F0702030302020204" pitchFamily="66" charset="0"/>
              <a:ea typeface="宋体" panose="02010600030101010101" pitchFamily="2" charset="-122"/>
            </a:endParaRPr>
          </a:p>
          <a:p>
            <a:pPr algn="ctr"/>
            <a:endParaRPr lang="en-GB" altLang="en-US" sz="3600" kern="0" dirty="0">
              <a:latin typeface="Comic Sans MS" panose="030F0702030302020204" pitchFamily="66" charset="0"/>
            </a:endParaRPr>
          </a:p>
        </p:txBody>
      </p:sp>
      <p:pic>
        <p:nvPicPr>
          <p:cNvPr id="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54110" y="4699000"/>
            <a:ext cx="2438400" cy="215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690449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sz="4400" kern="0" dirty="0">
                <a:solidFill>
                  <a:srgbClr val="000000"/>
                </a:solidFill>
                <a:latin typeface="Arial"/>
              </a:rPr>
              <a:t>Learning Gems</a:t>
            </a:r>
            <a:endParaRPr lang="en-GB" dirty="0"/>
          </a:p>
        </p:txBody>
      </p:sp>
      <p:sp>
        <p:nvSpPr>
          <p:cNvPr id="3" name="Content Placeholder 2"/>
          <p:cNvSpPr>
            <a:spLocks noGrp="1"/>
          </p:cNvSpPr>
          <p:nvPr>
            <p:ph idx="1"/>
          </p:nvPr>
        </p:nvSpPr>
        <p:spPr/>
        <p:txBody>
          <a:bodyPr/>
          <a:lstStyle/>
          <a:p>
            <a:pPr lvl="0" defTabSz="914400" eaLnBrk="0" fontAlgn="base" hangingPunct="0">
              <a:spcBef>
                <a:spcPct val="20000"/>
              </a:spcBef>
              <a:spcAft>
                <a:spcPct val="0"/>
              </a:spcAft>
              <a:buClrTx/>
              <a:buSzTx/>
              <a:buFontTx/>
              <a:buChar char="•"/>
            </a:pPr>
            <a:r>
              <a:rPr lang="en-GB" altLang="en-US" sz="3200" b="1" kern="0" dirty="0">
                <a:solidFill>
                  <a:srgbClr val="000000"/>
                </a:solidFill>
                <a:latin typeface="Arial"/>
              </a:rPr>
              <a:t>Ruby</a:t>
            </a:r>
            <a:r>
              <a:rPr lang="en-GB" altLang="en-US" sz="3200" kern="0" dirty="0">
                <a:solidFill>
                  <a:srgbClr val="000000"/>
                </a:solidFill>
                <a:latin typeface="Arial"/>
              </a:rPr>
              <a:t>: Supporting each other </a:t>
            </a:r>
          </a:p>
          <a:p>
            <a:pPr lvl="0" defTabSz="914400" eaLnBrk="0" fontAlgn="base" hangingPunct="0">
              <a:spcBef>
                <a:spcPct val="20000"/>
              </a:spcBef>
              <a:spcAft>
                <a:spcPct val="0"/>
              </a:spcAft>
              <a:buClrTx/>
              <a:buSzTx/>
              <a:buFontTx/>
              <a:buChar char="•"/>
            </a:pPr>
            <a:r>
              <a:rPr lang="en-GB" altLang="en-US" sz="3200" b="1" kern="0" dirty="0">
                <a:solidFill>
                  <a:srgbClr val="000000"/>
                </a:solidFill>
                <a:latin typeface="Arial"/>
              </a:rPr>
              <a:t>Diamond</a:t>
            </a:r>
            <a:r>
              <a:rPr lang="en-GB" altLang="en-US" sz="3200" kern="0" dirty="0">
                <a:solidFill>
                  <a:srgbClr val="000000"/>
                </a:solidFill>
                <a:latin typeface="Arial"/>
              </a:rPr>
              <a:t>: Problem solving, being responsible.</a:t>
            </a:r>
          </a:p>
          <a:p>
            <a:pPr lvl="0" defTabSz="914400" eaLnBrk="0" fontAlgn="base" hangingPunct="0">
              <a:spcBef>
                <a:spcPct val="20000"/>
              </a:spcBef>
              <a:spcAft>
                <a:spcPct val="0"/>
              </a:spcAft>
              <a:buClrTx/>
              <a:buSzTx/>
              <a:buFontTx/>
              <a:buChar char="•"/>
            </a:pPr>
            <a:r>
              <a:rPr lang="en-GB" altLang="en-US" sz="3200" b="1" kern="0" dirty="0">
                <a:solidFill>
                  <a:srgbClr val="000000"/>
                </a:solidFill>
                <a:latin typeface="Arial"/>
              </a:rPr>
              <a:t>Emerald</a:t>
            </a:r>
            <a:r>
              <a:rPr lang="en-GB" altLang="en-US" sz="3200" kern="0" dirty="0">
                <a:solidFill>
                  <a:srgbClr val="000000"/>
                </a:solidFill>
                <a:latin typeface="Arial"/>
              </a:rPr>
              <a:t>: Sticking with it, even when it gets tough.</a:t>
            </a:r>
          </a:p>
          <a:p>
            <a:pPr lvl="0" defTabSz="914400" eaLnBrk="0" fontAlgn="base" hangingPunct="0">
              <a:spcBef>
                <a:spcPct val="20000"/>
              </a:spcBef>
              <a:spcAft>
                <a:spcPct val="0"/>
              </a:spcAft>
              <a:buClrTx/>
              <a:buSzTx/>
              <a:buFontTx/>
              <a:buChar char="•"/>
            </a:pPr>
            <a:r>
              <a:rPr lang="en-GB" altLang="en-US" sz="3200" b="1" kern="0" dirty="0">
                <a:solidFill>
                  <a:srgbClr val="000000"/>
                </a:solidFill>
                <a:latin typeface="Arial"/>
              </a:rPr>
              <a:t>Sapphire</a:t>
            </a:r>
            <a:r>
              <a:rPr lang="en-GB" altLang="en-US" sz="3200" kern="0" dirty="0">
                <a:solidFill>
                  <a:srgbClr val="000000"/>
                </a:solidFill>
                <a:latin typeface="Arial"/>
              </a:rPr>
              <a:t>: Keeping focused.</a:t>
            </a:r>
          </a:p>
          <a:p>
            <a:endParaRPr lang="en-GB" dirty="0"/>
          </a:p>
        </p:txBody>
      </p:sp>
    </p:spTree>
    <p:extLst>
      <p:ext uri="{BB962C8B-B14F-4D97-AF65-F5344CB8AC3E}">
        <p14:creationId xmlns:p14="http://schemas.microsoft.com/office/powerpoint/2010/main" val="26406008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998483"/>
          </a:xfrm>
        </p:spPr>
        <p:txBody>
          <a:bodyPr/>
          <a:lstStyle/>
          <a:p>
            <a:r>
              <a:rPr lang="en-GB" u="sng" dirty="0" smtClean="0"/>
              <a:t>Mindfulness</a:t>
            </a:r>
            <a:endParaRPr lang="en-GB" u="sng" dirty="0"/>
          </a:p>
        </p:txBody>
      </p:sp>
      <p:sp>
        <p:nvSpPr>
          <p:cNvPr id="3" name="Text Placeholder 2"/>
          <p:cNvSpPr>
            <a:spLocks noGrp="1"/>
          </p:cNvSpPr>
          <p:nvPr>
            <p:ph type="body" idx="1"/>
          </p:nvPr>
        </p:nvSpPr>
        <p:spPr>
          <a:xfrm>
            <a:off x="677335" y="1907628"/>
            <a:ext cx="8596668" cy="2506717"/>
          </a:xfrm>
        </p:spPr>
        <p:txBody>
          <a:bodyPr>
            <a:normAutofit/>
          </a:bodyPr>
          <a:lstStyle/>
          <a:p>
            <a:r>
              <a:rPr lang="en-GB" sz="2800" dirty="0" smtClean="0"/>
              <a:t>Everyday, we ‘Stop and take 15’ through different activities such as mindfulness stories for relaxation, breathing exercises, colouring while listening to music and story telling to promote positive mental health and well-being.</a:t>
            </a:r>
            <a:endParaRPr lang="en-GB" sz="28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69561" y="4546224"/>
            <a:ext cx="2692025" cy="1794683"/>
          </a:xfrm>
          <a:prstGeom prst="rect">
            <a:avLst/>
          </a:prstGeom>
        </p:spPr>
      </p:pic>
    </p:spTree>
    <p:extLst>
      <p:ext uri="{BB962C8B-B14F-4D97-AF65-F5344CB8AC3E}">
        <p14:creationId xmlns:p14="http://schemas.microsoft.com/office/powerpoint/2010/main" val="1666366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Berlin Sans FB Demi" panose="020E0802020502020306" pitchFamily="34" charset="0"/>
              </a:rPr>
              <a:t>FOOTSTEPS IN FAITH CHALLENGE</a:t>
            </a:r>
            <a:endParaRPr lang="en-GB" dirty="0">
              <a:latin typeface="Berlin Sans FB Demi" panose="020E0802020502020306" pitchFamily="34" charset="0"/>
            </a:endParaRPr>
          </a:p>
        </p:txBody>
      </p:sp>
      <p:sp>
        <p:nvSpPr>
          <p:cNvPr id="3" name="Content Placeholder 2"/>
          <p:cNvSpPr>
            <a:spLocks noGrp="1"/>
          </p:cNvSpPr>
          <p:nvPr>
            <p:ph sz="half" idx="1"/>
          </p:nvPr>
        </p:nvSpPr>
        <p:spPr/>
        <p:txBody>
          <a:bodyPr/>
          <a:lstStyle/>
          <a:p>
            <a:r>
              <a:rPr lang="en-GB" dirty="0" smtClean="0">
                <a:solidFill>
                  <a:srgbClr val="00B050"/>
                </a:solidFill>
                <a:latin typeface="Berlin Sans FB Demi" panose="020E0802020502020306" pitchFamily="34" charset="0"/>
              </a:rPr>
              <a:t>Challenges to complete</a:t>
            </a:r>
          </a:p>
          <a:p>
            <a:r>
              <a:rPr lang="en-GB" dirty="0" smtClean="0">
                <a:solidFill>
                  <a:srgbClr val="00B050"/>
                </a:solidFill>
                <a:latin typeface="Berlin Sans FB Demi" panose="020E0802020502020306" pitchFamily="34" charset="0"/>
              </a:rPr>
              <a:t>In RE</a:t>
            </a:r>
          </a:p>
          <a:p>
            <a:r>
              <a:rPr lang="en-GB" dirty="0" smtClean="0">
                <a:solidFill>
                  <a:srgbClr val="00B050"/>
                </a:solidFill>
                <a:latin typeface="Berlin Sans FB Demi" panose="020E0802020502020306" pitchFamily="34" charset="0"/>
              </a:rPr>
              <a:t>In assembly, Mass, class reflection</a:t>
            </a:r>
          </a:p>
          <a:p>
            <a:r>
              <a:rPr lang="en-GB" dirty="0" smtClean="0">
                <a:solidFill>
                  <a:srgbClr val="00B050"/>
                </a:solidFill>
                <a:latin typeface="Berlin Sans FB Demi" panose="020E0802020502020306" pitchFamily="34" charset="0"/>
              </a:rPr>
              <a:t>In your homes</a:t>
            </a:r>
          </a:p>
          <a:p>
            <a:r>
              <a:rPr lang="en-GB" dirty="0" smtClean="0">
                <a:solidFill>
                  <a:srgbClr val="00B050"/>
                </a:solidFill>
                <a:latin typeface="Berlin Sans FB Demi" panose="020E0802020502020306" pitchFamily="34" charset="0"/>
              </a:rPr>
              <a:t>Around the school</a:t>
            </a:r>
          </a:p>
          <a:p>
            <a:endParaRPr lang="en-GB" dirty="0">
              <a:solidFill>
                <a:srgbClr val="00B050"/>
              </a:solidFill>
              <a:latin typeface="Berlin Sans FB Demi" panose="020E0802020502020306" pitchFamily="34" charset="0"/>
            </a:endParaRPr>
          </a:p>
          <a:p>
            <a:r>
              <a:rPr lang="en-GB" dirty="0" smtClean="0">
                <a:solidFill>
                  <a:srgbClr val="00B050"/>
                </a:solidFill>
                <a:latin typeface="Berlin Sans FB Demi" panose="020E0802020502020306" pitchFamily="34" charset="0"/>
              </a:rPr>
              <a:t>5 tasks = 1 badge</a:t>
            </a:r>
            <a:endParaRPr lang="en-GB" dirty="0">
              <a:solidFill>
                <a:srgbClr val="00B050"/>
              </a:solidFill>
              <a:latin typeface="Berlin Sans FB Demi" panose="020E0802020502020306" pitchFamily="34" charset="0"/>
            </a:endParaRPr>
          </a:p>
        </p:txBody>
      </p:sp>
      <p:pic>
        <p:nvPicPr>
          <p:cNvPr id="5" name="Content Placeholder 4"/>
          <p:cNvPicPr>
            <a:picLocks noGrp="1" noChangeAspect="1"/>
          </p:cNvPicPr>
          <p:nvPr>
            <p:ph sz="half" idx="2"/>
          </p:nvPr>
        </p:nvPicPr>
        <p:blipFill rotWithShape="1">
          <a:blip r:embed="rId2"/>
          <a:srcRect l="22382" t="31293" r="32943" b="23980"/>
          <a:stretch/>
        </p:blipFill>
        <p:spPr>
          <a:xfrm rot="5400000">
            <a:off x="7010010" y="2320286"/>
            <a:ext cx="3971418" cy="2982096"/>
          </a:xfrm>
          <a:prstGeom prst="rect">
            <a:avLst/>
          </a:prstGeom>
        </p:spPr>
      </p:pic>
      <p:pic>
        <p:nvPicPr>
          <p:cNvPr id="7" name="Picture 6"/>
          <p:cNvPicPr>
            <a:picLocks noChangeAspect="1"/>
          </p:cNvPicPr>
          <p:nvPr/>
        </p:nvPicPr>
        <p:blipFill>
          <a:blip r:embed="rId3"/>
          <a:stretch>
            <a:fillRect/>
          </a:stretch>
        </p:blipFill>
        <p:spPr>
          <a:xfrm>
            <a:off x="838200" y="5920909"/>
            <a:ext cx="6474513" cy="512108"/>
          </a:xfrm>
          <a:prstGeom prst="rect">
            <a:avLst/>
          </a:prstGeom>
        </p:spPr>
      </p:pic>
    </p:spTree>
    <p:extLst>
      <p:ext uri="{BB962C8B-B14F-4D97-AF65-F5344CB8AC3E}">
        <p14:creationId xmlns:p14="http://schemas.microsoft.com/office/powerpoint/2010/main" val="19342622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latin typeface="Comic Sans MS" panose="030F0702030302020204" pitchFamily="66" charset="0"/>
              </a:rPr>
              <a:t>Class rules</a:t>
            </a:r>
            <a:br>
              <a:rPr lang="en-GB" altLang="en-US" dirty="0">
                <a:latin typeface="Comic Sans MS" panose="030F0702030302020204" pitchFamily="66" charset="0"/>
              </a:rPr>
            </a:br>
            <a:r>
              <a:rPr lang="en-GB" altLang="en-US" dirty="0">
                <a:latin typeface="Comic Sans MS" panose="030F0702030302020204" pitchFamily="66" charset="0"/>
              </a:rPr>
              <a:t>We made up our own class rules</a:t>
            </a:r>
            <a:endParaRPr lang="en-GB" dirty="0"/>
          </a:p>
        </p:txBody>
      </p:sp>
      <p:pic>
        <p:nvPicPr>
          <p:cNvPr id="4" name="Picture 5" descr="MCj0294973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14144" y="2014674"/>
            <a:ext cx="2824162" cy="3573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p:txBody>
          <a:bodyPr>
            <a:normAutofit lnSpcReduction="10000"/>
          </a:bodyPr>
          <a:lstStyle/>
          <a:p>
            <a:r>
              <a:rPr lang="en-GB" dirty="0"/>
              <a:t>1. Love one another and keep each other happy.</a:t>
            </a:r>
          </a:p>
          <a:p>
            <a:r>
              <a:rPr lang="en-GB" dirty="0"/>
              <a:t>2. Look after our things and put them away.</a:t>
            </a:r>
          </a:p>
          <a:p>
            <a:r>
              <a:rPr lang="en-GB" dirty="0"/>
              <a:t>3. Help each other.</a:t>
            </a:r>
          </a:p>
          <a:p>
            <a:r>
              <a:rPr lang="en-GB" dirty="0"/>
              <a:t>4. Be kind and look after each other.</a:t>
            </a:r>
          </a:p>
          <a:p>
            <a:r>
              <a:rPr lang="en-GB" dirty="0"/>
              <a:t>5. Walk and sit carefully. Remember to tuck in your chair.</a:t>
            </a:r>
          </a:p>
          <a:p>
            <a:r>
              <a:rPr lang="en-GB" dirty="0"/>
              <a:t>6. Put your hand up when you want to say something. </a:t>
            </a:r>
          </a:p>
          <a:p>
            <a:r>
              <a:rPr lang="en-GB" dirty="0"/>
              <a:t>7. Listen to everyone. </a:t>
            </a:r>
          </a:p>
          <a:p>
            <a:r>
              <a:rPr lang="en-GB" dirty="0"/>
              <a:t>8. Remember to say 'please' and 'thank you'. </a:t>
            </a:r>
          </a:p>
          <a:p>
            <a:r>
              <a:rPr lang="en-GB" dirty="0"/>
              <a:t>9. Look after our prayer table and show respect to God. </a:t>
            </a:r>
          </a:p>
          <a:p>
            <a:r>
              <a:rPr lang="en-GB" dirty="0"/>
              <a:t>10. Do your best work. </a:t>
            </a:r>
          </a:p>
          <a:p>
            <a:endParaRPr lang="en-GB" dirty="0"/>
          </a:p>
        </p:txBody>
      </p:sp>
    </p:spTree>
    <p:extLst>
      <p:ext uri="{BB962C8B-B14F-4D97-AF65-F5344CB8AC3E}">
        <p14:creationId xmlns:p14="http://schemas.microsoft.com/office/powerpoint/2010/main" val="2975171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04141"/>
            <a:ext cx="8596668" cy="1320800"/>
          </a:xfrm>
        </p:spPr>
        <p:txBody>
          <a:bodyPr/>
          <a:lstStyle/>
          <a:p>
            <a:r>
              <a:rPr lang="en-GB" dirty="0" smtClean="0">
                <a:solidFill>
                  <a:schemeClr val="tx1"/>
                </a:solidFill>
              </a:rPr>
              <a:t>Home Learning</a:t>
            </a:r>
            <a:endParaRPr lang="en-GB" dirty="0">
              <a:solidFill>
                <a:schemeClr val="tx1"/>
              </a:solidFill>
            </a:endParaRPr>
          </a:p>
        </p:txBody>
      </p:sp>
      <p:sp>
        <p:nvSpPr>
          <p:cNvPr id="3" name="Content Placeholder 2"/>
          <p:cNvSpPr txBox="1">
            <a:spLocks/>
          </p:cNvSpPr>
          <p:nvPr/>
        </p:nvSpPr>
        <p:spPr>
          <a:xfrm>
            <a:off x="527693" y="964541"/>
            <a:ext cx="10515600" cy="502637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smtClean="0">
                <a:latin typeface="Calibri" panose="020F0502020204030204" pitchFamily="34" charset="0"/>
              </a:rPr>
              <a:t>We hope that you will continue to read regularly with your child and help them to learn their spellings. In addition, we will sometimes add maths activities (</a:t>
            </a:r>
            <a:r>
              <a:rPr lang="en-GB" dirty="0" err="1" smtClean="0">
                <a:latin typeface="Calibri" panose="020F0502020204030204" pitchFamily="34" charset="0"/>
              </a:rPr>
              <a:t>eg</a:t>
            </a:r>
            <a:r>
              <a:rPr lang="en-GB" dirty="0" smtClean="0">
                <a:latin typeface="Calibri" panose="020F0502020204030204" pitchFamily="34" charset="0"/>
              </a:rPr>
              <a:t> learning number bonds to 20, 2x, 5x and 10x tables), handwriting sheets or topic related activities.</a:t>
            </a:r>
            <a:endParaRPr lang="en-GB" u="sng" dirty="0">
              <a:latin typeface="Calibri" panose="020F0502020204030204" pitchFamily="34" charset="0"/>
            </a:endParaRPr>
          </a:p>
          <a:p>
            <a:r>
              <a:rPr lang="en-GB" dirty="0" smtClean="0">
                <a:latin typeface="Calibri" panose="020F0502020204030204" pitchFamily="34" charset="0"/>
              </a:rPr>
              <a:t>We hope this will consolidate what we have been learning in school  especially in reading and spelling each week – it’s definitely a partnership!</a:t>
            </a:r>
          </a:p>
          <a:p>
            <a:r>
              <a:rPr lang="en-GB" dirty="0" smtClean="0">
                <a:latin typeface="Calibri" panose="020F0502020204030204" pitchFamily="34" charset="0"/>
              </a:rPr>
              <a:t>Your support and interest will help the children to embed their learning and the more practice of reading, spellings and tables that they can enjoy, the more they will learn.</a:t>
            </a:r>
          </a:p>
          <a:p>
            <a:r>
              <a:rPr lang="en-GB" dirty="0" smtClean="0">
                <a:latin typeface="Calibri" panose="020F0502020204030204" pitchFamily="34" charset="0"/>
              </a:rPr>
              <a:t>The folder will be given out on a Friday, to be returned by the following Thursday when we will do our regular spelling test.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8490" y="4997173"/>
            <a:ext cx="2189605" cy="1535992"/>
          </a:xfrm>
          <a:prstGeom prst="rect">
            <a:avLst/>
          </a:prstGeom>
        </p:spPr>
      </p:pic>
    </p:spTree>
    <p:extLst>
      <p:ext uri="{BB962C8B-B14F-4D97-AF65-F5344CB8AC3E}">
        <p14:creationId xmlns:p14="http://schemas.microsoft.com/office/powerpoint/2010/main" val="13775334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Enrichment</a:t>
            </a:r>
            <a:endParaRPr lang="en-GB" dirty="0"/>
          </a:p>
        </p:txBody>
      </p:sp>
      <p:sp>
        <p:nvSpPr>
          <p:cNvPr id="3" name="Content Placeholder 2"/>
          <p:cNvSpPr>
            <a:spLocks noGrp="1"/>
          </p:cNvSpPr>
          <p:nvPr>
            <p:ph idx="1"/>
          </p:nvPr>
        </p:nvSpPr>
        <p:spPr/>
        <p:txBody>
          <a:bodyPr>
            <a:normAutofit/>
          </a:bodyPr>
          <a:lstStyle/>
          <a:p>
            <a:r>
              <a:rPr lang="en-GB" sz="2400" dirty="0" smtClean="0"/>
              <a:t>In Year 2 we like to ask children to enrich their learning by finding out extra information at home or doing a related activity to broaden their learning.</a:t>
            </a:r>
          </a:p>
          <a:p>
            <a:r>
              <a:rPr lang="en-GB" sz="2400" dirty="0" smtClean="0"/>
              <a:t>We also know that you will be greatly enriching your children’s learning experiences through family events, clubs and outings. We’d love to hear about these and hope that you will include them as enrichment activities in the Home Learning folder.</a:t>
            </a:r>
            <a:endParaRPr lang="en-GB" sz="2400" dirty="0"/>
          </a:p>
        </p:txBody>
      </p:sp>
    </p:spTree>
    <p:extLst>
      <p:ext uri="{BB962C8B-B14F-4D97-AF65-F5344CB8AC3E}">
        <p14:creationId xmlns:p14="http://schemas.microsoft.com/office/powerpoint/2010/main" val="41003417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41866" y="2472266"/>
            <a:ext cx="11108267" cy="4401205"/>
          </a:xfrm>
          <a:prstGeom prst="rect">
            <a:avLst/>
          </a:prstGeom>
          <a:noFill/>
        </p:spPr>
        <p:txBody>
          <a:bodyPr wrap="square" rtlCol="0">
            <a:spAutoFit/>
          </a:bodyPr>
          <a:lstStyle/>
          <a:p>
            <a:pPr marL="457200" indent="-457200">
              <a:buFont typeface="Arial" panose="020B0604020202020204" pitchFamily="34" charset="0"/>
              <a:buChar char="•"/>
            </a:pPr>
            <a:r>
              <a:rPr lang="en-GB" sz="2800" dirty="0" smtClean="0">
                <a:latin typeface="Calibri" panose="020F0502020204030204" pitchFamily="34" charset="0"/>
              </a:rPr>
              <a:t>All children are tested against the new National Curriculum objectives</a:t>
            </a:r>
          </a:p>
          <a:p>
            <a:pPr marL="457200" indent="-457200">
              <a:buFont typeface="Arial" panose="020B0604020202020204" pitchFamily="34" charset="0"/>
              <a:buChar char="•"/>
            </a:pPr>
            <a:r>
              <a:rPr lang="en-GB" sz="2800" dirty="0" smtClean="0">
                <a:latin typeface="Calibri" panose="020F0502020204030204" pitchFamily="34" charset="0"/>
              </a:rPr>
              <a:t>There will be  children who will be working at the ‘Expected’ level but some will be ‘Working Towards’ that level and some ‘Exceeding’ it.</a:t>
            </a:r>
          </a:p>
          <a:p>
            <a:pPr marL="457200" indent="-457200">
              <a:buFont typeface="Arial" panose="020B0604020202020204" pitchFamily="34" charset="0"/>
              <a:buChar char="•"/>
            </a:pPr>
            <a:r>
              <a:rPr lang="en-GB" sz="2800" dirty="0" smtClean="0">
                <a:latin typeface="Calibri" panose="020F0502020204030204" pitchFamily="34" charset="0"/>
              </a:rPr>
              <a:t>These tests will be in Reading and Maths </a:t>
            </a:r>
          </a:p>
          <a:p>
            <a:pPr marL="457200" indent="-457200">
              <a:buFont typeface="Arial" panose="020B0604020202020204" pitchFamily="34" charset="0"/>
              <a:buChar char="•"/>
            </a:pPr>
            <a:r>
              <a:rPr lang="en-GB" sz="2800" dirty="0" smtClean="0">
                <a:latin typeface="Calibri" panose="020F0502020204030204" pitchFamily="34" charset="0"/>
              </a:rPr>
              <a:t>If your child didn’t pass the Phonics Test in Year 1, they will be tested again in June.</a:t>
            </a:r>
          </a:p>
          <a:p>
            <a:pPr marL="457200" indent="-457200">
              <a:buFont typeface="Arial" panose="020B0604020202020204" pitchFamily="34" charset="0"/>
              <a:buChar char="•"/>
            </a:pPr>
            <a:r>
              <a:rPr lang="en-GB" sz="2800" dirty="0" smtClean="0">
                <a:latin typeface="Calibri" panose="020F0502020204030204" pitchFamily="34" charset="0"/>
              </a:rPr>
              <a:t>Writing will continue to be teacher assessed against national expectations.</a:t>
            </a:r>
          </a:p>
          <a:p>
            <a:endParaRPr lang="en-GB" sz="2800" dirty="0" smtClean="0"/>
          </a:p>
          <a:p>
            <a:endParaRPr lang="en-GB" sz="2800" dirty="0"/>
          </a:p>
        </p:txBody>
      </p:sp>
      <p:sp>
        <p:nvSpPr>
          <p:cNvPr id="5" name="Title 1"/>
          <p:cNvSpPr txBox="1">
            <a:spLocks/>
          </p:cNvSpPr>
          <p:nvPr/>
        </p:nvSpPr>
        <p:spPr>
          <a:xfrm>
            <a:off x="838200" y="365125"/>
            <a:ext cx="10515600" cy="1325563"/>
          </a:xfrm>
          <a:prstGeom prst="rect">
            <a:avLst/>
          </a:prstGeom>
        </p:spPr>
        <p:txBody>
          <a:bodyPr vert="horz" lIns="91440" tIns="45720" rIns="91440" bIns="45720" rtlCol="0" anchor="b">
            <a:normAutofit fontScale="9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dirty="0" smtClean="0"/>
              <a:t>Key Stage 1 Testing: The National Picture</a:t>
            </a:r>
            <a:endParaRPr lang="en-GB" dirty="0"/>
          </a:p>
        </p:txBody>
      </p:sp>
    </p:spTree>
    <p:extLst>
      <p:ext uri="{BB962C8B-B14F-4D97-AF65-F5344CB8AC3E}">
        <p14:creationId xmlns:p14="http://schemas.microsoft.com/office/powerpoint/2010/main" val="32764904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838200" y="1385358"/>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smtClean="0">
                <a:latin typeface="Calibri" panose="020F0502020204030204" pitchFamily="34" charset="0"/>
              </a:rPr>
              <a:t>Children will be teacher assessed against objectives from the National Curriculum.</a:t>
            </a:r>
            <a:endParaRPr lang="en-GB" i="1" dirty="0" smtClean="0">
              <a:latin typeface="Calibri" panose="020F0502020204030204" pitchFamily="34" charset="0"/>
            </a:endParaRPr>
          </a:p>
          <a:p>
            <a:r>
              <a:rPr lang="en-GB" dirty="0" smtClean="0">
                <a:latin typeface="Calibri" panose="020F0502020204030204" pitchFamily="34" charset="0"/>
              </a:rPr>
              <a:t>Within school we are continually assessing against objectives for the end of  each Stage using the terminology: </a:t>
            </a:r>
            <a:r>
              <a:rPr lang="en-GB" i="1" dirty="0" smtClean="0">
                <a:solidFill>
                  <a:srgbClr val="0070C0"/>
                </a:solidFill>
                <a:latin typeface="Calibri" panose="020F0502020204030204" pitchFamily="34" charset="0"/>
              </a:rPr>
              <a:t>Working Below Expectations</a:t>
            </a:r>
            <a:r>
              <a:rPr lang="en-GB" i="1" dirty="0" smtClean="0">
                <a:latin typeface="Calibri" panose="020F0502020204030204" pitchFamily="34" charset="0"/>
              </a:rPr>
              <a:t>; </a:t>
            </a:r>
            <a:r>
              <a:rPr lang="en-GB" i="1" dirty="0" smtClean="0">
                <a:solidFill>
                  <a:srgbClr val="FF0000"/>
                </a:solidFill>
                <a:latin typeface="Calibri" panose="020F0502020204030204" pitchFamily="34" charset="0"/>
              </a:rPr>
              <a:t>Working Towards Expectations</a:t>
            </a:r>
            <a:r>
              <a:rPr lang="en-GB" i="1" dirty="0" smtClean="0">
                <a:latin typeface="Calibri" panose="020F0502020204030204" pitchFamily="34" charset="0"/>
              </a:rPr>
              <a:t>; </a:t>
            </a:r>
            <a:r>
              <a:rPr lang="en-GB" i="1" dirty="0" smtClean="0">
                <a:solidFill>
                  <a:srgbClr val="FFC000"/>
                </a:solidFill>
                <a:latin typeface="Calibri" panose="020F0502020204030204" pitchFamily="34" charset="0"/>
              </a:rPr>
              <a:t>Meeting Expectations</a:t>
            </a:r>
            <a:r>
              <a:rPr lang="en-GB" i="1" dirty="0" smtClean="0">
                <a:latin typeface="Calibri" panose="020F0502020204030204" pitchFamily="34" charset="0"/>
              </a:rPr>
              <a:t>; </a:t>
            </a:r>
            <a:r>
              <a:rPr lang="en-GB" i="1" dirty="0" smtClean="0">
                <a:solidFill>
                  <a:srgbClr val="00B050"/>
                </a:solidFill>
                <a:latin typeface="Calibri" panose="020F0502020204030204" pitchFamily="34" charset="0"/>
              </a:rPr>
              <a:t>Exceeding Expectations</a:t>
            </a:r>
            <a:r>
              <a:rPr lang="en-GB" i="1" dirty="0" smtClean="0">
                <a:latin typeface="Calibri" panose="020F0502020204030204" pitchFamily="34" charset="0"/>
              </a:rPr>
              <a:t>. </a:t>
            </a:r>
          </a:p>
          <a:p>
            <a:r>
              <a:rPr lang="en-GB" dirty="0" smtClean="0">
                <a:latin typeface="Calibri" panose="020F0502020204030204" pitchFamily="34" charset="0"/>
              </a:rPr>
              <a:t>We record assessments in order to be able to measure progress throughout the year.</a:t>
            </a:r>
          </a:p>
          <a:p>
            <a:r>
              <a:rPr lang="en-GB" dirty="0" smtClean="0">
                <a:latin typeface="Calibri" panose="020F0502020204030204" pitchFamily="34" charset="0"/>
              </a:rPr>
              <a:t>We continue to collect data and share this information with you at the end of Autumn, Spring and Summer.</a:t>
            </a:r>
            <a:endParaRPr lang="en-GB" dirty="0">
              <a:latin typeface="Calibri" panose="020F0502020204030204" pitchFamily="34" charset="0"/>
            </a:endParaRPr>
          </a:p>
        </p:txBody>
      </p:sp>
      <p:sp>
        <p:nvSpPr>
          <p:cNvPr id="3" name="Title 1"/>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t>Assessment and recording at St. Patrick’s</a:t>
            </a:r>
            <a:endParaRPr lang="en-GB" dirty="0"/>
          </a:p>
        </p:txBody>
      </p:sp>
    </p:spTree>
    <p:extLst>
      <p:ext uri="{BB962C8B-B14F-4D97-AF65-F5344CB8AC3E}">
        <p14:creationId xmlns:p14="http://schemas.microsoft.com/office/powerpoint/2010/main" val="9610657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4800" u="sng" dirty="0">
                <a:solidFill>
                  <a:schemeClr val="tx1"/>
                </a:solidFill>
              </a:rPr>
              <a:t>Personalised Learning</a:t>
            </a:r>
            <a:r>
              <a:rPr lang="en-GB" dirty="0"/>
              <a:t/>
            </a:r>
            <a:br>
              <a:rPr lang="en-GB" dirty="0"/>
            </a:br>
            <a:endParaRPr lang="en-GB" dirty="0"/>
          </a:p>
        </p:txBody>
      </p:sp>
      <p:sp>
        <p:nvSpPr>
          <p:cNvPr id="3" name="Content Placeholder 2"/>
          <p:cNvSpPr>
            <a:spLocks noGrp="1"/>
          </p:cNvSpPr>
          <p:nvPr>
            <p:ph idx="1"/>
          </p:nvPr>
        </p:nvSpPr>
        <p:spPr/>
        <p:txBody>
          <a:bodyPr>
            <a:normAutofit lnSpcReduction="10000"/>
          </a:bodyPr>
          <a:lstStyle/>
          <a:p>
            <a:r>
              <a:rPr lang="en-GB" sz="2800" dirty="0">
                <a:latin typeface="Calibri" panose="020F0502020204030204" pitchFamily="34" charset="0"/>
              </a:rPr>
              <a:t>We value the starting point of each child and know that will vary.</a:t>
            </a:r>
          </a:p>
          <a:p>
            <a:r>
              <a:rPr lang="en-GB" sz="2800" dirty="0">
                <a:latin typeface="Calibri" panose="020F0502020204030204" pitchFamily="34" charset="0"/>
              </a:rPr>
              <a:t>Building foundations of knowledge, understanding and skill</a:t>
            </a:r>
          </a:p>
          <a:p>
            <a:r>
              <a:rPr lang="en-GB" sz="2800" dirty="0">
                <a:latin typeface="Calibri" panose="020F0502020204030204" pitchFamily="34" charset="0"/>
              </a:rPr>
              <a:t>Progress is individual </a:t>
            </a:r>
          </a:p>
          <a:p>
            <a:r>
              <a:rPr lang="en-GB" sz="2800" dirty="0">
                <a:latin typeface="Calibri" panose="020F0502020204030204" pitchFamily="34" charset="0"/>
              </a:rPr>
              <a:t>Each child learns and makes progress at different rates</a:t>
            </a:r>
          </a:p>
          <a:p>
            <a:r>
              <a:rPr lang="en-GB" sz="2800" dirty="0">
                <a:latin typeface="Calibri" panose="020F0502020204030204" pitchFamily="34" charset="0"/>
              </a:rPr>
              <a:t>Our aim is for children to be happy, secure and making progress.</a:t>
            </a:r>
          </a:p>
          <a:p>
            <a:endParaRPr lang="en-GB" dirty="0"/>
          </a:p>
        </p:txBody>
      </p:sp>
    </p:spTree>
    <p:extLst>
      <p:ext uri="{BB962C8B-B14F-4D97-AF65-F5344CB8AC3E}">
        <p14:creationId xmlns:p14="http://schemas.microsoft.com/office/powerpoint/2010/main" val="15668023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68866" y="2127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GB" dirty="0"/>
          </a:p>
        </p:txBody>
      </p:sp>
      <p:sp>
        <p:nvSpPr>
          <p:cNvPr id="3" name="Content Placeholder 2"/>
          <p:cNvSpPr txBox="1">
            <a:spLocks/>
          </p:cNvSpPr>
          <p:nvPr/>
        </p:nvSpPr>
        <p:spPr>
          <a:xfrm>
            <a:off x="668866" y="1027906"/>
            <a:ext cx="11167534" cy="511889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2400" dirty="0" smtClean="0">
              <a:latin typeface="Calibri" panose="020F0502020204030204" pitchFamily="34" charset="0"/>
            </a:endParaRPr>
          </a:p>
          <a:p>
            <a:r>
              <a:rPr lang="en-GB" sz="2400" b="1" dirty="0" smtClean="0">
                <a:latin typeface="Calibri" panose="020F0502020204030204" pitchFamily="34" charset="0"/>
              </a:rPr>
              <a:t>ATTAINMENT</a:t>
            </a:r>
            <a:r>
              <a:rPr lang="en-GB" sz="2400" dirty="0" smtClean="0">
                <a:latin typeface="Calibri" panose="020F0502020204030204" pitchFamily="34" charset="0"/>
              </a:rPr>
              <a:t>: It is not expected that children will be </a:t>
            </a:r>
            <a:r>
              <a:rPr lang="en-GB" sz="2400" dirty="0" smtClean="0">
                <a:solidFill>
                  <a:srgbClr val="FFC000"/>
                </a:solidFill>
                <a:latin typeface="Calibri" panose="020F0502020204030204" pitchFamily="34" charset="0"/>
              </a:rPr>
              <a:t>Meeting Expectations</a:t>
            </a:r>
            <a:r>
              <a:rPr lang="en-GB" sz="2400" dirty="0" smtClean="0">
                <a:latin typeface="Calibri" panose="020F0502020204030204" pitchFamily="34" charset="0"/>
              </a:rPr>
              <a:t>  for Year 2 </a:t>
            </a:r>
            <a:r>
              <a:rPr lang="en-GB" sz="2400" u="sng" dirty="0" smtClean="0">
                <a:latin typeface="Calibri" panose="020F0502020204030204" pitchFamily="34" charset="0"/>
              </a:rPr>
              <a:t>until</a:t>
            </a:r>
            <a:r>
              <a:rPr lang="en-GB" sz="2400" dirty="0" smtClean="0">
                <a:latin typeface="Calibri" panose="020F0502020204030204" pitchFamily="34" charset="0"/>
              </a:rPr>
              <a:t> the Summer term.</a:t>
            </a:r>
          </a:p>
          <a:p>
            <a:r>
              <a:rPr lang="en-GB" sz="2400" b="1" dirty="0" smtClean="0">
                <a:latin typeface="Calibri" panose="020F0502020204030204" pitchFamily="34" charset="0"/>
              </a:rPr>
              <a:t>PROGRESS</a:t>
            </a:r>
            <a:r>
              <a:rPr lang="en-GB" sz="2400" dirty="0" smtClean="0">
                <a:latin typeface="Calibri" panose="020F0502020204030204" pitchFamily="34" charset="0"/>
              </a:rPr>
              <a:t>: Regardless of starting attainment and/or Stage, all children should move from </a:t>
            </a:r>
            <a:r>
              <a:rPr lang="en-GB" sz="2400" u="sng" dirty="0" smtClean="0">
                <a:latin typeface="Calibri" panose="020F0502020204030204" pitchFamily="34" charset="0"/>
              </a:rPr>
              <a:t>one band </a:t>
            </a:r>
            <a:r>
              <a:rPr lang="en-GB" sz="2400" dirty="0" smtClean="0">
                <a:latin typeface="Calibri" panose="020F0502020204030204" pitchFamily="34" charset="0"/>
              </a:rPr>
              <a:t>to the next in a </a:t>
            </a:r>
            <a:r>
              <a:rPr lang="en-GB" sz="2400" u="sng" dirty="0" smtClean="0">
                <a:latin typeface="Calibri" panose="020F0502020204030204" pitchFamily="34" charset="0"/>
              </a:rPr>
              <a:t>whole year</a:t>
            </a:r>
            <a:r>
              <a:rPr lang="en-GB" sz="2400" dirty="0" smtClean="0">
                <a:latin typeface="Calibri" panose="020F0502020204030204" pitchFamily="34" charset="0"/>
              </a:rPr>
              <a:t>.</a:t>
            </a:r>
          </a:p>
          <a:p>
            <a:r>
              <a:rPr lang="en-GB" sz="2400" dirty="0" smtClean="0">
                <a:latin typeface="Calibri" panose="020F0502020204030204" pitchFamily="34" charset="0"/>
              </a:rPr>
              <a:t>At Parent’s Evenings, pupil progress against Stage Objectives will be discussed</a:t>
            </a:r>
            <a:r>
              <a:rPr lang="en-GB" dirty="0" smtClean="0">
                <a:latin typeface="Calibri" panose="020F0502020204030204" pitchFamily="34" charset="0"/>
              </a:rPr>
              <a:t>.</a:t>
            </a:r>
          </a:p>
          <a:p>
            <a:endParaRPr lang="en-GB" dirty="0" smtClean="0"/>
          </a:p>
        </p:txBody>
      </p:sp>
    </p:spTree>
    <p:extLst>
      <p:ext uri="{BB962C8B-B14F-4D97-AF65-F5344CB8AC3E}">
        <p14:creationId xmlns:p14="http://schemas.microsoft.com/office/powerpoint/2010/main" val="20852086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54559" y="707195"/>
            <a:ext cx="5280338" cy="461665"/>
          </a:xfrm>
          <a:prstGeom prst="rect">
            <a:avLst/>
          </a:prstGeom>
        </p:spPr>
        <p:txBody>
          <a:bodyPr wrap="square">
            <a:spAutoFit/>
          </a:bodyPr>
          <a:lstStyle/>
          <a:p>
            <a:r>
              <a:rPr lang="en-GB" altLang="en-US" sz="2400" kern="0" dirty="0">
                <a:solidFill>
                  <a:srgbClr val="9900FF"/>
                </a:solidFill>
                <a:latin typeface="Comic Sans MS" panose="030F0702030302020204" pitchFamily="66" charset="0"/>
              </a:rPr>
              <a:t>What </a:t>
            </a:r>
            <a:r>
              <a:rPr lang="en-GB" altLang="en-US" sz="2400" kern="0" dirty="0" smtClean="0">
                <a:solidFill>
                  <a:srgbClr val="9900FF"/>
                </a:solidFill>
                <a:latin typeface="Comic Sans MS" panose="030F0702030302020204" pitchFamily="66" charset="0"/>
              </a:rPr>
              <a:t>will </a:t>
            </a:r>
            <a:r>
              <a:rPr lang="en-GB" altLang="en-US" sz="2400" kern="0" dirty="0">
                <a:solidFill>
                  <a:srgbClr val="9900FF"/>
                </a:solidFill>
                <a:latin typeface="Comic Sans MS" panose="030F0702030302020204" pitchFamily="66" charset="0"/>
              </a:rPr>
              <a:t>w</a:t>
            </a:r>
            <a:r>
              <a:rPr lang="en-GB" altLang="en-US" sz="2400" kern="0" dirty="0" smtClean="0">
                <a:solidFill>
                  <a:srgbClr val="9900FF"/>
                </a:solidFill>
                <a:latin typeface="Comic Sans MS" panose="030F0702030302020204" pitchFamily="66" charset="0"/>
              </a:rPr>
              <a:t>e </a:t>
            </a:r>
            <a:r>
              <a:rPr lang="en-GB" altLang="en-US" sz="2400" kern="0" dirty="0">
                <a:solidFill>
                  <a:srgbClr val="9900FF"/>
                </a:solidFill>
                <a:latin typeface="Comic Sans MS" panose="030F0702030302020204" pitchFamily="66" charset="0"/>
              </a:rPr>
              <a:t>b</a:t>
            </a:r>
            <a:r>
              <a:rPr lang="en-GB" altLang="en-US" sz="2400" kern="0" dirty="0" smtClean="0">
                <a:solidFill>
                  <a:srgbClr val="9900FF"/>
                </a:solidFill>
                <a:latin typeface="Comic Sans MS" panose="030F0702030302020204" pitchFamily="66" charset="0"/>
              </a:rPr>
              <a:t>e </a:t>
            </a:r>
            <a:r>
              <a:rPr lang="en-GB" altLang="en-US" sz="2400" kern="0" dirty="0">
                <a:solidFill>
                  <a:srgbClr val="9900FF"/>
                </a:solidFill>
                <a:latin typeface="Comic Sans MS" panose="030F0702030302020204" pitchFamily="66" charset="0"/>
              </a:rPr>
              <a:t>d</a:t>
            </a:r>
            <a:r>
              <a:rPr lang="en-GB" altLang="en-US" sz="2400" kern="0" dirty="0" smtClean="0">
                <a:solidFill>
                  <a:srgbClr val="9900FF"/>
                </a:solidFill>
                <a:latin typeface="Comic Sans MS" panose="030F0702030302020204" pitchFamily="66" charset="0"/>
              </a:rPr>
              <a:t>oing this term?</a:t>
            </a:r>
            <a:endParaRPr lang="en-GB" altLang="en-US" sz="2400" kern="0" dirty="0">
              <a:solidFill>
                <a:srgbClr val="9900FF"/>
              </a:solidFill>
              <a:latin typeface="Comic Sans MS" panose="030F0702030302020204" pitchFamily="66" charset="0"/>
            </a:endParaRPr>
          </a:p>
        </p:txBody>
      </p:sp>
      <p:sp>
        <p:nvSpPr>
          <p:cNvPr id="3" name="Rectangle 2"/>
          <p:cNvSpPr/>
          <p:nvPr/>
        </p:nvSpPr>
        <p:spPr>
          <a:xfrm>
            <a:off x="1854559" y="1168860"/>
            <a:ext cx="6096000" cy="5293757"/>
          </a:xfrm>
          <a:prstGeom prst="rect">
            <a:avLst/>
          </a:prstGeom>
        </p:spPr>
        <p:txBody>
          <a:bodyPr>
            <a:spAutoFit/>
          </a:bodyPr>
          <a:lstStyle/>
          <a:p>
            <a:pPr lvl="0" fontAlgn="base">
              <a:spcBef>
                <a:spcPct val="0"/>
              </a:spcBef>
              <a:spcAft>
                <a:spcPct val="0"/>
              </a:spcAft>
              <a:buFont typeface="Wingdings" panose="05000000000000000000" pitchFamily="2" charset="2"/>
              <a:buChar char="§"/>
            </a:pPr>
            <a:r>
              <a:rPr lang="en-GB" altLang="en-US" sz="2000" b="1" dirty="0">
                <a:solidFill>
                  <a:srgbClr val="FF0066"/>
                </a:solidFill>
                <a:latin typeface="Comic Sans MS" panose="030F0702030302020204" pitchFamily="66" charset="0"/>
              </a:rPr>
              <a:t>SCIENCE</a:t>
            </a:r>
            <a:r>
              <a:rPr lang="en-GB" altLang="en-US" sz="2000" dirty="0">
                <a:solidFill>
                  <a:srgbClr val="FF0066"/>
                </a:solidFill>
                <a:latin typeface="Comic Sans MS" panose="030F0702030302020204" pitchFamily="66" charset="0"/>
              </a:rPr>
              <a:t> </a:t>
            </a:r>
            <a:r>
              <a:rPr lang="en-GB" altLang="en-US" sz="2000" dirty="0" smtClean="0">
                <a:solidFill>
                  <a:srgbClr val="333399"/>
                </a:solidFill>
                <a:latin typeface="Comic Sans MS" panose="030F0702030302020204" pitchFamily="66" charset="0"/>
              </a:rPr>
              <a:t>– SOUND. Night and day-sun and moon. Electricity</a:t>
            </a:r>
            <a:endParaRPr lang="en-GB" altLang="en-US" sz="2000" dirty="0">
              <a:solidFill>
                <a:srgbClr val="333399"/>
              </a:solidFill>
              <a:latin typeface="Comic Sans MS" panose="030F0702030302020204" pitchFamily="66" charset="0"/>
            </a:endParaRPr>
          </a:p>
          <a:p>
            <a:pPr lvl="0" fontAlgn="base">
              <a:spcBef>
                <a:spcPct val="0"/>
              </a:spcBef>
              <a:spcAft>
                <a:spcPct val="0"/>
              </a:spcAft>
              <a:buFont typeface="Wingdings" panose="05000000000000000000" pitchFamily="2" charset="2"/>
              <a:buChar char="§"/>
            </a:pPr>
            <a:r>
              <a:rPr lang="en-GB" altLang="en-US" sz="2000" b="1" dirty="0">
                <a:solidFill>
                  <a:srgbClr val="FF0066"/>
                </a:solidFill>
                <a:latin typeface="Comic Sans MS" panose="030F0702030302020204" pitchFamily="66" charset="0"/>
              </a:rPr>
              <a:t>ICT</a:t>
            </a:r>
            <a:r>
              <a:rPr lang="en-GB" altLang="en-US" sz="2000" dirty="0">
                <a:solidFill>
                  <a:srgbClr val="333399"/>
                </a:solidFill>
                <a:latin typeface="Comic Sans MS" panose="030F0702030302020204" pitchFamily="66" charset="0"/>
              </a:rPr>
              <a:t> </a:t>
            </a:r>
            <a:r>
              <a:rPr lang="en-GB" altLang="en-US" sz="2000" dirty="0" smtClean="0">
                <a:solidFill>
                  <a:srgbClr val="333399"/>
                </a:solidFill>
                <a:latin typeface="Comic Sans MS" panose="030F0702030302020204" pitchFamily="66" charset="0"/>
              </a:rPr>
              <a:t>–Coding, </a:t>
            </a:r>
            <a:r>
              <a:rPr lang="en-GB" altLang="en-US" sz="2000" dirty="0">
                <a:solidFill>
                  <a:srgbClr val="333399"/>
                </a:solidFill>
                <a:latin typeface="Comic Sans MS" panose="030F0702030302020204" pitchFamily="66" charset="0"/>
              </a:rPr>
              <a:t>e-safety</a:t>
            </a:r>
            <a:r>
              <a:rPr lang="en-GB" altLang="en-US" sz="2000" dirty="0" smtClean="0">
                <a:solidFill>
                  <a:srgbClr val="333399"/>
                </a:solidFill>
                <a:latin typeface="Comic Sans MS" panose="030F0702030302020204" pitchFamily="66" charset="0"/>
              </a:rPr>
              <a:t>,</a:t>
            </a:r>
            <a:endParaRPr lang="en-GB" altLang="en-US" sz="2000" dirty="0">
              <a:solidFill>
                <a:srgbClr val="333399"/>
              </a:solidFill>
              <a:latin typeface="Comic Sans MS" panose="030F0702030302020204" pitchFamily="66" charset="0"/>
            </a:endParaRPr>
          </a:p>
          <a:p>
            <a:pPr lvl="0" fontAlgn="base">
              <a:spcBef>
                <a:spcPct val="0"/>
              </a:spcBef>
              <a:spcAft>
                <a:spcPct val="0"/>
              </a:spcAft>
              <a:buFont typeface="Wingdings" panose="05000000000000000000" pitchFamily="2" charset="2"/>
              <a:buChar char="§"/>
            </a:pPr>
            <a:r>
              <a:rPr lang="en-GB" altLang="en-US" sz="2000" b="1" dirty="0">
                <a:solidFill>
                  <a:srgbClr val="FF0066"/>
                </a:solidFill>
                <a:latin typeface="Comic Sans MS" panose="030F0702030302020204" pitchFamily="66" charset="0"/>
              </a:rPr>
              <a:t>RELIGION</a:t>
            </a:r>
            <a:r>
              <a:rPr lang="en-GB" altLang="en-US" sz="2000" dirty="0">
                <a:solidFill>
                  <a:srgbClr val="333399"/>
                </a:solidFill>
                <a:latin typeface="Comic Sans MS" panose="030F0702030302020204" pitchFamily="66" charset="0"/>
              </a:rPr>
              <a:t> </a:t>
            </a:r>
            <a:r>
              <a:rPr lang="en-GB" altLang="en-US" sz="2000" dirty="0" smtClean="0">
                <a:solidFill>
                  <a:srgbClr val="333399"/>
                </a:solidFill>
                <a:latin typeface="Comic Sans MS" panose="030F0702030302020204" pitchFamily="66" charset="0"/>
              </a:rPr>
              <a:t>–Mission, vocation and ‘</a:t>
            </a:r>
            <a:r>
              <a:rPr lang="en-GB" altLang="en-US" sz="2000" dirty="0" err="1" smtClean="0">
                <a:solidFill>
                  <a:srgbClr val="333399"/>
                </a:solidFill>
                <a:latin typeface="Comic Sans MS" panose="030F0702030302020204" pitchFamily="66" charset="0"/>
              </a:rPr>
              <a:t>Missio</a:t>
            </a:r>
            <a:r>
              <a:rPr lang="en-GB" altLang="en-US" sz="2000" dirty="0" smtClean="0">
                <a:solidFill>
                  <a:srgbClr val="333399"/>
                </a:solidFill>
                <a:latin typeface="Comic Sans MS" panose="030F0702030302020204" pitchFamily="66" charset="0"/>
              </a:rPr>
              <a:t>’</a:t>
            </a:r>
          </a:p>
          <a:p>
            <a:pPr lvl="0" fontAlgn="base">
              <a:spcBef>
                <a:spcPct val="0"/>
              </a:spcBef>
              <a:spcAft>
                <a:spcPct val="0"/>
              </a:spcAft>
            </a:pPr>
            <a:r>
              <a:rPr lang="en-GB" altLang="en-US" sz="2000" dirty="0">
                <a:solidFill>
                  <a:srgbClr val="333399"/>
                </a:solidFill>
                <a:latin typeface="Comic Sans MS" panose="030F0702030302020204" pitchFamily="66" charset="0"/>
              </a:rPr>
              <a:t> </a:t>
            </a:r>
            <a:r>
              <a:rPr lang="en-GB" altLang="en-US" sz="2000" dirty="0" smtClean="0">
                <a:solidFill>
                  <a:srgbClr val="333399"/>
                </a:solidFill>
                <a:latin typeface="Comic Sans MS" panose="030F0702030302020204" pitchFamily="66" charset="0"/>
              </a:rPr>
              <a:t>Remembrance.</a:t>
            </a:r>
            <a:r>
              <a:rPr lang="en-GB" altLang="en-US" sz="2000" dirty="0" smtClean="0">
                <a:solidFill>
                  <a:srgbClr val="333399"/>
                </a:solidFill>
                <a:latin typeface="Comic Sans MS" panose="030F0702030302020204" pitchFamily="66" charset="0"/>
              </a:rPr>
              <a:t> </a:t>
            </a:r>
            <a:r>
              <a:rPr lang="en-GB" altLang="en-US" sz="2000" dirty="0">
                <a:solidFill>
                  <a:srgbClr val="333399"/>
                </a:solidFill>
                <a:latin typeface="Comic Sans MS" panose="030F0702030302020204" pitchFamily="66" charset="0"/>
              </a:rPr>
              <a:t>Advent.</a:t>
            </a:r>
          </a:p>
          <a:p>
            <a:pPr lvl="0" fontAlgn="base">
              <a:spcBef>
                <a:spcPct val="0"/>
              </a:spcBef>
              <a:spcAft>
                <a:spcPct val="0"/>
              </a:spcAft>
              <a:buFont typeface="Wingdings" panose="05000000000000000000" pitchFamily="2" charset="2"/>
              <a:buChar char="§"/>
            </a:pPr>
            <a:r>
              <a:rPr lang="en-GB" altLang="en-US" sz="2000" b="1" dirty="0">
                <a:solidFill>
                  <a:srgbClr val="FF0066"/>
                </a:solidFill>
                <a:latin typeface="Comic Sans MS" panose="030F0702030302020204" pitchFamily="66" charset="0"/>
              </a:rPr>
              <a:t>GEOGRAPHY</a:t>
            </a:r>
            <a:r>
              <a:rPr lang="en-GB" altLang="en-US" sz="2000" dirty="0">
                <a:solidFill>
                  <a:srgbClr val="333399"/>
                </a:solidFill>
                <a:latin typeface="Comic Sans MS" panose="030F0702030302020204" pitchFamily="66" charset="0"/>
              </a:rPr>
              <a:t> –</a:t>
            </a:r>
            <a:r>
              <a:rPr lang="en-GB" altLang="en-US" sz="2000" dirty="0" smtClean="0">
                <a:solidFill>
                  <a:srgbClr val="333399"/>
                </a:solidFill>
                <a:latin typeface="Comic Sans MS" panose="030F0702030302020204" pitchFamily="66" charset="0"/>
              </a:rPr>
              <a:t>Mapping and </a:t>
            </a:r>
            <a:r>
              <a:rPr lang="en-GB" altLang="en-US" sz="2000" dirty="0" smtClean="0">
                <a:solidFill>
                  <a:srgbClr val="333399"/>
                </a:solidFill>
                <a:latin typeface="Comic Sans MS" panose="030F0702030302020204" pitchFamily="66" charset="0"/>
              </a:rPr>
              <a:t>routes. Countries in the UK. Continents </a:t>
            </a:r>
            <a:r>
              <a:rPr lang="en-GB" altLang="en-US" sz="2000" dirty="0" smtClean="0">
                <a:solidFill>
                  <a:srgbClr val="333399"/>
                </a:solidFill>
                <a:latin typeface="Comic Sans MS" panose="030F0702030302020204" pitchFamily="66" charset="0"/>
              </a:rPr>
              <a:t>and oceans.</a:t>
            </a:r>
          </a:p>
          <a:p>
            <a:pPr lvl="0" fontAlgn="base">
              <a:spcBef>
                <a:spcPct val="0"/>
              </a:spcBef>
              <a:spcAft>
                <a:spcPct val="0"/>
              </a:spcAft>
              <a:buFont typeface="Wingdings" panose="05000000000000000000" pitchFamily="2" charset="2"/>
              <a:buChar char="§"/>
            </a:pPr>
            <a:r>
              <a:rPr lang="en-GB" altLang="en-US" sz="2400" b="1" dirty="0" smtClean="0">
                <a:solidFill>
                  <a:srgbClr val="FF0066"/>
                </a:solidFill>
                <a:latin typeface="Comic Sans MS" panose="030F0702030302020204" pitchFamily="66" charset="0"/>
              </a:rPr>
              <a:t>HISTORY-</a:t>
            </a:r>
            <a:r>
              <a:rPr lang="en-GB" altLang="en-US" sz="2000" dirty="0" smtClean="0">
                <a:solidFill>
                  <a:srgbClr val="333399"/>
                </a:solidFill>
                <a:latin typeface="Comic Sans MS" panose="030F0702030302020204" pitchFamily="66" charset="0"/>
              </a:rPr>
              <a:t> man on the moon. Remembrance Day</a:t>
            </a:r>
            <a:endParaRPr lang="en-GB" altLang="en-US" sz="2000" dirty="0">
              <a:solidFill>
                <a:srgbClr val="333399"/>
              </a:solidFill>
              <a:latin typeface="Comic Sans MS" panose="030F0702030302020204" pitchFamily="66" charset="0"/>
            </a:endParaRPr>
          </a:p>
          <a:p>
            <a:pPr lvl="0" fontAlgn="base">
              <a:spcBef>
                <a:spcPct val="0"/>
              </a:spcBef>
              <a:spcAft>
                <a:spcPct val="0"/>
              </a:spcAft>
              <a:buFont typeface="Wingdings" panose="05000000000000000000" pitchFamily="2" charset="2"/>
              <a:buChar char="§"/>
            </a:pPr>
            <a:r>
              <a:rPr lang="en-GB" altLang="en-US" sz="2000" b="1" dirty="0" smtClean="0">
                <a:solidFill>
                  <a:srgbClr val="FF0066"/>
                </a:solidFill>
                <a:latin typeface="Comic Sans MS" panose="030F0702030302020204" pitchFamily="66" charset="0"/>
              </a:rPr>
              <a:t>ART </a:t>
            </a:r>
            <a:r>
              <a:rPr lang="en-GB" altLang="en-US" sz="2000" b="1" dirty="0">
                <a:solidFill>
                  <a:srgbClr val="FF0066"/>
                </a:solidFill>
                <a:latin typeface="Comic Sans MS" panose="030F0702030302020204" pitchFamily="66" charset="0"/>
              </a:rPr>
              <a:t>/DESIGN AND TECHNOLOGY</a:t>
            </a:r>
            <a:r>
              <a:rPr lang="en-GB" altLang="en-US" sz="2000" dirty="0">
                <a:solidFill>
                  <a:srgbClr val="333399"/>
                </a:solidFill>
                <a:latin typeface="Comic Sans MS" panose="030F0702030302020204" pitchFamily="66" charset="0"/>
              </a:rPr>
              <a:t> – Drawing , </a:t>
            </a:r>
            <a:r>
              <a:rPr lang="en-GB" altLang="en-US" sz="2000" dirty="0" smtClean="0">
                <a:solidFill>
                  <a:srgbClr val="333399"/>
                </a:solidFill>
                <a:latin typeface="Comic Sans MS" panose="030F0702030302020204" pitchFamily="66" charset="0"/>
              </a:rPr>
              <a:t>and </a:t>
            </a:r>
            <a:r>
              <a:rPr lang="en-GB" altLang="en-US" sz="2000" dirty="0">
                <a:solidFill>
                  <a:srgbClr val="333399"/>
                </a:solidFill>
                <a:latin typeface="Comic Sans MS" panose="030F0702030302020204" pitchFamily="66" charset="0"/>
              </a:rPr>
              <a:t>painting. Cutting out </a:t>
            </a:r>
            <a:r>
              <a:rPr lang="en-GB" altLang="en-US" sz="2000" dirty="0" smtClean="0">
                <a:solidFill>
                  <a:srgbClr val="333399"/>
                </a:solidFill>
                <a:latin typeface="Comic Sans MS" panose="030F0702030302020204" pitchFamily="66" charset="0"/>
              </a:rPr>
              <a:t>shapes. Sticking</a:t>
            </a:r>
            <a:r>
              <a:rPr lang="en-GB" altLang="en-US" sz="2000" dirty="0" smtClean="0">
                <a:solidFill>
                  <a:srgbClr val="333399"/>
                </a:solidFill>
                <a:latin typeface="Comic Sans MS" panose="030F0702030302020204" pitchFamily="66" charset="0"/>
              </a:rPr>
              <a:t>.</a:t>
            </a:r>
          </a:p>
          <a:p>
            <a:pPr lvl="0" fontAlgn="base">
              <a:spcBef>
                <a:spcPct val="0"/>
              </a:spcBef>
              <a:spcAft>
                <a:spcPct val="0"/>
              </a:spcAft>
              <a:buFont typeface="Wingdings" panose="05000000000000000000" pitchFamily="2" charset="2"/>
              <a:buChar char="§"/>
            </a:pPr>
            <a:r>
              <a:rPr lang="en-GB" altLang="en-US" sz="2000" b="1" dirty="0" smtClean="0">
                <a:solidFill>
                  <a:srgbClr val="FF0066"/>
                </a:solidFill>
                <a:latin typeface="Comic Sans MS" panose="030F0702030302020204" pitchFamily="66" charset="0"/>
              </a:rPr>
              <a:t>PSHE</a:t>
            </a:r>
            <a:r>
              <a:rPr lang="en-GB" altLang="en-US" sz="2000" dirty="0" smtClean="0">
                <a:solidFill>
                  <a:srgbClr val="FF0000"/>
                </a:solidFill>
                <a:latin typeface="Comic Sans MS" panose="030F0702030302020204" pitchFamily="66" charset="0"/>
              </a:rPr>
              <a:t> </a:t>
            </a:r>
            <a:r>
              <a:rPr lang="en-GB" altLang="en-US" sz="2000" dirty="0">
                <a:solidFill>
                  <a:srgbClr val="333399"/>
                </a:solidFill>
                <a:latin typeface="Comic Sans MS" panose="030F0702030302020204" pitchFamily="66" charset="0"/>
              </a:rPr>
              <a:t>– </a:t>
            </a:r>
            <a:r>
              <a:rPr lang="en-GB" altLang="en-US" sz="2000" dirty="0" smtClean="0">
                <a:solidFill>
                  <a:srgbClr val="333399"/>
                </a:solidFill>
                <a:latin typeface="Comic Sans MS" panose="030F0702030302020204" pitchFamily="66" charset="0"/>
              </a:rPr>
              <a:t>Class rules. ‘We are unique and special’. Gem </a:t>
            </a:r>
            <a:r>
              <a:rPr lang="en-GB" altLang="en-US" sz="2000" dirty="0">
                <a:solidFill>
                  <a:srgbClr val="333399"/>
                </a:solidFill>
                <a:latin typeface="Comic Sans MS" panose="030F0702030302020204" pitchFamily="66" charset="0"/>
              </a:rPr>
              <a:t>project (Ruby and Diamond power), </a:t>
            </a:r>
          </a:p>
          <a:p>
            <a:pPr lvl="0" fontAlgn="base">
              <a:spcBef>
                <a:spcPct val="0"/>
              </a:spcBef>
              <a:spcAft>
                <a:spcPct val="0"/>
              </a:spcAft>
              <a:buFont typeface="Wingdings" panose="05000000000000000000" pitchFamily="2" charset="2"/>
              <a:buChar char="§"/>
            </a:pPr>
            <a:r>
              <a:rPr lang="en-GB" altLang="en-US" sz="2000" dirty="0">
                <a:solidFill>
                  <a:srgbClr val="333399"/>
                </a:solidFill>
                <a:latin typeface="Comic Sans MS" panose="030F0702030302020204" pitchFamily="66" charset="0"/>
              </a:rPr>
              <a:t>Learning skills</a:t>
            </a:r>
            <a:r>
              <a:rPr lang="en-GB" altLang="en-US" sz="2000" dirty="0" smtClean="0">
                <a:solidFill>
                  <a:srgbClr val="333399"/>
                </a:solidFill>
                <a:latin typeface="Comic Sans MS" panose="030F0702030302020204" pitchFamily="66" charset="0"/>
              </a:rPr>
              <a:t>. Road and fire safety.</a:t>
            </a:r>
            <a:endParaRPr lang="en-GB" altLang="en-US" sz="2000" dirty="0">
              <a:solidFill>
                <a:srgbClr val="333399"/>
              </a:solidFill>
              <a:latin typeface="Comic Sans MS" panose="030F0702030302020204" pitchFamily="66" charset="0"/>
            </a:endParaRPr>
          </a:p>
          <a:p>
            <a:pPr lvl="0" fontAlgn="base">
              <a:spcBef>
                <a:spcPct val="0"/>
              </a:spcBef>
              <a:spcAft>
                <a:spcPct val="0"/>
              </a:spcAft>
            </a:pPr>
            <a:r>
              <a:rPr lang="en-GB" altLang="en-US" b="1" dirty="0">
                <a:solidFill>
                  <a:srgbClr val="FF0066"/>
                </a:solidFill>
                <a:latin typeface="Comic Sans MS" panose="030F0702030302020204" pitchFamily="66" charset="0"/>
              </a:rPr>
              <a:t>P.E</a:t>
            </a:r>
            <a:r>
              <a:rPr lang="en-GB" altLang="en-US" dirty="0">
                <a:solidFill>
                  <a:srgbClr val="333399"/>
                </a:solidFill>
                <a:latin typeface="Comic Sans MS" panose="030F0702030302020204" pitchFamily="66" charset="0"/>
              </a:rPr>
              <a:t> </a:t>
            </a:r>
            <a:r>
              <a:rPr lang="en-GB" altLang="en-US" dirty="0" smtClean="0">
                <a:solidFill>
                  <a:srgbClr val="333399"/>
                </a:solidFill>
                <a:latin typeface="Comic Sans MS" panose="030F0702030302020204" pitchFamily="66" charset="0"/>
              </a:rPr>
              <a:t>–</a:t>
            </a:r>
            <a:r>
              <a:rPr lang="en-GB" altLang="en-US" dirty="0" err="1" smtClean="0">
                <a:solidFill>
                  <a:srgbClr val="333399"/>
                </a:solidFill>
                <a:latin typeface="Comic Sans MS" panose="030F0702030302020204" pitchFamily="66" charset="0"/>
              </a:rPr>
              <a:t>Multiskills</a:t>
            </a:r>
            <a:r>
              <a:rPr lang="en-GB" altLang="en-US" dirty="0" smtClean="0">
                <a:solidFill>
                  <a:srgbClr val="333399"/>
                </a:solidFill>
                <a:latin typeface="Comic Sans MS" panose="030F0702030302020204" pitchFamily="66" charset="0"/>
              </a:rPr>
              <a:t> </a:t>
            </a:r>
            <a:r>
              <a:rPr lang="en-GB" altLang="en-US" dirty="0" smtClean="0">
                <a:solidFill>
                  <a:srgbClr val="333399"/>
                </a:solidFill>
                <a:latin typeface="Comic Sans MS" panose="030F0702030302020204" pitchFamily="66" charset="0"/>
              </a:rPr>
              <a:t>and team </a:t>
            </a:r>
            <a:r>
              <a:rPr lang="en-GB" altLang="en-US" dirty="0" smtClean="0">
                <a:solidFill>
                  <a:srgbClr val="333399"/>
                </a:solidFill>
                <a:latin typeface="Comic Sans MS" panose="030F0702030302020204" pitchFamily="66" charset="0"/>
              </a:rPr>
              <a:t>games </a:t>
            </a:r>
            <a:r>
              <a:rPr lang="en-GB" altLang="en-US" dirty="0" err="1" smtClean="0">
                <a:solidFill>
                  <a:srgbClr val="333399"/>
                </a:solidFill>
                <a:latin typeface="Comic Sans MS" panose="030F0702030302020204" pitchFamily="66" charset="0"/>
              </a:rPr>
              <a:t>eg</a:t>
            </a:r>
            <a:r>
              <a:rPr lang="en-GB" altLang="en-US" dirty="0" smtClean="0">
                <a:solidFill>
                  <a:srgbClr val="333399"/>
                </a:solidFill>
                <a:latin typeface="Comic Sans MS" panose="030F0702030302020204" pitchFamily="66" charset="0"/>
              </a:rPr>
              <a:t> hockey. Dance.</a:t>
            </a:r>
            <a:endParaRPr lang="en-GB" altLang="en-US" dirty="0">
              <a:solidFill>
                <a:srgbClr val="333399"/>
              </a:solidFill>
              <a:latin typeface="Comic Sans MS" panose="030F0702030302020204" pitchFamily="66" charset="0"/>
            </a:endParaRPr>
          </a:p>
          <a:p>
            <a:pPr lvl="0" fontAlgn="base">
              <a:spcBef>
                <a:spcPct val="0"/>
              </a:spcBef>
              <a:spcAft>
                <a:spcPct val="0"/>
              </a:spcAft>
            </a:pPr>
            <a:r>
              <a:rPr lang="en-GB" altLang="en-US" b="1" dirty="0">
                <a:solidFill>
                  <a:srgbClr val="FF0066"/>
                </a:solidFill>
                <a:latin typeface="Comic Sans MS" panose="030F0702030302020204" pitchFamily="66" charset="0"/>
              </a:rPr>
              <a:t>MUSIC</a:t>
            </a:r>
            <a:r>
              <a:rPr lang="en-GB" altLang="en-US" dirty="0">
                <a:solidFill>
                  <a:srgbClr val="333399"/>
                </a:solidFill>
                <a:latin typeface="Comic Sans MS" panose="030F0702030302020204" pitchFamily="66" charset="0"/>
              </a:rPr>
              <a:t> – Percussion instruments and rhythm</a:t>
            </a:r>
            <a:r>
              <a:rPr lang="en-GB" altLang="en-US" dirty="0" smtClean="0">
                <a:solidFill>
                  <a:srgbClr val="333399"/>
                </a:solidFill>
                <a:latin typeface="Comic Sans MS" panose="030F0702030302020204" pitchFamily="66" charset="0"/>
              </a:rPr>
              <a:t>. Music Week. </a:t>
            </a:r>
            <a:r>
              <a:rPr lang="en-GB" altLang="en-US" dirty="0" smtClean="0">
                <a:solidFill>
                  <a:srgbClr val="333399"/>
                </a:solidFill>
                <a:latin typeface="Comic Sans MS" panose="030F0702030302020204" pitchFamily="66" charset="0"/>
              </a:rPr>
              <a:t>Echo songs. Christmas music</a:t>
            </a:r>
            <a:endParaRPr lang="en-GB" altLang="en-US" dirty="0">
              <a:solidFill>
                <a:srgbClr val="333399"/>
              </a:solidFill>
              <a:latin typeface="Comic Sans MS" panose="030F0702030302020204" pitchFamily="66" charset="0"/>
            </a:endParaRPr>
          </a:p>
        </p:txBody>
      </p:sp>
    </p:spTree>
    <p:extLst>
      <p:ext uri="{BB962C8B-B14F-4D97-AF65-F5344CB8AC3E}">
        <p14:creationId xmlns:p14="http://schemas.microsoft.com/office/powerpoint/2010/main" val="7264561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sz="4800" kern="0" dirty="0">
                <a:solidFill>
                  <a:srgbClr val="000000"/>
                </a:solidFill>
                <a:latin typeface="Comic Sans MS" panose="030F0702030302020204" pitchFamily="66" charset="0"/>
              </a:rPr>
              <a:t>Other Information</a:t>
            </a:r>
            <a:endParaRPr lang="en-GB" dirty="0"/>
          </a:p>
        </p:txBody>
      </p:sp>
      <p:sp>
        <p:nvSpPr>
          <p:cNvPr id="3" name="Content Placeholder 2"/>
          <p:cNvSpPr>
            <a:spLocks noGrp="1"/>
          </p:cNvSpPr>
          <p:nvPr>
            <p:ph idx="1"/>
          </p:nvPr>
        </p:nvSpPr>
        <p:spPr/>
        <p:txBody>
          <a:bodyPr>
            <a:normAutofit fontScale="85000" lnSpcReduction="10000"/>
          </a:bodyPr>
          <a:lstStyle/>
          <a:p>
            <a:pPr>
              <a:buNone/>
            </a:pPr>
            <a:endParaRPr lang="en-GB" altLang="en-US" sz="1050" dirty="0">
              <a:latin typeface="Comic Sans MS" panose="030F0702030302020204" pitchFamily="66" charset="0"/>
            </a:endParaRPr>
          </a:p>
          <a:p>
            <a:pPr>
              <a:buFont typeface="Wingdings" panose="05000000000000000000" pitchFamily="2" charset="2"/>
              <a:buChar char="ü"/>
            </a:pPr>
            <a:r>
              <a:rPr lang="en-GB" altLang="en-US" dirty="0">
                <a:latin typeface="Comic Sans MS" panose="030F0702030302020204" pitchFamily="66" charset="0"/>
              </a:rPr>
              <a:t>Daily </a:t>
            </a:r>
            <a:r>
              <a:rPr lang="en-GB" altLang="en-US" dirty="0" smtClean="0">
                <a:latin typeface="Comic Sans MS" panose="030F0702030302020204" pitchFamily="66" charset="0"/>
              </a:rPr>
              <a:t>routines </a:t>
            </a:r>
          </a:p>
          <a:p>
            <a:pPr>
              <a:buFont typeface="Wingdings" panose="05000000000000000000" pitchFamily="2" charset="2"/>
              <a:buChar char="ü"/>
            </a:pPr>
            <a:r>
              <a:rPr lang="en-GB" altLang="en-US" dirty="0" smtClean="0">
                <a:latin typeface="Comic Sans MS" panose="030F0702030302020204" pitchFamily="66" charset="0"/>
              </a:rPr>
              <a:t>Named clothing                              </a:t>
            </a:r>
            <a:endParaRPr lang="en-GB" altLang="en-US" dirty="0">
              <a:latin typeface="Comic Sans MS" panose="030F0702030302020204" pitchFamily="66" charset="0"/>
            </a:endParaRPr>
          </a:p>
          <a:p>
            <a:pPr>
              <a:buFont typeface="Wingdings" panose="05000000000000000000" pitchFamily="2" charset="2"/>
              <a:buChar char="ü"/>
            </a:pPr>
            <a:r>
              <a:rPr lang="en-GB" altLang="en-US" dirty="0">
                <a:latin typeface="Comic Sans MS" panose="030F0702030302020204" pitchFamily="66" charset="0"/>
              </a:rPr>
              <a:t>Water bottles</a:t>
            </a:r>
          </a:p>
          <a:p>
            <a:pPr>
              <a:buFont typeface="Wingdings" panose="05000000000000000000" pitchFamily="2" charset="2"/>
              <a:buChar char="ü"/>
            </a:pPr>
            <a:r>
              <a:rPr lang="en-GB" altLang="en-US" dirty="0">
                <a:latin typeface="Comic Sans MS" panose="030F0702030302020204" pitchFamily="66" charset="0"/>
              </a:rPr>
              <a:t>Absence</a:t>
            </a:r>
          </a:p>
          <a:p>
            <a:pPr>
              <a:buFont typeface="Wingdings" panose="05000000000000000000" pitchFamily="2" charset="2"/>
              <a:buChar char="ü"/>
            </a:pPr>
            <a:r>
              <a:rPr lang="en-GB" altLang="en-US" dirty="0" smtClean="0">
                <a:latin typeface="Comic Sans MS" panose="030F0702030302020204" pitchFamily="66" charset="0"/>
              </a:rPr>
              <a:t>Marvellous Merits</a:t>
            </a:r>
            <a:endParaRPr lang="en-GB" altLang="en-US" dirty="0">
              <a:latin typeface="Comic Sans MS" panose="030F0702030302020204" pitchFamily="66" charset="0"/>
            </a:endParaRPr>
          </a:p>
          <a:p>
            <a:pPr>
              <a:buFont typeface="Wingdings" panose="05000000000000000000" pitchFamily="2" charset="2"/>
              <a:buChar char="ü"/>
            </a:pPr>
            <a:r>
              <a:rPr lang="en-GB" altLang="en-US" dirty="0" smtClean="0">
                <a:latin typeface="Comic Sans MS" panose="030F0702030302020204" pitchFamily="66" charset="0"/>
              </a:rPr>
              <a:t>P.E.  (Currently Tuesday and Thursday)</a:t>
            </a:r>
            <a:endParaRPr lang="en-GB" altLang="en-US" dirty="0">
              <a:latin typeface="Comic Sans MS" panose="030F0702030302020204" pitchFamily="66" charset="0"/>
            </a:endParaRPr>
          </a:p>
          <a:p>
            <a:pPr>
              <a:buFont typeface="Wingdings" panose="05000000000000000000" pitchFamily="2" charset="2"/>
              <a:buChar char="ü"/>
            </a:pPr>
            <a:r>
              <a:rPr lang="en-GB" altLang="en-US" dirty="0">
                <a:latin typeface="Comic Sans MS" panose="030F0702030302020204" pitchFamily="66" charset="0"/>
              </a:rPr>
              <a:t>Handwriting</a:t>
            </a:r>
          </a:p>
          <a:p>
            <a:pPr>
              <a:buFont typeface="Wingdings" panose="05000000000000000000" pitchFamily="2" charset="2"/>
              <a:buChar char="ü"/>
            </a:pPr>
            <a:r>
              <a:rPr lang="en-GB" altLang="en-US" dirty="0">
                <a:latin typeface="Comic Sans MS" panose="030F0702030302020204" pitchFamily="66" charset="0"/>
              </a:rPr>
              <a:t>Parent helpers</a:t>
            </a:r>
          </a:p>
          <a:p>
            <a:pPr>
              <a:buFont typeface="Wingdings" panose="05000000000000000000" pitchFamily="2" charset="2"/>
              <a:buChar char="ü"/>
            </a:pPr>
            <a:r>
              <a:rPr lang="en-GB" altLang="en-US" dirty="0">
                <a:latin typeface="Comic Sans MS" panose="030F0702030302020204" pitchFamily="66" charset="0"/>
              </a:rPr>
              <a:t>Speaking with Mrs Robertson/ </a:t>
            </a:r>
          </a:p>
          <a:p>
            <a:pPr>
              <a:buNone/>
            </a:pPr>
            <a:r>
              <a:rPr lang="en-GB" altLang="en-US" dirty="0">
                <a:latin typeface="Comic Sans MS" panose="030F0702030302020204" pitchFamily="66" charset="0"/>
              </a:rPr>
              <a:t>    Mrs Tate </a:t>
            </a:r>
          </a:p>
          <a:p>
            <a:pPr>
              <a:buFont typeface="Wingdings" panose="05000000000000000000" pitchFamily="2" charset="2"/>
              <a:buChar char="ü"/>
            </a:pPr>
            <a:r>
              <a:rPr lang="en-GB" altLang="en-US" dirty="0">
                <a:latin typeface="Comic Sans MS" panose="030F0702030302020204" pitchFamily="66" charset="0"/>
              </a:rPr>
              <a:t>Team teaching &amp; Responsibilities</a:t>
            </a:r>
          </a:p>
          <a:p>
            <a:endParaRPr lang="en-GB" dirty="0"/>
          </a:p>
        </p:txBody>
      </p:sp>
      <p:pic>
        <p:nvPicPr>
          <p:cNvPr id="4" name="Picture 6" descr="MCj0410503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20906206">
            <a:off x="5393782" y="2183116"/>
            <a:ext cx="2866804" cy="341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855724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38214" y="910085"/>
            <a:ext cx="7585657" cy="3416320"/>
          </a:xfrm>
          <a:prstGeom prst="rect">
            <a:avLst/>
          </a:prstGeom>
        </p:spPr>
        <p:txBody>
          <a:bodyPr wrap="square">
            <a:spAutoFit/>
          </a:bodyPr>
          <a:lstStyle/>
          <a:p>
            <a:endParaRPr lang="en-GB" sz="2400" b="1" i="1" dirty="0" smtClean="0">
              <a:latin typeface="Comic Sans MS" panose="030F0702030302020204" pitchFamily="66" charset="0"/>
            </a:endParaRPr>
          </a:p>
          <a:p>
            <a:endParaRPr lang="en-GB" sz="2400" b="1" i="1" dirty="0">
              <a:latin typeface="Comic Sans MS" panose="030F0702030302020204" pitchFamily="66" charset="0"/>
            </a:endParaRPr>
          </a:p>
          <a:p>
            <a:r>
              <a:rPr lang="en-GB" sz="2400" b="1" i="1" dirty="0" smtClean="0">
                <a:latin typeface="Comic Sans MS" panose="030F0702030302020204" pitchFamily="66" charset="0"/>
              </a:rPr>
              <a:t>Do come and meet other parents and spend some time in the classroom with your child from </a:t>
            </a:r>
            <a:r>
              <a:rPr lang="en-GB" sz="2400" b="1" i="1" dirty="0" smtClean="0">
                <a:latin typeface="Comic Sans MS" panose="030F0702030302020204" pitchFamily="66" charset="0"/>
              </a:rPr>
              <a:t>9am </a:t>
            </a:r>
            <a:r>
              <a:rPr lang="en-GB" sz="2400" b="1" i="1" dirty="0" smtClean="0">
                <a:latin typeface="Comic Sans MS" panose="030F0702030302020204" pitchFamily="66" charset="0"/>
              </a:rPr>
              <a:t>until </a:t>
            </a:r>
            <a:r>
              <a:rPr lang="en-GB" sz="2400" b="1" i="1" dirty="0" smtClean="0">
                <a:latin typeface="Comic Sans MS" panose="030F0702030302020204" pitchFamily="66" charset="0"/>
              </a:rPr>
              <a:t>9.45 </a:t>
            </a:r>
            <a:r>
              <a:rPr lang="en-GB" sz="2400" b="1" i="1" dirty="0" smtClean="0">
                <a:latin typeface="Comic Sans MS" panose="030F0702030302020204" pitchFamily="66" charset="0"/>
              </a:rPr>
              <a:t>on </a:t>
            </a:r>
            <a:r>
              <a:rPr lang="en-GB" sz="2400" b="1" i="1" u="sng" dirty="0" smtClean="0">
                <a:latin typeface="Comic Sans MS" panose="030F0702030302020204" pitchFamily="66" charset="0"/>
              </a:rPr>
              <a:t>Thursday 10</a:t>
            </a:r>
            <a:r>
              <a:rPr lang="en-GB" sz="2400" b="1" i="1" u="sng" baseline="30000" dirty="0" smtClean="0">
                <a:latin typeface="Comic Sans MS" panose="030F0702030302020204" pitchFamily="66" charset="0"/>
              </a:rPr>
              <a:t>th</a:t>
            </a:r>
            <a:r>
              <a:rPr lang="en-GB" sz="2400" b="1" i="1" u="sng" dirty="0" smtClean="0">
                <a:latin typeface="Comic Sans MS" panose="030F0702030302020204" pitchFamily="66" charset="0"/>
              </a:rPr>
              <a:t> October</a:t>
            </a:r>
            <a:r>
              <a:rPr lang="en-GB" sz="2400" b="1" i="1" u="sng" dirty="0" smtClean="0">
                <a:latin typeface="Comic Sans MS" panose="030F0702030302020204" pitchFamily="66" charset="0"/>
              </a:rPr>
              <a:t>.</a:t>
            </a:r>
          </a:p>
          <a:p>
            <a:endParaRPr lang="en-GB" sz="2400" b="1" i="1" u="sng" dirty="0">
              <a:latin typeface="Comic Sans MS" panose="030F0702030302020204" pitchFamily="66" charset="0"/>
            </a:endParaRPr>
          </a:p>
          <a:p>
            <a:r>
              <a:rPr lang="en-GB" sz="2400" b="1" i="1" dirty="0" smtClean="0">
                <a:latin typeface="Comic Sans MS" panose="030F0702030302020204" pitchFamily="66" charset="0"/>
              </a:rPr>
              <a:t>We’ll be serving coffee and chocolate </a:t>
            </a:r>
            <a:r>
              <a:rPr lang="en-GB" sz="2400" b="1" i="1" dirty="0" err="1" smtClean="0">
                <a:latin typeface="Comic Sans MS" panose="030F0702030302020204" pitchFamily="66" charset="0"/>
              </a:rPr>
              <a:t>krispies</a:t>
            </a:r>
            <a:r>
              <a:rPr lang="en-GB" sz="2400" b="1" i="1" dirty="0" smtClean="0">
                <a:latin typeface="Comic Sans MS" panose="030F0702030302020204" pitchFamily="66" charset="0"/>
              </a:rPr>
              <a:t>!</a:t>
            </a:r>
          </a:p>
          <a:p>
            <a:endParaRPr lang="en-GB" sz="2400" b="1" i="1" dirty="0">
              <a:latin typeface="Comic Sans MS" panose="030F0702030302020204" pitchFamily="66" charset="0"/>
            </a:endParaRPr>
          </a:p>
          <a:p>
            <a:r>
              <a:rPr lang="en-GB" sz="2400" b="1" i="1" dirty="0" smtClean="0">
                <a:latin typeface="Comic Sans MS" panose="030F0702030302020204" pitchFamily="66" charset="0"/>
              </a:rPr>
              <a:t>(NB: Our Class Assembly </a:t>
            </a:r>
            <a:r>
              <a:rPr lang="en-GB" sz="2400" b="1" i="1" dirty="0" smtClean="0">
                <a:latin typeface="Comic Sans MS" panose="030F0702030302020204" pitchFamily="66" charset="0"/>
              </a:rPr>
              <a:t>is tomorrow at 2.15.)</a:t>
            </a:r>
            <a:endParaRPr lang="en-GB" sz="2400" dirty="0"/>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90208" y="4815634"/>
            <a:ext cx="1609859" cy="1483754"/>
          </a:xfrm>
          <a:prstGeom prst="rect">
            <a:avLst/>
          </a:prstGeom>
        </p:spPr>
      </p:pic>
    </p:spTree>
    <p:extLst>
      <p:ext uri="{BB962C8B-B14F-4D97-AF65-F5344CB8AC3E}">
        <p14:creationId xmlns:p14="http://schemas.microsoft.com/office/powerpoint/2010/main" val="13403614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45476" y="1355835"/>
            <a:ext cx="7898524" cy="3108543"/>
          </a:xfrm>
          <a:prstGeom prst="rect">
            <a:avLst/>
          </a:prstGeom>
        </p:spPr>
        <p:txBody>
          <a:bodyPr wrap="square">
            <a:spAutoFit/>
          </a:bodyPr>
          <a:lstStyle/>
          <a:p>
            <a:r>
              <a:rPr lang="en-GB" altLang="en-US" sz="2800" b="1" i="1" dirty="0">
                <a:latin typeface="Comic Sans MS" panose="030F0702030302020204" pitchFamily="66" charset="0"/>
              </a:rPr>
              <a:t>If you have any queries, concerns or questions at any point during the year, please COME AND SEE US STRAIGHT AWAY!</a:t>
            </a:r>
            <a:endParaRPr lang="en-GB" sz="2800" b="1" i="1" dirty="0">
              <a:latin typeface="Comic Sans MS" panose="030F0702030302020204" pitchFamily="66" charset="0"/>
            </a:endParaRPr>
          </a:p>
          <a:p>
            <a:endParaRPr lang="en-GB" sz="2800" b="1" i="1" dirty="0">
              <a:latin typeface="Comic Sans MS" panose="030F0702030302020204" pitchFamily="66" charset="0"/>
            </a:endParaRPr>
          </a:p>
          <a:p>
            <a:r>
              <a:rPr lang="en-GB" sz="2800" b="1" i="1" dirty="0">
                <a:latin typeface="Comic Sans MS" panose="030F0702030302020204" pitchFamily="66" charset="0"/>
              </a:rPr>
              <a:t>Thank you very much for coming this afternoon.</a:t>
            </a:r>
          </a:p>
        </p:txBody>
      </p:sp>
    </p:spTree>
    <p:extLst>
      <p:ext uri="{BB962C8B-B14F-4D97-AF65-F5344CB8AC3E}">
        <p14:creationId xmlns:p14="http://schemas.microsoft.com/office/powerpoint/2010/main" val="2452987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defTabSz="914400" fontAlgn="base">
              <a:spcAft>
                <a:spcPct val="0"/>
              </a:spcAft>
            </a:pPr>
            <a:r>
              <a:rPr lang="en-GB" altLang="en-US" sz="5400" kern="0" dirty="0" smtClean="0">
                <a:solidFill>
                  <a:srgbClr val="000000"/>
                </a:solidFill>
                <a:latin typeface="Comic Sans MS" panose="030F0702030302020204" pitchFamily="66" charset="0"/>
                <a:ea typeface="+mn-ea"/>
                <a:cs typeface="+mn-cs"/>
              </a:rPr>
              <a:t>           Targets for this term</a:t>
            </a:r>
            <a:r>
              <a:rPr lang="en-GB" altLang="en-US" sz="5400" kern="0" dirty="0">
                <a:solidFill>
                  <a:srgbClr val="000000"/>
                </a:solidFill>
                <a:latin typeface="Comic Sans MS" panose="030F0702030302020204" pitchFamily="66" charset="0"/>
                <a:ea typeface="+mn-ea"/>
                <a:cs typeface="+mn-cs"/>
              </a:rPr>
              <a:t/>
            </a:r>
            <a:br>
              <a:rPr lang="en-GB" altLang="en-US" sz="5400" kern="0" dirty="0">
                <a:solidFill>
                  <a:srgbClr val="000000"/>
                </a:solidFill>
                <a:latin typeface="Comic Sans MS" panose="030F0702030302020204" pitchFamily="66" charset="0"/>
                <a:ea typeface="+mn-ea"/>
                <a:cs typeface="+mn-cs"/>
              </a:rPr>
            </a:br>
            <a:r>
              <a:rPr lang="en-GB" altLang="en-US" kern="0" dirty="0">
                <a:latin typeface="Comic Sans MS" panose="030F0702030302020204" pitchFamily="66" charset="0"/>
              </a:rPr>
              <a:t/>
            </a:r>
            <a:br>
              <a:rPr lang="en-GB" altLang="en-US" kern="0" dirty="0">
                <a:latin typeface="Comic Sans MS" panose="030F0702030302020204" pitchFamily="66" charset="0"/>
              </a:rPr>
            </a:br>
            <a:endParaRPr lang="en-GB" dirty="0"/>
          </a:p>
        </p:txBody>
      </p:sp>
      <p:sp>
        <p:nvSpPr>
          <p:cNvPr id="3" name="Text Placeholder 2"/>
          <p:cNvSpPr>
            <a:spLocks noGrp="1"/>
          </p:cNvSpPr>
          <p:nvPr>
            <p:ph type="body" idx="1"/>
          </p:nvPr>
        </p:nvSpPr>
        <p:spPr/>
        <p:txBody>
          <a:bodyPr/>
          <a:lstStyle/>
          <a:p>
            <a:pPr algn="ctr"/>
            <a:r>
              <a:rPr lang="en-GB" dirty="0" smtClean="0">
                <a:latin typeface="Comic Sans MS" panose="030F0702030302020204" pitchFamily="66" charset="0"/>
              </a:rPr>
              <a:t>Maths</a:t>
            </a:r>
            <a:endParaRPr lang="en-GB" dirty="0">
              <a:latin typeface="Comic Sans MS" panose="030F0702030302020204" pitchFamily="66" charset="0"/>
            </a:endParaRPr>
          </a:p>
        </p:txBody>
      </p:sp>
      <p:sp>
        <p:nvSpPr>
          <p:cNvPr id="4" name="Content Placeholder 3"/>
          <p:cNvSpPr>
            <a:spLocks noGrp="1"/>
          </p:cNvSpPr>
          <p:nvPr>
            <p:ph sz="half" idx="2"/>
          </p:nvPr>
        </p:nvSpPr>
        <p:spPr/>
        <p:txBody>
          <a:bodyPr/>
          <a:lstStyle/>
          <a:p>
            <a:pPr lvl="0" algn="ctr" defTabSz="914400" fontAlgn="base">
              <a:lnSpc>
                <a:spcPct val="80000"/>
              </a:lnSpc>
              <a:spcBef>
                <a:spcPct val="20000"/>
              </a:spcBef>
              <a:spcAft>
                <a:spcPct val="0"/>
              </a:spcAft>
              <a:buClrTx/>
              <a:buSzTx/>
              <a:buNone/>
            </a:pPr>
            <a:r>
              <a:rPr lang="en-GB" altLang="en-US" sz="2000" kern="0" dirty="0">
                <a:solidFill>
                  <a:srgbClr val="000000"/>
                </a:solidFill>
                <a:latin typeface="Arial"/>
              </a:rPr>
              <a:t> </a:t>
            </a:r>
            <a:endParaRPr lang="en-GB" altLang="en-US" sz="1200" kern="0" dirty="0">
              <a:solidFill>
                <a:srgbClr val="000000"/>
              </a:solidFill>
              <a:latin typeface="Comic Sans MS" panose="030F0702030302020204" pitchFamily="66" charset="0"/>
            </a:endParaRPr>
          </a:p>
          <a:p>
            <a:pPr lvl="0" defTabSz="914400" fontAlgn="base">
              <a:lnSpc>
                <a:spcPct val="80000"/>
              </a:lnSpc>
              <a:spcBef>
                <a:spcPct val="20000"/>
              </a:spcBef>
              <a:spcAft>
                <a:spcPct val="0"/>
              </a:spcAft>
              <a:buClrTx/>
              <a:buSzTx/>
              <a:buNone/>
            </a:pPr>
            <a:r>
              <a:rPr lang="en-GB" altLang="en-US" sz="2000" kern="0" dirty="0">
                <a:solidFill>
                  <a:srgbClr val="000000"/>
                </a:solidFill>
                <a:latin typeface="Comic Sans MS" panose="030F0702030302020204" pitchFamily="66" charset="0"/>
              </a:rPr>
              <a:t>To be able to count, read, write and order numbers to 100.</a:t>
            </a:r>
          </a:p>
          <a:p>
            <a:pPr lvl="0" defTabSz="914400" fontAlgn="base">
              <a:lnSpc>
                <a:spcPct val="80000"/>
              </a:lnSpc>
              <a:spcBef>
                <a:spcPct val="20000"/>
              </a:spcBef>
              <a:spcAft>
                <a:spcPct val="0"/>
              </a:spcAft>
              <a:buClrTx/>
              <a:buSzTx/>
              <a:buNone/>
            </a:pPr>
            <a:r>
              <a:rPr lang="en-GB" altLang="en-US" sz="2000" kern="0" dirty="0">
                <a:solidFill>
                  <a:srgbClr val="000000"/>
                </a:solidFill>
                <a:latin typeface="Comic Sans MS" panose="030F0702030302020204" pitchFamily="66" charset="0"/>
              </a:rPr>
              <a:t>To know by heart the number </a:t>
            </a:r>
            <a:r>
              <a:rPr lang="en-GB" altLang="en-US" sz="2000" kern="0" dirty="0" smtClean="0">
                <a:solidFill>
                  <a:srgbClr val="000000"/>
                </a:solidFill>
                <a:latin typeface="Comic Sans MS" panose="030F0702030302020204" pitchFamily="66" charset="0"/>
              </a:rPr>
              <a:t>bonds </a:t>
            </a:r>
            <a:r>
              <a:rPr lang="en-GB" altLang="en-US" sz="2000" kern="0" dirty="0">
                <a:solidFill>
                  <a:srgbClr val="000000"/>
                </a:solidFill>
                <a:latin typeface="Comic Sans MS" panose="030F0702030302020204" pitchFamily="66" charset="0"/>
              </a:rPr>
              <a:t>to </a:t>
            </a:r>
            <a:r>
              <a:rPr lang="en-GB" altLang="en-US" sz="2000" kern="0" dirty="0" smtClean="0">
                <a:solidFill>
                  <a:srgbClr val="000000"/>
                </a:solidFill>
                <a:latin typeface="Comic Sans MS" panose="030F0702030302020204" pitchFamily="66" charset="0"/>
              </a:rPr>
              <a:t>10/20</a:t>
            </a:r>
          </a:p>
          <a:p>
            <a:pPr lvl="0" defTabSz="914400" fontAlgn="base">
              <a:lnSpc>
                <a:spcPct val="80000"/>
              </a:lnSpc>
              <a:spcBef>
                <a:spcPct val="20000"/>
              </a:spcBef>
              <a:spcAft>
                <a:spcPct val="0"/>
              </a:spcAft>
              <a:buClrTx/>
              <a:buSzTx/>
              <a:buNone/>
            </a:pPr>
            <a:r>
              <a:rPr lang="en-GB" altLang="en-US" sz="2000" kern="0" dirty="0" smtClean="0">
                <a:solidFill>
                  <a:srgbClr val="000000"/>
                </a:solidFill>
                <a:latin typeface="Comic Sans MS" panose="030F0702030302020204" pitchFamily="66" charset="0"/>
              </a:rPr>
              <a:t>Add and subtract quickly within 20</a:t>
            </a:r>
            <a:endParaRPr lang="en-GB" altLang="en-US" sz="2000" kern="0" dirty="0">
              <a:solidFill>
                <a:srgbClr val="000000"/>
              </a:solidFill>
              <a:latin typeface="Comic Sans MS" panose="030F0702030302020204" pitchFamily="66" charset="0"/>
            </a:endParaRPr>
          </a:p>
          <a:p>
            <a:pPr lvl="0" defTabSz="914400" fontAlgn="base">
              <a:lnSpc>
                <a:spcPct val="80000"/>
              </a:lnSpc>
              <a:spcBef>
                <a:spcPct val="20000"/>
              </a:spcBef>
              <a:spcAft>
                <a:spcPct val="0"/>
              </a:spcAft>
              <a:buClrTx/>
              <a:buSzTx/>
              <a:buNone/>
            </a:pPr>
            <a:r>
              <a:rPr lang="en-GB" altLang="en-US" sz="2000" kern="0" dirty="0" smtClean="0">
                <a:solidFill>
                  <a:srgbClr val="000000"/>
                </a:solidFill>
                <a:latin typeface="Comic Sans MS" panose="030F0702030302020204" pitchFamily="66" charset="0"/>
              </a:rPr>
              <a:t>Begin to  </a:t>
            </a:r>
            <a:r>
              <a:rPr lang="en-GB" altLang="en-US" sz="2000" kern="0" dirty="0">
                <a:solidFill>
                  <a:srgbClr val="000000"/>
                </a:solidFill>
                <a:latin typeface="Comic Sans MS" panose="030F0702030302020204" pitchFamily="66" charset="0"/>
              </a:rPr>
              <a:t>know 2, 5 and 10 times tables by heart</a:t>
            </a:r>
            <a:r>
              <a:rPr lang="en-GB" altLang="en-US" sz="2000" kern="0" dirty="0" smtClean="0">
                <a:solidFill>
                  <a:srgbClr val="000000"/>
                </a:solidFill>
                <a:latin typeface="Comic Sans MS" panose="030F0702030302020204" pitchFamily="66" charset="0"/>
              </a:rPr>
              <a:t>.</a:t>
            </a:r>
          </a:p>
          <a:p>
            <a:pPr lvl="0" defTabSz="914400" fontAlgn="base">
              <a:lnSpc>
                <a:spcPct val="80000"/>
              </a:lnSpc>
              <a:spcBef>
                <a:spcPct val="20000"/>
              </a:spcBef>
              <a:spcAft>
                <a:spcPct val="0"/>
              </a:spcAft>
              <a:buClrTx/>
              <a:buSzTx/>
              <a:buNone/>
            </a:pPr>
            <a:r>
              <a:rPr lang="en-GB" sz="2000" kern="0" dirty="0" smtClean="0">
                <a:solidFill>
                  <a:srgbClr val="000000"/>
                </a:solidFill>
                <a:latin typeface="Comic Sans MS" panose="030F0702030302020204" pitchFamily="66" charset="0"/>
              </a:rPr>
              <a:t>Count in 3s and 4s</a:t>
            </a:r>
          </a:p>
          <a:p>
            <a:pPr lvl="0" defTabSz="914400" fontAlgn="base">
              <a:lnSpc>
                <a:spcPct val="80000"/>
              </a:lnSpc>
              <a:spcBef>
                <a:spcPct val="20000"/>
              </a:spcBef>
              <a:spcAft>
                <a:spcPct val="0"/>
              </a:spcAft>
              <a:buClrTx/>
              <a:buSzTx/>
              <a:buNone/>
            </a:pPr>
            <a:r>
              <a:rPr lang="en-GB" sz="2000" kern="0" dirty="0" smtClean="0">
                <a:solidFill>
                  <a:srgbClr val="000000"/>
                </a:solidFill>
                <a:latin typeface="Comic Sans MS" panose="030F0702030302020204" pitchFamily="66" charset="0"/>
              </a:rPr>
              <a:t>Doubling and halving</a:t>
            </a:r>
            <a:endParaRPr lang="en-GB" dirty="0"/>
          </a:p>
        </p:txBody>
      </p:sp>
      <p:sp>
        <p:nvSpPr>
          <p:cNvPr id="5" name="Text Placeholder 4"/>
          <p:cNvSpPr>
            <a:spLocks noGrp="1"/>
          </p:cNvSpPr>
          <p:nvPr>
            <p:ph type="body" sz="quarter" idx="3"/>
          </p:nvPr>
        </p:nvSpPr>
        <p:spPr/>
        <p:txBody>
          <a:bodyPr/>
          <a:lstStyle/>
          <a:p>
            <a:pPr algn="ctr"/>
            <a:r>
              <a:rPr lang="en-GB" dirty="0" smtClean="0">
                <a:latin typeface="Comic Sans MS" panose="030F0702030302020204" pitchFamily="66" charset="0"/>
              </a:rPr>
              <a:t>English</a:t>
            </a:r>
            <a:endParaRPr lang="en-GB" dirty="0">
              <a:latin typeface="Comic Sans MS" panose="030F0702030302020204" pitchFamily="66" charset="0"/>
            </a:endParaRPr>
          </a:p>
        </p:txBody>
      </p:sp>
      <p:sp>
        <p:nvSpPr>
          <p:cNvPr id="6" name="Content Placeholder 5"/>
          <p:cNvSpPr>
            <a:spLocks noGrp="1"/>
          </p:cNvSpPr>
          <p:nvPr>
            <p:ph sz="quarter" idx="4"/>
          </p:nvPr>
        </p:nvSpPr>
        <p:spPr/>
        <p:txBody>
          <a:bodyPr>
            <a:normAutofit/>
          </a:bodyPr>
          <a:lstStyle/>
          <a:p>
            <a:pPr>
              <a:buNone/>
            </a:pPr>
            <a:r>
              <a:rPr lang="en-GB" altLang="en-US" kern="0" dirty="0" smtClean="0">
                <a:latin typeface="Comic Sans MS" panose="030F0702030302020204" pitchFamily="66" charset="0"/>
              </a:rPr>
              <a:t>To </a:t>
            </a:r>
            <a:r>
              <a:rPr lang="en-GB" altLang="en-US" kern="0" dirty="0">
                <a:latin typeface="Comic Sans MS" panose="030F0702030302020204" pitchFamily="66" charset="0"/>
              </a:rPr>
              <a:t>use capital letters and full stops correctly.</a:t>
            </a:r>
          </a:p>
          <a:p>
            <a:pPr>
              <a:buNone/>
            </a:pPr>
            <a:r>
              <a:rPr lang="en-GB" altLang="en-US" kern="0" dirty="0">
                <a:latin typeface="Comic Sans MS" panose="030F0702030302020204" pitchFamily="66" charset="0"/>
              </a:rPr>
              <a:t>To start sentences in different ways.</a:t>
            </a:r>
          </a:p>
          <a:p>
            <a:pPr>
              <a:buNone/>
            </a:pPr>
            <a:r>
              <a:rPr lang="en-GB" altLang="en-US" kern="0" dirty="0">
                <a:latin typeface="Comic Sans MS" panose="030F0702030302020204" pitchFamily="66" charset="0"/>
              </a:rPr>
              <a:t>To write questions and statements accurately.</a:t>
            </a:r>
          </a:p>
          <a:p>
            <a:pPr>
              <a:buNone/>
            </a:pPr>
            <a:r>
              <a:rPr lang="en-GB" altLang="en-US" kern="0" dirty="0">
                <a:latin typeface="Comic Sans MS" panose="030F0702030302020204" pitchFamily="66" charset="0"/>
              </a:rPr>
              <a:t>To choose vocabulary for effect.</a:t>
            </a:r>
          </a:p>
          <a:p>
            <a:pPr>
              <a:buNone/>
            </a:pPr>
            <a:r>
              <a:rPr lang="en-GB" altLang="en-US" kern="0" dirty="0">
                <a:latin typeface="Comic Sans MS" panose="030F0702030302020204" pitchFamily="66" charset="0"/>
              </a:rPr>
              <a:t>To check sentences for sense and meaning</a:t>
            </a:r>
            <a:r>
              <a:rPr lang="en-GB" altLang="en-US" kern="0" dirty="0" smtClean="0">
                <a:latin typeface="Comic Sans MS" panose="030F0702030302020204" pitchFamily="66" charset="0"/>
              </a:rPr>
              <a:t>.</a:t>
            </a:r>
          </a:p>
          <a:p>
            <a:endParaRPr lang="en-GB" dirty="0"/>
          </a:p>
        </p:txBody>
      </p:sp>
      <p:pic>
        <p:nvPicPr>
          <p:cNvPr id="7" name="Picture 7" descr="MCj0382592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5744" y="144858"/>
            <a:ext cx="2016125" cy="201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193499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altLang="en-US" dirty="0"/>
              <a:t>Reading </a:t>
            </a:r>
            <a:endParaRPr lang="en-GB" dirty="0"/>
          </a:p>
        </p:txBody>
      </p:sp>
      <p:sp>
        <p:nvSpPr>
          <p:cNvPr id="5" name="Content Placeholder 4"/>
          <p:cNvSpPr>
            <a:spLocks noGrp="1"/>
          </p:cNvSpPr>
          <p:nvPr>
            <p:ph sz="half" idx="1"/>
          </p:nvPr>
        </p:nvSpPr>
        <p:spPr/>
        <p:txBody>
          <a:bodyPr>
            <a:normAutofit fontScale="92500" lnSpcReduction="20000"/>
          </a:bodyPr>
          <a:lstStyle/>
          <a:p>
            <a:pPr defTabSz="914400" eaLnBrk="0" fontAlgn="base" hangingPunct="0">
              <a:spcBef>
                <a:spcPct val="20000"/>
              </a:spcBef>
              <a:spcAft>
                <a:spcPct val="0"/>
              </a:spcAft>
              <a:buClrTx/>
              <a:buSzTx/>
              <a:buFontTx/>
              <a:buChar char="•"/>
            </a:pPr>
            <a:r>
              <a:rPr lang="en-GB" altLang="en-US" sz="2400" kern="0" dirty="0">
                <a:solidFill>
                  <a:srgbClr val="000000"/>
                </a:solidFill>
                <a:latin typeface="Arial"/>
              </a:rPr>
              <a:t>Your child is expected to bring home their book everyday to read. </a:t>
            </a:r>
          </a:p>
          <a:p>
            <a:pPr lvl="0" defTabSz="914400" eaLnBrk="0" fontAlgn="base" hangingPunct="0">
              <a:spcBef>
                <a:spcPct val="20000"/>
              </a:spcBef>
              <a:spcAft>
                <a:spcPct val="0"/>
              </a:spcAft>
              <a:buClrTx/>
              <a:buSzTx/>
              <a:buFontTx/>
              <a:buChar char="•"/>
            </a:pPr>
            <a:r>
              <a:rPr lang="en-GB" altLang="en-US" sz="2400" kern="0" dirty="0" smtClean="0">
                <a:solidFill>
                  <a:srgbClr val="000000"/>
                </a:solidFill>
                <a:latin typeface="Arial"/>
              </a:rPr>
              <a:t>If </a:t>
            </a:r>
            <a:r>
              <a:rPr lang="en-GB" altLang="en-US" sz="2400" kern="0" dirty="0">
                <a:solidFill>
                  <a:srgbClr val="000000"/>
                </a:solidFill>
                <a:latin typeface="Arial"/>
              </a:rPr>
              <a:t>your child has finished their reading book, they need to put their folder in the book box in class. </a:t>
            </a:r>
          </a:p>
          <a:p>
            <a:pPr lvl="0" defTabSz="914400" eaLnBrk="0" fontAlgn="base" hangingPunct="0">
              <a:spcBef>
                <a:spcPct val="20000"/>
              </a:spcBef>
              <a:spcAft>
                <a:spcPct val="0"/>
              </a:spcAft>
              <a:buClrTx/>
              <a:buSzTx/>
              <a:buFontTx/>
              <a:buChar char="•"/>
            </a:pPr>
            <a:r>
              <a:rPr lang="en-GB" altLang="en-US" sz="2400" kern="0" dirty="0">
                <a:solidFill>
                  <a:srgbClr val="000000"/>
                </a:solidFill>
                <a:latin typeface="Arial"/>
              </a:rPr>
              <a:t>They will then have an opportunity to </a:t>
            </a:r>
            <a:r>
              <a:rPr lang="en-GB" altLang="en-US" sz="2400" b="1" kern="0" dirty="0">
                <a:solidFill>
                  <a:srgbClr val="000000"/>
                </a:solidFill>
                <a:latin typeface="Arial"/>
              </a:rPr>
              <a:t>change their own books</a:t>
            </a:r>
            <a:r>
              <a:rPr lang="en-GB" altLang="en-US" sz="2400" kern="0" dirty="0">
                <a:solidFill>
                  <a:srgbClr val="000000"/>
                </a:solidFill>
                <a:latin typeface="Arial"/>
              </a:rPr>
              <a:t> during the day.</a:t>
            </a:r>
          </a:p>
          <a:p>
            <a:pPr lvl="0" defTabSz="914400" eaLnBrk="0" fontAlgn="base" hangingPunct="0">
              <a:spcBef>
                <a:spcPct val="20000"/>
              </a:spcBef>
              <a:spcAft>
                <a:spcPct val="0"/>
              </a:spcAft>
              <a:buClrTx/>
              <a:buSzTx/>
              <a:buFontTx/>
              <a:buChar char="•"/>
            </a:pPr>
            <a:r>
              <a:rPr lang="en-GB" altLang="en-US" sz="2400" kern="0" dirty="0">
                <a:solidFill>
                  <a:srgbClr val="000000"/>
                </a:solidFill>
                <a:latin typeface="Arial"/>
              </a:rPr>
              <a:t>If you notice they have brought home the wrong  book, please let us know!</a:t>
            </a:r>
          </a:p>
        </p:txBody>
      </p:sp>
      <p:sp>
        <p:nvSpPr>
          <p:cNvPr id="6" name="Content Placeholder 5"/>
          <p:cNvSpPr>
            <a:spLocks noGrp="1"/>
          </p:cNvSpPr>
          <p:nvPr>
            <p:ph sz="half" idx="2"/>
          </p:nvPr>
        </p:nvSpPr>
        <p:spPr/>
        <p:txBody>
          <a:bodyPr>
            <a:normAutofit fontScale="92500" lnSpcReduction="20000"/>
          </a:bodyPr>
          <a:lstStyle/>
          <a:p>
            <a:pPr lvl="0" defTabSz="914400" eaLnBrk="0" fontAlgn="base" hangingPunct="0">
              <a:spcBef>
                <a:spcPct val="20000"/>
              </a:spcBef>
              <a:spcAft>
                <a:spcPct val="0"/>
              </a:spcAft>
              <a:buClrTx/>
              <a:buSzTx/>
              <a:buFontTx/>
              <a:buChar char="•"/>
            </a:pPr>
            <a:r>
              <a:rPr lang="en-GB" altLang="en-US" sz="2400" b="1" kern="0" dirty="0">
                <a:solidFill>
                  <a:srgbClr val="000000"/>
                </a:solidFill>
                <a:latin typeface="Arial"/>
              </a:rPr>
              <a:t>Please bring reading books everyday</a:t>
            </a:r>
            <a:r>
              <a:rPr lang="en-GB" altLang="en-US" sz="2400" kern="0" dirty="0">
                <a:solidFill>
                  <a:srgbClr val="000000"/>
                </a:solidFill>
                <a:latin typeface="Arial"/>
              </a:rPr>
              <a:t>. We </a:t>
            </a:r>
            <a:r>
              <a:rPr lang="en-GB" altLang="en-US" sz="2400" kern="0" dirty="0" smtClean="0">
                <a:solidFill>
                  <a:srgbClr val="000000"/>
                </a:solidFill>
                <a:latin typeface="Arial"/>
              </a:rPr>
              <a:t>already have 3 adult helpers </a:t>
            </a:r>
            <a:r>
              <a:rPr lang="en-GB" altLang="en-US" sz="2400" kern="0" dirty="0">
                <a:solidFill>
                  <a:srgbClr val="000000"/>
                </a:solidFill>
                <a:latin typeface="Arial"/>
              </a:rPr>
              <a:t>who kindly hear readers during the week.  If the book does not need to be changed, children </a:t>
            </a:r>
            <a:r>
              <a:rPr lang="en-GB" altLang="en-US" sz="2400" kern="0" dirty="0" smtClean="0">
                <a:solidFill>
                  <a:srgbClr val="000000"/>
                </a:solidFill>
                <a:latin typeface="Arial"/>
              </a:rPr>
              <a:t>can keep </a:t>
            </a:r>
            <a:r>
              <a:rPr lang="en-GB" altLang="en-US" sz="2400" kern="0" dirty="0">
                <a:solidFill>
                  <a:srgbClr val="000000"/>
                </a:solidFill>
                <a:latin typeface="Arial"/>
              </a:rPr>
              <a:t>it in their table drawer.</a:t>
            </a:r>
          </a:p>
          <a:p>
            <a:r>
              <a:rPr lang="en-GB" sz="2400" dirty="0" smtClean="0">
                <a:latin typeface="Arial" panose="020B0604020202020204" pitchFamily="34" charset="0"/>
                <a:cs typeface="Arial" panose="020B0604020202020204" pitchFamily="34" charset="0"/>
              </a:rPr>
              <a:t>You can use the green Reading Record to note any concerns too.</a:t>
            </a:r>
            <a:endParaRPr lang="en-GB" sz="2400" dirty="0">
              <a:latin typeface="Arial" panose="020B0604020202020204" pitchFamily="34" charset="0"/>
              <a:cs typeface="Arial" panose="020B0604020202020204" pitchFamily="34" charset="0"/>
            </a:endParaRPr>
          </a:p>
        </p:txBody>
      </p:sp>
      <p:pic>
        <p:nvPicPr>
          <p:cNvPr id="7" name="Picture 5" descr="MCj0294973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59563" y="333375"/>
            <a:ext cx="911225"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363030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2519966"/>
          </a:xfrm>
        </p:spPr>
        <p:txBody>
          <a:bodyPr>
            <a:normAutofit/>
          </a:bodyPr>
          <a:lstStyle/>
          <a:p>
            <a:r>
              <a:rPr lang="en-GB" altLang="en-US" b="1" dirty="0" smtClean="0">
                <a:latin typeface="Comic Sans MS" panose="030F0702030302020204" pitchFamily="66" charset="0"/>
              </a:rPr>
              <a:t>Guided </a:t>
            </a:r>
            <a:r>
              <a:rPr lang="en-GB" altLang="en-US" b="1" dirty="0">
                <a:latin typeface="Comic Sans MS" panose="030F0702030302020204" pitchFamily="66" charset="0"/>
              </a:rPr>
              <a:t>Reading: the teacher </a:t>
            </a:r>
            <a:r>
              <a:rPr lang="en-GB" altLang="en-US" b="1" dirty="0" smtClean="0">
                <a:latin typeface="Comic Sans MS" panose="030F0702030302020204" pitchFamily="66" charset="0"/>
              </a:rPr>
              <a:t>and TA</a:t>
            </a:r>
            <a:r>
              <a:rPr lang="en-GB" altLang="en-US" b="1" dirty="0">
                <a:latin typeface="Comic Sans MS" panose="030F0702030302020204" pitchFamily="66" charset="0"/>
              </a:rPr>
              <a:t/>
            </a:r>
            <a:br>
              <a:rPr lang="en-GB" altLang="en-US" b="1" dirty="0">
                <a:latin typeface="Comic Sans MS" panose="030F0702030302020204" pitchFamily="66" charset="0"/>
              </a:rPr>
            </a:br>
            <a:r>
              <a:rPr lang="en-GB" altLang="en-US" b="1" dirty="0">
                <a:latin typeface="Comic Sans MS" panose="030F0702030302020204" pitchFamily="66" charset="0"/>
              </a:rPr>
              <a:t> </a:t>
            </a:r>
            <a:r>
              <a:rPr lang="en-GB" altLang="en-US" b="1" dirty="0" smtClean="0">
                <a:latin typeface="Comic Sans MS" panose="030F0702030302020204" pitchFamily="66" charset="0"/>
              </a:rPr>
              <a:t>each work </a:t>
            </a:r>
            <a:r>
              <a:rPr lang="en-GB" altLang="en-US" b="1" dirty="0">
                <a:latin typeface="Comic Sans MS" panose="030F0702030302020204" pitchFamily="66" charset="0"/>
              </a:rPr>
              <a:t>with a group </a:t>
            </a:r>
            <a:r>
              <a:rPr lang="en-GB" altLang="en-US" b="1" dirty="0" smtClean="0">
                <a:latin typeface="Comic Sans MS" panose="030F0702030302020204" pitchFamily="66" charset="0"/>
              </a:rPr>
              <a:t>every </a:t>
            </a:r>
            <a:r>
              <a:rPr lang="en-GB" altLang="en-US" b="1" dirty="0">
                <a:latin typeface="Comic Sans MS" panose="030F0702030302020204" pitchFamily="66" charset="0"/>
              </a:rPr>
              <a:t>day.</a:t>
            </a:r>
            <a:br>
              <a:rPr lang="en-GB" altLang="en-US" b="1" dirty="0">
                <a:latin typeface="Comic Sans MS" panose="030F0702030302020204" pitchFamily="66" charset="0"/>
              </a:rPr>
            </a:br>
            <a:r>
              <a:rPr lang="en-GB" altLang="en-US" sz="3200" b="1" dirty="0" smtClean="0">
                <a:latin typeface="Comic Sans MS" panose="030F0702030302020204" pitchFamily="66" charset="0"/>
              </a:rPr>
              <a:t>DEAR: children </a:t>
            </a:r>
            <a:r>
              <a:rPr lang="en-GB" altLang="en-US" sz="3200" b="1" dirty="0">
                <a:latin typeface="Comic Sans MS" panose="030F0702030302020204" pitchFamily="66" charset="0"/>
              </a:rPr>
              <a:t>D</a:t>
            </a:r>
            <a:r>
              <a:rPr lang="en-GB" altLang="en-US" sz="3200" b="1" dirty="0" smtClean="0">
                <a:latin typeface="Comic Sans MS" panose="030F0702030302020204" pitchFamily="66" charset="0"/>
              </a:rPr>
              <a:t>rop </a:t>
            </a:r>
            <a:r>
              <a:rPr lang="en-GB" altLang="en-US" sz="3200" b="1" dirty="0">
                <a:latin typeface="Comic Sans MS" panose="030F0702030302020204" pitchFamily="66" charset="0"/>
              </a:rPr>
              <a:t>E</a:t>
            </a:r>
            <a:r>
              <a:rPr lang="en-GB" altLang="en-US" sz="3200" b="1" dirty="0" smtClean="0">
                <a:latin typeface="Comic Sans MS" panose="030F0702030302020204" pitchFamily="66" charset="0"/>
              </a:rPr>
              <a:t>verything </a:t>
            </a:r>
            <a:r>
              <a:rPr lang="en-GB" altLang="en-US" sz="3200" b="1" dirty="0">
                <a:latin typeface="Comic Sans MS" panose="030F0702030302020204" pitchFamily="66" charset="0"/>
              </a:rPr>
              <a:t>A</a:t>
            </a:r>
            <a:r>
              <a:rPr lang="en-GB" altLang="en-US" sz="3200" b="1" dirty="0" smtClean="0">
                <a:latin typeface="Comic Sans MS" panose="030F0702030302020204" pitchFamily="66" charset="0"/>
              </a:rPr>
              <a:t>nd </a:t>
            </a:r>
            <a:r>
              <a:rPr lang="en-GB" altLang="en-US" sz="3200" b="1" dirty="0">
                <a:latin typeface="Comic Sans MS" panose="030F0702030302020204" pitchFamily="66" charset="0"/>
              </a:rPr>
              <a:t>R</a:t>
            </a:r>
            <a:r>
              <a:rPr lang="en-GB" altLang="en-US" sz="3200" b="1" dirty="0" smtClean="0">
                <a:latin typeface="Comic Sans MS" panose="030F0702030302020204" pitchFamily="66" charset="0"/>
              </a:rPr>
              <a:t>ead</a:t>
            </a:r>
            <a:r>
              <a:rPr lang="en-GB" altLang="en-US" sz="3200" b="1" dirty="0">
                <a:latin typeface="Comic Sans MS" panose="030F0702030302020204" pitchFamily="66" charset="0"/>
              </a:rPr>
              <a:t>!</a:t>
            </a:r>
            <a:endParaRPr lang="en-GB" sz="3200" dirty="0"/>
          </a:p>
        </p:txBody>
      </p:sp>
      <p:sp>
        <p:nvSpPr>
          <p:cNvPr id="3" name="Content Placeholder 2"/>
          <p:cNvSpPr>
            <a:spLocks noGrp="1"/>
          </p:cNvSpPr>
          <p:nvPr>
            <p:ph idx="1"/>
          </p:nvPr>
        </p:nvSpPr>
        <p:spPr>
          <a:xfrm>
            <a:off x="677334" y="2833352"/>
            <a:ext cx="8596668" cy="3208010"/>
          </a:xfrm>
        </p:spPr>
        <p:txBody>
          <a:bodyPr/>
          <a:lstStyle/>
          <a:p>
            <a:pPr>
              <a:lnSpc>
                <a:spcPct val="80000"/>
              </a:lnSpc>
            </a:pPr>
            <a:r>
              <a:rPr lang="en-GB" altLang="en-US" dirty="0">
                <a:latin typeface="Comic Sans MS" panose="030F0702030302020204" pitchFamily="66" charset="0"/>
              </a:rPr>
              <a:t>To use a range of strategies to read new words (blending, breaking words down, picture clues, context).</a:t>
            </a:r>
          </a:p>
          <a:p>
            <a:pPr>
              <a:lnSpc>
                <a:spcPct val="80000"/>
              </a:lnSpc>
            </a:pPr>
            <a:r>
              <a:rPr lang="en-GB" altLang="en-US" dirty="0">
                <a:latin typeface="Comic Sans MS" panose="030F0702030302020204" pitchFamily="66" charset="0"/>
              </a:rPr>
              <a:t>To select and retrieve information (to be able to answer questions).</a:t>
            </a:r>
          </a:p>
          <a:p>
            <a:pPr>
              <a:lnSpc>
                <a:spcPct val="80000"/>
              </a:lnSpc>
            </a:pPr>
            <a:r>
              <a:rPr lang="en-GB" altLang="en-US" dirty="0">
                <a:latin typeface="Comic Sans MS" panose="030F0702030302020204" pitchFamily="66" charset="0"/>
              </a:rPr>
              <a:t>To be able to interpret events and information using evidence from the text (use of inference).</a:t>
            </a:r>
          </a:p>
          <a:p>
            <a:pPr>
              <a:lnSpc>
                <a:spcPct val="80000"/>
              </a:lnSpc>
            </a:pPr>
            <a:r>
              <a:rPr lang="en-GB" altLang="en-US" dirty="0">
                <a:latin typeface="Comic Sans MS" panose="030F0702030302020204" pitchFamily="66" charset="0"/>
              </a:rPr>
              <a:t>To give opinions about the text with reasons.</a:t>
            </a:r>
          </a:p>
          <a:p>
            <a:pPr>
              <a:lnSpc>
                <a:spcPct val="80000"/>
              </a:lnSpc>
            </a:pPr>
            <a:r>
              <a:rPr lang="en-GB" altLang="en-US" dirty="0">
                <a:latin typeface="Comic Sans MS" panose="030F0702030302020204" pitchFamily="66" charset="0"/>
              </a:rPr>
              <a:t>To comment on language choices, patterns in words, general features of a text, how the book is set out.</a:t>
            </a:r>
          </a:p>
          <a:p>
            <a:pPr>
              <a:lnSpc>
                <a:spcPct val="80000"/>
              </a:lnSpc>
            </a:pPr>
            <a:r>
              <a:rPr lang="en-GB" altLang="en-US" dirty="0">
                <a:latin typeface="Comic Sans MS" panose="030F0702030302020204" pitchFamily="66" charset="0"/>
              </a:rPr>
              <a:t>To be able to retell the story.</a:t>
            </a:r>
          </a:p>
          <a:p>
            <a:endParaRPr lang="en-GB" dirty="0"/>
          </a:p>
        </p:txBody>
      </p:sp>
    </p:spTree>
    <p:extLst>
      <p:ext uri="{BB962C8B-B14F-4D97-AF65-F5344CB8AC3E}">
        <p14:creationId xmlns:p14="http://schemas.microsoft.com/office/powerpoint/2010/main" val="11778620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tx1"/>
                </a:solidFill>
              </a:rPr>
              <a:t>Reading: </a:t>
            </a:r>
            <a:r>
              <a:rPr lang="en-GB" dirty="0">
                <a:solidFill>
                  <a:schemeClr val="tx1"/>
                </a:solidFill>
              </a:rPr>
              <a:t>P</a:t>
            </a:r>
            <a:r>
              <a:rPr lang="en-GB" dirty="0" smtClean="0">
                <a:solidFill>
                  <a:schemeClr val="tx1"/>
                </a:solidFill>
              </a:rPr>
              <a:t>arent </a:t>
            </a:r>
            <a:r>
              <a:rPr lang="en-GB" dirty="0">
                <a:solidFill>
                  <a:schemeClr val="tx1"/>
                </a:solidFill>
              </a:rPr>
              <a:t>P</a:t>
            </a:r>
            <a:r>
              <a:rPr lang="en-GB" dirty="0" smtClean="0">
                <a:solidFill>
                  <a:schemeClr val="tx1"/>
                </a:solidFill>
              </a:rPr>
              <a:t>artnership</a:t>
            </a:r>
            <a:endParaRPr lang="en-GB" dirty="0">
              <a:solidFill>
                <a:schemeClr val="tx1"/>
              </a:solidFill>
            </a:endParaRPr>
          </a:p>
        </p:txBody>
      </p:sp>
      <p:sp>
        <p:nvSpPr>
          <p:cNvPr id="3" name="Content Placeholder 2"/>
          <p:cNvSpPr>
            <a:spLocks noGrp="1"/>
          </p:cNvSpPr>
          <p:nvPr>
            <p:ph idx="1"/>
          </p:nvPr>
        </p:nvSpPr>
        <p:spPr/>
        <p:txBody>
          <a:bodyPr>
            <a:normAutofit lnSpcReduction="10000"/>
          </a:bodyPr>
          <a:lstStyle/>
          <a:p>
            <a:r>
              <a:rPr lang="en-GB" sz="2400" dirty="0" smtClean="0"/>
              <a:t>As part of your reading time, talk about the book. Ask questions to develop understanding and extract information. </a:t>
            </a:r>
            <a:endParaRPr lang="en-GB" sz="2400" dirty="0" smtClean="0"/>
          </a:p>
          <a:p>
            <a:r>
              <a:rPr lang="en-GB" sz="2400" dirty="0" smtClean="0"/>
              <a:t>Talk about new words and what they mean. </a:t>
            </a:r>
            <a:endParaRPr lang="en-GB" sz="2400" dirty="0" smtClean="0"/>
          </a:p>
          <a:p>
            <a:r>
              <a:rPr lang="en-GB" sz="2400" dirty="0" smtClean="0"/>
              <a:t>Share lots of different types of books – non-fiction, poetry and stories. </a:t>
            </a:r>
          </a:p>
          <a:p>
            <a:r>
              <a:rPr lang="en-GB" sz="2400" dirty="0" smtClean="0"/>
              <a:t>Suggestions: join/ visit the library, join book club, save for new books via the school book shop, look out for special events at the library …. Anything that encourages your child to read and makes reading fun!</a:t>
            </a:r>
          </a:p>
          <a:p>
            <a:pPr marL="0" indent="0">
              <a:buNone/>
            </a:pPr>
            <a:endParaRPr lang="en-GB" dirty="0"/>
          </a:p>
        </p:txBody>
      </p:sp>
    </p:spTree>
    <p:extLst>
      <p:ext uri="{BB962C8B-B14F-4D97-AF65-F5344CB8AC3E}">
        <p14:creationId xmlns:p14="http://schemas.microsoft.com/office/powerpoint/2010/main" val="29508635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sz="4400" kern="0" dirty="0" smtClean="0">
                <a:solidFill>
                  <a:srgbClr val="000000"/>
                </a:solidFill>
                <a:latin typeface="Arial"/>
              </a:rPr>
              <a:t>Spellings: Parent partnership</a:t>
            </a:r>
            <a:endParaRPr lang="en-GB" dirty="0"/>
          </a:p>
        </p:txBody>
      </p:sp>
      <p:sp>
        <p:nvSpPr>
          <p:cNvPr id="3" name="Content Placeholder 2"/>
          <p:cNvSpPr>
            <a:spLocks noGrp="1"/>
          </p:cNvSpPr>
          <p:nvPr>
            <p:ph idx="1"/>
          </p:nvPr>
        </p:nvSpPr>
        <p:spPr>
          <a:xfrm>
            <a:off x="588434" y="1423989"/>
            <a:ext cx="8596668" cy="3880773"/>
          </a:xfrm>
        </p:spPr>
        <p:txBody>
          <a:bodyPr>
            <a:normAutofit fontScale="62500" lnSpcReduction="20000"/>
          </a:bodyPr>
          <a:lstStyle/>
          <a:p>
            <a:pPr lvl="0" defTabSz="914400" eaLnBrk="0" fontAlgn="base" hangingPunct="0">
              <a:spcBef>
                <a:spcPct val="20000"/>
              </a:spcBef>
              <a:spcAft>
                <a:spcPct val="0"/>
              </a:spcAft>
              <a:buClrTx/>
              <a:buSzTx/>
              <a:buFontTx/>
              <a:buChar char="•"/>
            </a:pPr>
            <a:r>
              <a:rPr lang="en-GB" altLang="en-US" sz="2800" kern="0" dirty="0" smtClean="0">
                <a:solidFill>
                  <a:srgbClr val="000000"/>
                </a:solidFill>
                <a:latin typeface="Arial"/>
              </a:rPr>
              <a:t>Spellings are linked to our Phonics lessons that week or are vocabulary lists related to our topics.</a:t>
            </a:r>
          </a:p>
          <a:p>
            <a:pPr lvl="0" defTabSz="914400" eaLnBrk="0" fontAlgn="base" hangingPunct="0">
              <a:spcBef>
                <a:spcPct val="20000"/>
              </a:spcBef>
              <a:spcAft>
                <a:spcPct val="0"/>
              </a:spcAft>
              <a:buClrTx/>
              <a:buSzTx/>
              <a:buFontTx/>
              <a:buChar char="•"/>
            </a:pPr>
            <a:r>
              <a:rPr lang="en-GB" altLang="en-US" sz="2800" kern="0" dirty="0" smtClean="0">
                <a:solidFill>
                  <a:srgbClr val="000000"/>
                </a:solidFill>
                <a:latin typeface="Arial"/>
              </a:rPr>
              <a:t>Find </a:t>
            </a:r>
            <a:r>
              <a:rPr lang="en-GB" altLang="en-US" sz="2800" kern="0" dirty="0">
                <a:solidFill>
                  <a:srgbClr val="000000"/>
                </a:solidFill>
                <a:latin typeface="Arial"/>
              </a:rPr>
              <a:t>out which of the spellings your child already knows. </a:t>
            </a:r>
          </a:p>
          <a:p>
            <a:pPr lvl="0" defTabSz="914400" eaLnBrk="0" fontAlgn="base" hangingPunct="0">
              <a:spcBef>
                <a:spcPct val="20000"/>
              </a:spcBef>
              <a:spcAft>
                <a:spcPct val="0"/>
              </a:spcAft>
              <a:buClrTx/>
              <a:buSzTx/>
              <a:buFontTx/>
              <a:buChar char="•"/>
            </a:pPr>
            <a:r>
              <a:rPr lang="en-GB" altLang="en-US" sz="2800" kern="0" dirty="0">
                <a:solidFill>
                  <a:srgbClr val="000000"/>
                </a:solidFill>
                <a:latin typeface="Arial"/>
              </a:rPr>
              <a:t>One method you can use to learn new words is ‘Look, say, cover , write, check’. There is an example of a chart you can use in the pack. </a:t>
            </a:r>
          </a:p>
          <a:p>
            <a:pPr lvl="0" defTabSz="914400" eaLnBrk="0" fontAlgn="base" hangingPunct="0">
              <a:spcBef>
                <a:spcPct val="20000"/>
              </a:spcBef>
              <a:spcAft>
                <a:spcPct val="0"/>
              </a:spcAft>
              <a:buClrTx/>
              <a:buSzTx/>
              <a:buFontTx/>
              <a:buChar char="•"/>
            </a:pPr>
            <a:r>
              <a:rPr lang="en-GB" altLang="en-US" sz="2800" kern="0" dirty="0">
                <a:solidFill>
                  <a:srgbClr val="000000"/>
                </a:solidFill>
                <a:latin typeface="Arial"/>
              </a:rPr>
              <a:t>P</a:t>
            </a:r>
            <a:r>
              <a:rPr lang="en-GB" altLang="en-US" sz="2800" kern="0" dirty="0" smtClean="0">
                <a:solidFill>
                  <a:srgbClr val="000000"/>
                </a:solidFill>
                <a:latin typeface="Arial"/>
              </a:rPr>
              <a:t>ractise </a:t>
            </a:r>
            <a:r>
              <a:rPr lang="en-GB" altLang="en-US" sz="2800" kern="0" dirty="0">
                <a:solidFill>
                  <a:srgbClr val="000000"/>
                </a:solidFill>
                <a:latin typeface="Arial"/>
              </a:rPr>
              <a:t>writing the spellings in sentences as this helps your child to transfer the knowledge into their everyday writing</a:t>
            </a:r>
            <a:r>
              <a:rPr lang="en-GB" altLang="en-US" sz="2800" kern="0" dirty="0" smtClean="0">
                <a:solidFill>
                  <a:srgbClr val="000000"/>
                </a:solidFill>
                <a:latin typeface="Arial"/>
              </a:rPr>
              <a:t>. </a:t>
            </a:r>
            <a:endParaRPr lang="en-GB" altLang="en-US" sz="2800" kern="0" dirty="0" smtClean="0">
              <a:solidFill>
                <a:srgbClr val="000000"/>
              </a:solidFill>
              <a:latin typeface="Arial"/>
            </a:endParaRPr>
          </a:p>
          <a:p>
            <a:pPr lvl="0" defTabSz="914400" eaLnBrk="0" fontAlgn="base" hangingPunct="0">
              <a:spcBef>
                <a:spcPct val="20000"/>
              </a:spcBef>
              <a:spcAft>
                <a:spcPct val="0"/>
              </a:spcAft>
              <a:buClrTx/>
              <a:buSzTx/>
              <a:buFontTx/>
              <a:buChar char="•"/>
            </a:pPr>
            <a:r>
              <a:rPr lang="en-GB" altLang="en-US" sz="2800" kern="0" dirty="0" smtClean="0">
                <a:solidFill>
                  <a:srgbClr val="000000"/>
                </a:solidFill>
                <a:latin typeface="Arial"/>
              </a:rPr>
              <a:t>Other </a:t>
            </a:r>
            <a:r>
              <a:rPr lang="en-GB" altLang="en-US" sz="2800" kern="0" dirty="0" smtClean="0">
                <a:solidFill>
                  <a:srgbClr val="000000"/>
                </a:solidFill>
                <a:latin typeface="Arial"/>
              </a:rPr>
              <a:t>ideas are included in our pack.</a:t>
            </a:r>
            <a:endParaRPr lang="en-GB" altLang="en-US" sz="2800" kern="0" dirty="0">
              <a:solidFill>
                <a:srgbClr val="000000"/>
              </a:solidFill>
              <a:latin typeface="Arial"/>
            </a:endParaRPr>
          </a:p>
          <a:p>
            <a:pPr lvl="0" defTabSz="914400" eaLnBrk="0" fontAlgn="base" hangingPunct="0">
              <a:spcBef>
                <a:spcPct val="20000"/>
              </a:spcBef>
              <a:spcAft>
                <a:spcPct val="0"/>
              </a:spcAft>
              <a:buClrTx/>
              <a:buSzTx/>
              <a:buFontTx/>
              <a:buChar char="•"/>
            </a:pPr>
            <a:r>
              <a:rPr lang="en-GB" altLang="en-US" sz="2800" kern="0" dirty="0">
                <a:solidFill>
                  <a:srgbClr val="000000"/>
                </a:solidFill>
                <a:latin typeface="Arial"/>
              </a:rPr>
              <a:t>Try and make it fun</a:t>
            </a:r>
            <a:r>
              <a:rPr lang="en-GB" altLang="en-US" sz="2800" kern="0" dirty="0" smtClean="0">
                <a:solidFill>
                  <a:srgbClr val="000000"/>
                </a:solidFill>
                <a:latin typeface="Arial"/>
              </a:rPr>
              <a:t>!!</a:t>
            </a:r>
          </a:p>
          <a:p>
            <a:pPr>
              <a:buClr>
                <a:srgbClr val="90C226"/>
              </a:buClr>
            </a:pPr>
            <a:r>
              <a:rPr lang="en-GB" sz="2400" dirty="0">
                <a:solidFill>
                  <a:prstClr val="black">
                    <a:lumMod val="75000"/>
                    <a:lumOff val="25000"/>
                  </a:prstClr>
                </a:solidFill>
              </a:rPr>
              <a:t>  </a:t>
            </a:r>
            <a:r>
              <a:rPr lang="en-GB" sz="3400" b="1" dirty="0">
                <a:solidFill>
                  <a:prstClr val="black">
                    <a:lumMod val="75000"/>
                    <a:lumOff val="25000"/>
                  </a:prstClr>
                </a:solidFill>
                <a:latin typeface="Arial" panose="020B0604020202020204" pitchFamily="34" charset="0"/>
                <a:cs typeface="Arial" panose="020B0604020202020204" pitchFamily="34" charset="0"/>
              </a:rPr>
              <a:t>We are working with the children so that they know the top 100 words, and are able to spell them. In your pack is a list of our ‘non-negotiable’ spelling words. Your help with this is invaluable!</a:t>
            </a:r>
          </a:p>
          <a:p>
            <a:pPr lvl="0">
              <a:buClr>
                <a:srgbClr val="90C226"/>
              </a:buClr>
            </a:pPr>
            <a:endParaRPr lang="en-GB" altLang="en-US" sz="2800" kern="0" dirty="0">
              <a:solidFill>
                <a:srgbClr val="000000"/>
              </a:solidFill>
              <a:latin typeface="Arial"/>
            </a:endParaRPr>
          </a:p>
          <a:p>
            <a:endParaRPr lang="en-GB" dirty="0"/>
          </a:p>
        </p:txBody>
      </p:sp>
    </p:spTree>
    <p:extLst>
      <p:ext uri="{BB962C8B-B14F-4D97-AF65-F5344CB8AC3E}">
        <p14:creationId xmlns:p14="http://schemas.microsoft.com/office/powerpoint/2010/main" val="22880627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altLang="en-US" sz="4000" kern="0" dirty="0" smtClean="0">
                <a:solidFill>
                  <a:srgbClr val="000000"/>
                </a:solidFill>
                <a:latin typeface="Arial"/>
              </a:rPr>
              <a:t>Maths: Parent </a:t>
            </a:r>
            <a:r>
              <a:rPr lang="en-GB" altLang="en-US" sz="4000" kern="0" dirty="0">
                <a:solidFill>
                  <a:srgbClr val="000000"/>
                </a:solidFill>
                <a:latin typeface="Arial"/>
              </a:rPr>
              <a:t>P</a:t>
            </a:r>
            <a:r>
              <a:rPr lang="en-GB" altLang="en-US" sz="4000" kern="0" dirty="0" smtClean="0">
                <a:solidFill>
                  <a:srgbClr val="000000"/>
                </a:solidFill>
                <a:latin typeface="Arial"/>
              </a:rPr>
              <a:t>artnership</a:t>
            </a:r>
            <a:endParaRPr lang="en-GB" sz="4000" dirty="0"/>
          </a:p>
        </p:txBody>
      </p:sp>
      <p:sp>
        <p:nvSpPr>
          <p:cNvPr id="3" name="Content Placeholder 2"/>
          <p:cNvSpPr>
            <a:spLocks noGrp="1"/>
          </p:cNvSpPr>
          <p:nvPr>
            <p:ph idx="1"/>
          </p:nvPr>
        </p:nvSpPr>
        <p:spPr/>
        <p:txBody>
          <a:bodyPr>
            <a:normAutofit/>
          </a:bodyPr>
          <a:lstStyle/>
          <a:p>
            <a:r>
              <a:rPr lang="en-GB" sz="2400" dirty="0" smtClean="0"/>
              <a:t>Learning is a partnership and one of the ways you can help is by assisting the children to learn first of all the pairs of numbers that make </a:t>
            </a:r>
            <a:r>
              <a:rPr lang="en-GB" sz="2400" dirty="0" smtClean="0"/>
              <a:t>20 </a:t>
            </a:r>
            <a:r>
              <a:rPr lang="en-GB" sz="2400" dirty="0" smtClean="0"/>
              <a:t>and possibly to make a hundred.  </a:t>
            </a:r>
            <a:r>
              <a:rPr lang="en-GB" sz="2400" dirty="0" smtClean="0"/>
              <a:t>14,6       8,12       13,7         20,0  </a:t>
            </a:r>
            <a:r>
              <a:rPr lang="en-GB" sz="2400" dirty="0" err="1" smtClean="0"/>
              <a:t>etc</a:t>
            </a:r>
            <a:r>
              <a:rPr lang="en-GB" sz="2400" dirty="0" smtClean="0"/>
              <a:t>   30 +70 </a:t>
            </a:r>
          </a:p>
          <a:p>
            <a:r>
              <a:rPr lang="en-GB" sz="2400" dirty="0" smtClean="0"/>
              <a:t>Telling the time is also something that you can particularly help with at home. O’clock, half past, quarter past then quarter to the hour.</a:t>
            </a:r>
          </a:p>
          <a:p>
            <a:r>
              <a:rPr lang="en-GB" sz="2400" dirty="0" smtClean="0"/>
              <a:t>We will be starting Times Tables this year-2x, 5x and 10x in year 2. (3x and 4x to follow on)</a:t>
            </a:r>
            <a:endParaRPr lang="en-GB" sz="2400" dirty="0" smtClean="0"/>
          </a:p>
        </p:txBody>
      </p:sp>
    </p:spTree>
    <p:extLst>
      <p:ext uri="{BB962C8B-B14F-4D97-AF65-F5344CB8AC3E}">
        <p14:creationId xmlns:p14="http://schemas.microsoft.com/office/powerpoint/2010/main" val="16619726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919655"/>
          </a:xfrm>
        </p:spPr>
        <p:txBody>
          <a:bodyPr/>
          <a:lstStyle/>
          <a:p>
            <a:r>
              <a:rPr lang="en-GB" dirty="0" smtClean="0"/>
              <a:t>Forest Schools</a:t>
            </a:r>
            <a:endParaRPr lang="en-GB" dirty="0"/>
          </a:p>
        </p:txBody>
      </p:sp>
      <p:sp>
        <p:nvSpPr>
          <p:cNvPr id="3" name="Text Placeholder 2"/>
          <p:cNvSpPr>
            <a:spLocks noGrp="1"/>
          </p:cNvSpPr>
          <p:nvPr>
            <p:ph type="body" idx="1"/>
          </p:nvPr>
        </p:nvSpPr>
        <p:spPr>
          <a:xfrm>
            <a:off x="425087" y="1828800"/>
            <a:ext cx="8596668" cy="2651776"/>
          </a:xfrm>
        </p:spPr>
        <p:txBody>
          <a:bodyPr>
            <a:normAutofit/>
          </a:bodyPr>
          <a:lstStyle/>
          <a:p>
            <a:r>
              <a:rPr lang="en-GB" sz="2800" dirty="0" smtClean="0"/>
              <a:t>Year 2 will be having forest school on a Thursday morning in the second half of the autumn term, </a:t>
            </a:r>
            <a:endParaRPr lang="en-GB" sz="2800" dirty="0"/>
          </a:p>
          <a:p>
            <a:r>
              <a:rPr lang="en-GB" sz="2800" dirty="0" smtClean="0"/>
              <a:t>A Parent Mail will be sent </a:t>
            </a:r>
          </a:p>
          <a:p>
            <a:r>
              <a:rPr lang="en-GB" sz="2800" dirty="0" smtClean="0"/>
              <a:t>nearer the time.</a:t>
            </a:r>
            <a:endParaRPr lang="en-GB" sz="2800" dirty="0" smtClean="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83425" y="3499945"/>
            <a:ext cx="4186244" cy="3126762"/>
          </a:xfrm>
          <a:prstGeom prst="rect">
            <a:avLst/>
          </a:prstGeom>
        </p:spPr>
      </p:pic>
    </p:spTree>
    <p:extLst>
      <p:ext uri="{BB962C8B-B14F-4D97-AF65-F5344CB8AC3E}">
        <p14:creationId xmlns:p14="http://schemas.microsoft.com/office/powerpoint/2010/main" val="23410816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1155</TotalTime>
  <Words>1637</Words>
  <Application>Microsoft Office PowerPoint</Application>
  <PresentationFormat>Widescreen</PresentationFormat>
  <Paragraphs>143</Paragraphs>
  <Slides>22</Slides>
  <Notes>0</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22</vt:i4>
      </vt:variant>
    </vt:vector>
  </HeadingPairs>
  <TitlesOfParts>
    <vt:vector size="34" baseType="lpstr">
      <vt:lpstr>宋体</vt:lpstr>
      <vt:lpstr>Arial</vt:lpstr>
      <vt:lpstr>Berlin Sans FB Demi</vt:lpstr>
      <vt:lpstr>Calibri</vt:lpstr>
      <vt:lpstr>Calibri Light</vt:lpstr>
      <vt:lpstr>Comic Sans MS</vt:lpstr>
      <vt:lpstr>Monotype Corsiva</vt:lpstr>
      <vt:lpstr>Trebuchet MS</vt:lpstr>
      <vt:lpstr>Wingdings</vt:lpstr>
      <vt:lpstr>Wingdings 3</vt:lpstr>
      <vt:lpstr>Facet</vt:lpstr>
      <vt:lpstr>Office Theme</vt:lpstr>
      <vt:lpstr>PowerPoint Presentation</vt:lpstr>
      <vt:lpstr>PowerPoint Presentation</vt:lpstr>
      <vt:lpstr>           Targets for this term  </vt:lpstr>
      <vt:lpstr>Reading </vt:lpstr>
      <vt:lpstr>Guided Reading: the teacher and TA  each work with a group every day. DEAR: children Drop Everything And Read!</vt:lpstr>
      <vt:lpstr>Reading: Parent Partnership</vt:lpstr>
      <vt:lpstr>Spellings: Parent partnership</vt:lpstr>
      <vt:lpstr>Maths: Parent Partnership</vt:lpstr>
      <vt:lpstr>Forest Schools</vt:lpstr>
      <vt:lpstr>Learning Gems</vt:lpstr>
      <vt:lpstr>Mindfulness</vt:lpstr>
      <vt:lpstr>FOOTSTEPS IN FAITH CHALLENGE</vt:lpstr>
      <vt:lpstr>Class rules We made up our own class rules</vt:lpstr>
      <vt:lpstr>Home Learning</vt:lpstr>
      <vt:lpstr>Enrichment</vt:lpstr>
      <vt:lpstr>PowerPoint Presentation</vt:lpstr>
      <vt:lpstr>PowerPoint Presentation</vt:lpstr>
      <vt:lpstr>Personalised Learning </vt:lpstr>
      <vt:lpstr>PowerPoint Presentation</vt:lpstr>
      <vt:lpstr>Other Information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staff</dc:creator>
  <cp:lastModifiedBy>Pippa Tate</cp:lastModifiedBy>
  <cp:revision>46</cp:revision>
  <cp:lastPrinted>2015-10-07T15:42:12Z</cp:lastPrinted>
  <dcterms:created xsi:type="dcterms:W3CDTF">2015-09-28T13:24:46Z</dcterms:created>
  <dcterms:modified xsi:type="dcterms:W3CDTF">2019-09-19T12:47:41Z</dcterms:modified>
</cp:coreProperties>
</file>