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2" r:id="rId4"/>
    <p:sldId id="263" r:id="rId5"/>
    <p:sldId id="299" r:id="rId6"/>
    <p:sldId id="264" r:id="rId7"/>
    <p:sldId id="268" r:id="rId8"/>
    <p:sldId id="269" r:id="rId9"/>
    <p:sldId id="270" r:id="rId10"/>
    <p:sldId id="298" r:id="rId11"/>
    <p:sldId id="276" r:id="rId12"/>
    <p:sldId id="277" r:id="rId13"/>
    <p:sldId id="297" r:id="rId14"/>
    <p:sldId id="279" r:id="rId15"/>
    <p:sldId id="284" r:id="rId16"/>
    <p:sldId id="285" r:id="rId17"/>
    <p:sldId id="286" r:id="rId18"/>
    <p:sldId id="287" r:id="rId19"/>
    <p:sldId id="294" r:id="rId20"/>
    <p:sldId id="29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66"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A7F9D20-0F8A-4068-89E6-F77A8756A82D}"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7EC3C3-4C1E-410E-B743-5B61583CF63C}" type="slidenum">
              <a:rPr lang="en-GB" smtClean="0"/>
              <a:t>‹#›</a:t>
            </a:fld>
            <a:endParaRPr lang="en-GB"/>
          </a:p>
        </p:txBody>
      </p:sp>
    </p:spTree>
    <p:extLst>
      <p:ext uri="{BB962C8B-B14F-4D97-AF65-F5344CB8AC3E}">
        <p14:creationId xmlns:p14="http://schemas.microsoft.com/office/powerpoint/2010/main" val="2396804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7F9D20-0F8A-4068-89E6-F77A8756A82D}"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7EC3C3-4C1E-410E-B743-5B61583CF63C}" type="slidenum">
              <a:rPr lang="en-GB" smtClean="0"/>
              <a:t>‹#›</a:t>
            </a:fld>
            <a:endParaRPr lang="en-GB"/>
          </a:p>
        </p:txBody>
      </p:sp>
    </p:spTree>
    <p:extLst>
      <p:ext uri="{BB962C8B-B14F-4D97-AF65-F5344CB8AC3E}">
        <p14:creationId xmlns:p14="http://schemas.microsoft.com/office/powerpoint/2010/main" val="1603400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7F9D20-0F8A-4068-89E6-F77A8756A82D}"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7EC3C3-4C1E-410E-B743-5B61583CF63C}"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58855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7F9D20-0F8A-4068-89E6-F77A8756A82D}"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7EC3C3-4C1E-410E-B743-5B61583CF63C}" type="slidenum">
              <a:rPr lang="en-GB" smtClean="0"/>
              <a:t>‹#›</a:t>
            </a:fld>
            <a:endParaRPr lang="en-GB"/>
          </a:p>
        </p:txBody>
      </p:sp>
    </p:spTree>
    <p:extLst>
      <p:ext uri="{BB962C8B-B14F-4D97-AF65-F5344CB8AC3E}">
        <p14:creationId xmlns:p14="http://schemas.microsoft.com/office/powerpoint/2010/main" val="35419897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7F9D20-0F8A-4068-89E6-F77A8756A82D}"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7EC3C3-4C1E-410E-B743-5B61583CF63C}"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1803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7F9D20-0F8A-4068-89E6-F77A8756A82D}"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7EC3C3-4C1E-410E-B743-5B61583CF63C}" type="slidenum">
              <a:rPr lang="en-GB" smtClean="0"/>
              <a:t>‹#›</a:t>
            </a:fld>
            <a:endParaRPr lang="en-GB"/>
          </a:p>
        </p:txBody>
      </p:sp>
    </p:spTree>
    <p:extLst>
      <p:ext uri="{BB962C8B-B14F-4D97-AF65-F5344CB8AC3E}">
        <p14:creationId xmlns:p14="http://schemas.microsoft.com/office/powerpoint/2010/main" val="1504008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7F9D20-0F8A-4068-89E6-F77A8756A82D}"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7EC3C3-4C1E-410E-B743-5B61583CF63C}" type="slidenum">
              <a:rPr lang="en-GB" smtClean="0"/>
              <a:t>‹#›</a:t>
            </a:fld>
            <a:endParaRPr lang="en-GB"/>
          </a:p>
        </p:txBody>
      </p:sp>
    </p:spTree>
    <p:extLst>
      <p:ext uri="{BB962C8B-B14F-4D97-AF65-F5344CB8AC3E}">
        <p14:creationId xmlns:p14="http://schemas.microsoft.com/office/powerpoint/2010/main" val="38779404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7F9D20-0F8A-4068-89E6-F77A8756A82D}"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7EC3C3-4C1E-410E-B743-5B61583CF63C}" type="slidenum">
              <a:rPr lang="en-GB" smtClean="0"/>
              <a:t>‹#›</a:t>
            </a:fld>
            <a:endParaRPr lang="en-GB"/>
          </a:p>
        </p:txBody>
      </p:sp>
    </p:spTree>
    <p:extLst>
      <p:ext uri="{BB962C8B-B14F-4D97-AF65-F5344CB8AC3E}">
        <p14:creationId xmlns:p14="http://schemas.microsoft.com/office/powerpoint/2010/main" val="2398615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A7F9D20-0F8A-4068-89E6-F77A8756A82D}"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7EC3C3-4C1E-410E-B743-5B61583CF63C}" type="slidenum">
              <a:rPr lang="en-GB" smtClean="0"/>
              <a:t>‹#›</a:t>
            </a:fld>
            <a:endParaRPr lang="en-GB"/>
          </a:p>
        </p:txBody>
      </p:sp>
    </p:spTree>
    <p:extLst>
      <p:ext uri="{BB962C8B-B14F-4D97-AF65-F5344CB8AC3E}">
        <p14:creationId xmlns:p14="http://schemas.microsoft.com/office/powerpoint/2010/main" val="3470079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7F9D20-0F8A-4068-89E6-F77A8756A82D}"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7EC3C3-4C1E-410E-B743-5B61583CF63C}" type="slidenum">
              <a:rPr lang="en-GB" smtClean="0"/>
              <a:t>‹#›</a:t>
            </a:fld>
            <a:endParaRPr lang="en-GB"/>
          </a:p>
        </p:txBody>
      </p:sp>
    </p:spTree>
    <p:extLst>
      <p:ext uri="{BB962C8B-B14F-4D97-AF65-F5344CB8AC3E}">
        <p14:creationId xmlns:p14="http://schemas.microsoft.com/office/powerpoint/2010/main" val="1402138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A7F9D20-0F8A-4068-89E6-F77A8756A82D}" type="datetimeFigureOut">
              <a:rPr lang="en-GB" smtClean="0"/>
              <a:t>26/09/2019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7EC3C3-4C1E-410E-B743-5B61583CF63C}" type="slidenum">
              <a:rPr lang="en-GB" smtClean="0"/>
              <a:t>‹#›</a:t>
            </a:fld>
            <a:endParaRPr lang="en-GB"/>
          </a:p>
        </p:txBody>
      </p:sp>
    </p:spTree>
    <p:extLst>
      <p:ext uri="{BB962C8B-B14F-4D97-AF65-F5344CB8AC3E}">
        <p14:creationId xmlns:p14="http://schemas.microsoft.com/office/powerpoint/2010/main" val="1832006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A7F9D20-0F8A-4068-89E6-F77A8756A82D}" type="datetimeFigureOut">
              <a:rPr lang="en-GB" smtClean="0"/>
              <a:t>26/09/2019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A7EC3C3-4C1E-410E-B743-5B61583CF63C}" type="slidenum">
              <a:rPr lang="en-GB" smtClean="0"/>
              <a:t>‹#›</a:t>
            </a:fld>
            <a:endParaRPr lang="en-GB"/>
          </a:p>
        </p:txBody>
      </p:sp>
    </p:spTree>
    <p:extLst>
      <p:ext uri="{BB962C8B-B14F-4D97-AF65-F5344CB8AC3E}">
        <p14:creationId xmlns:p14="http://schemas.microsoft.com/office/powerpoint/2010/main" val="1262915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A7F9D20-0F8A-4068-89E6-F77A8756A82D}" type="datetimeFigureOut">
              <a:rPr lang="en-GB" smtClean="0"/>
              <a:t>26/09/2019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A7EC3C3-4C1E-410E-B743-5B61583CF63C}" type="slidenum">
              <a:rPr lang="en-GB" smtClean="0"/>
              <a:t>‹#›</a:t>
            </a:fld>
            <a:endParaRPr lang="en-GB"/>
          </a:p>
        </p:txBody>
      </p:sp>
    </p:spTree>
    <p:extLst>
      <p:ext uri="{BB962C8B-B14F-4D97-AF65-F5344CB8AC3E}">
        <p14:creationId xmlns:p14="http://schemas.microsoft.com/office/powerpoint/2010/main" val="2042308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7F9D20-0F8A-4068-89E6-F77A8756A82D}" type="datetimeFigureOut">
              <a:rPr lang="en-GB" smtClean="0"/>
              <a:t>26/09/2019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A7EC3C3-4C1E-410E-B743-5B61583CF63C}" type="slidenum">
              <a:rPr lang="en-GB" smtClean="0"/>
              <a:t>‹#›</a:t>
            </a:fld>
            <a:endParaRPr lang="en-GB"/>
          </a:p>
        </p:txBody>
      </p:sp>
    </p:spTree>
    <p:extLst>
      <p:ext uri="{BB962C8B-B14F-4D97-AF65-F5344CB8AC3E}">
        <p14:creationId xmlns:p14="http://schemas.microsoft.com/office/powerpoint/2010/main" val="148375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7F9D20-0F8A-4068-89E6-F77A8756A82D}" type="datetimeFigureOut">
              <a:rPr lang="en-GB" smtClean="0"/>
              <a:t>26/09/2019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7EC3C3-4C1E-410E-B743-5B61583CF63C}" type="slidenum">
              <a:rPr lang="en-GB" smtClean="0"/>
              <a:t>‹#›</a:t>
            </a:fld>
            <a:endParaRPr lang="en-GB"/>
          </a:p>
        </p:txBody>
      </p:sp>
    </p:spTree>
    <p:extLst>
      <p:ext uri="{BB962C8B-B14F-4D97-AF65-F5344CB8AC3E}">
        <p14:creationId xmlns:p14="http://schemas.microsoft.com/office/powerpoint/2010/main" val="3765323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7F9D20-0F8A-4068-89E6-F77A8756A82D}" type="datetimeFigureOut">
              <a:rPr lang="en-GB" smtClean="0"/>
              <a:t>26/09/2019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7EC3C3-4C1E-410E-B743-5B61583CF63C}" type="slidenum">
              <a:rPr lang="en-GB" smtClean="0"/>
              <a:t>‹#›</a:t>
            </a:fld>
            <a:endParaRPr lang="en-GB"/>
          </a:p>
        </p:txBody>
      </p:sp>
    </p:spTree>
    <p:extLst>
      <p:ext uri="{BB962C8B-B14F-4D97-AF65-F5344CB8AC3E}">
        <p14:creationId xmlns:p14="http://schemas.microsoft.com/office/powerpoint/2010/main" val="1954468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A7F9D20-0F8A-4068-89E6-F77A8756A82D}" type="datetimeFigureOut">
              <a:rPr lang="en-GB" smtClean="0"/>
              <a:t>26/09/2019</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A7EC3C3-4C1E-410E-B743-5B61583CF63C}" type="slidenum">
              <a:rPr lang="en-GB" smtClean="0"/>
              <a:t>‹#›</a:t>
            </a:fld>
            <a:endParaRPr lang="en-GB"/>
          </a:p>
        </p:txBody>
      </p:sp>
    </p:spTree>
    <p:extLst>
      <p:ext uri="{BB962C8B-B14F-4D97-AF65-F5344CB8AC3E}">
        <p14:creationId xmlns:p14="http://schemas.microsoft.com/office/powerpoint/2010/main" val="25257198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Numeracy Workshop</a:t>
            </a:r>
            <a:br>
              <a:rPr lang="en-GB" dirty="0" smtClean="0"/>
            </a:br>
            <a:r>
              <a:rPr lang="en-GB" dirty="0" smtClean="0"/>
              <a:t>Year Two</a:t>
            </a:r>
            <a:endParaRPr lang="en-GB" dirty="0"/>
          </a:p>
        </p:txBody>
      </p:sp>
      <p:sp>
        <p:nvSpPr>
          <p:cNvPr id="3" name="Subtitle 2"/>
          <p:cNvSpPr>
            <a:spLocks noGrp="1"/>
          </p:cNvSpPr>
          <p:nvPr>
            <p:ph type="subTitle" idx="1"/>
          </p:nvPr>
        </p:nvSpPr>
        <p:spPr/>
        <p:txBody>
          <a:bodyPr/>
          <a:lstStyle/>
          <a:p>
            <a:endParaRPr lang="en-GB" dirty="0" smtClean="0"/>
          </a:p>
          <a:p>
            <a:r>
              <a:rPr lang="en-GB" dirty="0" smtClean="0"/>
              <a:t>Sept 2019</a:t>
            </a:r>
            <a:endParaRPr lang="en-GB" dirty="0"/>
          </a:p>
        </p:txBody>
      </p:sp>
    </p:spTree>
    <p:extLst>
      <p:ext uri="{BB962C8B-B14F-4D97-AF65-F5344CB8AC3E}">
        <p14:creationId xmlns:p14="http://schemas.microsoft.com/office/powerpoint/2010/main" val="797688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Subtraction using </a:t>
            </a:r>
            <a:r>
              <a:rPr lang="en-GB" dirty="0" err="1" smtClean="0"/>
              <a:t>diennes</a:t>
            </a:r>
            <a:r>
              <a:rPr lang="en-GB" dirty="0" smtClean="0"/>
              <a:t> and partitioning.</a:t>
            </a:r>
            <a:endParaRPr lang="en-GB" dirty="0"/>
          </a:p>
        </p:txBody>
      </p:sp>
      <p:sp>
        <p:nvSpPr>
          <p:cNvPr id="3" name="Content Placeholder 2"/>
          <p:cNvSpPr>
            <a:spLocks noGrp="1"/>
          </p:cNvSpPr>
          <p:nvPr>
            <p:ph idx="1"/>
          </p:nvPr>
        </p:nvSpPr>
        <p:spPr/>
        <p:txBody>
          <a:bodyPr/>
          <a:lstStyle/>
          <a:p>
            <a:endParaRPr lang="en-GB" dirty="0" smtClean="0"/>
          </a:p>
          <a:p>
            <a:r>
              <a:rPr lang="en-GB" dirty="0" smtClean="0"/>
              <a:t>               </a:t>
            </a:r>
            <a:r>
              <a:rPr lang="en-GB" sz="2800" dirty="0" smtClean="0"/>
              <a:t>43            -            21    =</a:t>
            </a:r>
            <a:endParaRPr lang="en-GB" sz="2800" dirty="0"/>
          </a:p>
        </p:txBody>
      </p:sp>
      <p:cxnSp>
        <p:nvCxnSpPr>
          <p:cNvPr id="5" name="Straight Connector 4"/>
          <p:cNvCxnSpPr/>
          <p:nvPr/>
        </p:nvCxnSpPr>
        <p:spPr>
          <a:xfrm flipH="1">
            <a:off x="1472540" y="3218213"/>
            <a:ext cx="11876" cy="985652"/>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flipH="1">
            <a:off x="1674421" y="3218213"/>
            <a:ext cx="11875" cy="985652"/>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flipH="1">
            <a:off x="1935678" y="3218213"/>
            <a:ext cx="11875" cy="985652"/>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2232561" y="3218213"/>
            <a:ext cx="1" cy="985652"/>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2683823" y="3621974"/>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648197" y="3479470"/>
            <a:ext cx="45719" cy="593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2933205" y="3538847"/>
            <a:ext cx="71252"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2693916" y="3740727"/>
            <a:ext cx="45719" cy="712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49071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550722" y="738613"/>
            <a:ext cx="8426326" cy="5598761"/>
          </a:xfrm>
          <a:prstGeom prst="rect">
            <a:avLst/>
          </a:prstGeom>
        </p:spPr>
      </p:pic>
    </p:spTree>
    <p:extLst>
      <p:ext uri="{BB962C8B-B14F-4D97-AF65-F5344CB8AC3E}">
        <p14:creationId xmlns:p14="http://schemas.microsoft.com/office/powerpoint/2010/main" val="32399328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112135" y="168328"/>
            <a:ext cx="7275069" cy="6464232"/>
          </a:xfrm>
          <a:prstGeom prst="rect">
            <a:avLst/>
          </a:prstGeom>
        </p:spPr>
      </p:pic>
      <p:pic>
        <p:nvPicPr>
          <p:cNvPr id="5" name="Picture 4"/>
          <p:cNvPicPr>
            <a:picLocks noChangeAspect="1"/>
          </p:cNvPicPr>
          <p:nvPr/>
        </p:nvPicPr>
        <p:blipFill>
          <a:blip r:embed="rId3"/>
          <a:stretch>
            <a:fillRect/>
          </a:stretch>
        </p:blipFill>
        <p:spPr>
          <a:xfrm>
            <a:off x="1444487" y="6443764"/>
            <a:ext cx="12949909" cy="377591"/>
          </a:xfrm>
          <a:prstGeom prst="rect">
            <a:avLst/>
          </a:prstGeom>
        </p:spPr>
      </p:pic>
    </p:spTree>
    <p:extLst>
      <p:ext uri="{BB962C8B-B14F-4D97-AF65-F5344CB8AC3E}">
        <p14:creationId xmlns:p14="http://schemas.microsoft.com/office/powerpoint/2010/main" val="1780015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arrays to support multiplication. </a:t>
            </a:r>
            <a:endParaRPr lang="en-GB" dirty="0"/>
          </a:p>
        </p:txBody>
      </p:sp>
      <p:pic>
        <p:nvPicPr>
          <p:cNvPr id="4" name="Content Placeholder 3"/>
          <p:cNvPicPr>
            <a:picLocks noGrp="1" noChangeAspect="1"/>
          </p:cNvPicPr>
          <p:nvPr>
            <p:ph idx="1"/>
          </p:nvPr>
        </p:nvPicPr>
        <p:blipFill rotWithShape="1">
          <a:blip r:embed="rId2"/>
          <a:srcRect l="-124" t="32390" r="124" b="-5151"/>
          <a:stretch/>
        </p:blipFill>
        <p:spPr>
          <a:xfrm>
            <a:off x="927048" y="1827796"/>
            <a:ext cx="9471501" cy="3825026"/>
          </a:xfrm>
          <a:prstGeom prst="rect">
            <a:avLst/>
          </a:prstGeom>
        </p:spPr>
      </p:pic>
    </p:spTree>
    <p:extLst>
      <p:ext uri="{BB962C8B-B14F-4D97-AF65-F5344CB8AC3E}">
        <p14:creationId xmlns:p14="http://schemas.microsoft.com/office/powerpoint/2010/main" val="3394397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069745" y="365125"/>
            <a:ext cx="8702832" cy="6282945"/>
          </a:xfrm>
          <a:prstGeom prst="rect">
            <a:avLst/>
          </a:prstGeom>
        </p:spPr>
      </p:pic>
    </p:spTree>
    <p:extLst>
      <p:ext uri="{BB962C8B-B14F-4D97-AF65-F5344CB8AC3E}">
        <p14:creationId xmlns:p14="http://schemas.microsoft.com/office/powerpoint/2010/main" val="15371943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77126" y="463639"/>
            <a:ext cx="9400969" cy="5918870"/>
          </a:xfrm>
          <a:prstGeom prst="rect">
            <a:avLst/>
          </a:prstGeom>
        </p:spPr>
      </p:pic>
    </p:spTree>
    <p:extLst>
      <p:ext uri="{BB962C8B-B14F-4D97-AF65-F5344CB8AC3E}">
        <p14:creationId xmlns:p14="http://schemas.microsoft.com/office/powerpoint/2010/main" val="26724457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85120" y="1262297"/>
            <a:ext cx="9701717" cy="4039627"/>
          </a:xfrm>
          <a:prstGeom prst="rect">
            <a:avLst/>
          </a:prstGeom>
        </p:spPr>
      </p:pic>
    </p:spTree>
    <p:extLst>
      <p:ext uri="{BB962C8B-B14F-4D97-AF65-F5344CB8AC3E}">
        <p14:creationId xmlns:p14="http://schemas.microsoft.com/office/powerpoint/2010/main" val="38276959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368087" y="682580"/>
            <a:ext cx="9008205" cy="5148591"/>
          </a:xfrm>
          <a:prstGeom prst="rect">
            <a:avLst/>
          </a:prstGeom>
        </p:spPr>
      </p:pic>
    </p:spTree>
    <p:extLst>
      <p:ext uri="{BB962C8B-B14F-4D97-AF65-F5344CB8AC3E}">
        <p14:creationId xmlns:p14="http://schemas.microsoft.com/office/powerpoint/2010/main" val="40075747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983558" y="1352282"/>
            <a:ext cx="11973145" cy="4546242"/>
          </a:xfrm>
          <a:prstGeom prst="rect">
            <a:avLst/>
          </a:prstGeom>
        </p:spPr>
      </p:pic>
    </p:spTree>
    <p:extLst>
      <p:ext uri="{BB962C8B-B14F-4D97-AF65-F5344CB8AC3E}">
        <p14:creationId xmlns:p14="http://schemas.microsoft.com/office/powerpoint/2010/main" val="2316355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Finally…</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smtClean="0"/>
              <a:t>Children need to know</a:t>
            </a:r>
          </a:p>
          <a:p>
            <a:r>
              <a:rPr lang="en-GB" dirty="0" smtClean="0"/>
              <a:t>The maths vocabulary associated with the four different operations </a:t>
            </a:r>
            <a:r>
              <a:rPr lang="en-GB" dirty="0" err="1" smtClean="0"/>
              <a:t>eg</a:t>
            </a:r>
            <a:r>
              <a:rPr lang="en-GB" dirty="0" smtClean="0"/>
              <a:t> add/plus/total/altogether/more than for addition.</a:t>
            </a:r>
          </a:p>
          <a:p>
            <a:r>
              <a:rPr lang="en-GB" dirty="0" smtClean="0"/>
              <a:t>The symbol for each operation</a:t>
            </a:r>
          </a:p>
          <a:p>
            <a:r>
              <a:rPr lang="en-GB" dirty="0" smtClean="0"/>
              <a:t>Recognise when to use and apply </a:t>
            </a:r>
            <a:r>
              <a:rPr lang="en-GB" dirty="0" err="1" smtClean="0"/>
              <a:t>eg</a:t>
            </a:r>
            <a:r>
              <a:rPr lang="en-GB" dirty="0" smtClean="0"/>
              <a:t> when solving word problems.</a:t>
            </a:r>
          </a:p>
          <a:p>
            <a:endParaRPr lang="en-GB" dirty="0"/>
          </a:p>
          <a:p>
            <a:pPr marL="0" indent="0">
              <a:buNone/>
            </a:pPr>
            <a:r>
              <a:rPr lang="en-GB" dirty="0" smtClean="0"/>
              <a:t>Recognising the maths in our everyday lives, playing games and talking ‘maths’ is really important. There are also lots of games online that your child can play to support their learning. </a:t>
            </a:r>
          </a:p>
          <a:p>
            <a:r>
              <a:rPr lang="en-GB" dirty="0" smtClean="0"/>
              <a:t>Don’t forget the maths is not only number-please do practise telling the time</a:t>
            </a:r>
            <a:r>
              <a:rPr lang="en-GB" dirty="0"/>
              <a:t> </a:t>
            </a:r>
            <a:r>
              <a:rPr lang="en-GB" smtClean="0"/>
              <a:t>(o’clock&gt; ½ past&gt; ¼ past&gt; ¼ to&gt; </a:t>
            </a:r>
            <a:r>
              <a:rPr lang="en-GB" dirty="0" smtClean="0"/>
              <a:t>5 minute intervals past and to </a:t>
            </a:r>
            <a:r>
              <a:rPr lang="en-GB" smtClean="0"/>
              <a:t>the hour&gt; digital time!)</a:t>
            </a:r>
            <a:endParaRPr lang="en-GB" dirty="0" smtClean="0"/>
          </a:p>
        </p:txBody>
      </p:sp>
    </p:spTree>
    <p:extLst>
      <p:ext uri="{BB962C8B-B14F-4D97-AF65-F5344CB8AC3E}">
        <p14:creationId xmlns:p14="http://schemas.microsoft.com/office/powerpoint/2010/main" val="10292339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heavy" dirty="0" smtClean="0"/>
              <a:t>Addition - Year Two</a:t>
            </a:r>
            <a:r>
              <a:rPr lang="en-GB" b="1" u="sng" dirty="0" smtClean="0"/>
              <a:t/>
            </a:r>
            <a:br>
              <a:rPr lang="en-GB" b="1" u="sng" dirty="0" smtClean="0"/>
            </a:br>
            <a:endParaRPr lang="en-GB" dirty="0"/>
          </a:p>
        </p:txBody>
      </p:sp>
      <p:sp>
        <p:nvSpPr>
          <p:cNvPr id="3" name="Content Placeholder 2"/>
          <p:cNvSpPr>
            <a:spLocks noGrp="1"/>
          </p:cNvSpPr>
          <p:nvPr>
            <p:ph idx="1"/>
          </p:nvPr>
        </p:nvSpPr>
        <p:spPr>
          <a:xfrm>
            <a:off x="807963" y="1459945"/>
            <a:ext cx="8596668" cy="3880773"/>
          </a:xfrm>
        </p:spPr>
        <p:txBody>
          <a:bodyPr>
            <a:normAutofit lnSpcReduction="10000"/>
          </a:bodyPr>
          <a:lstStyle/>
          <a:p>
            <a:endParaRPr lang="en-GB" sz="2400" dirty="0"/>
          </a:p>
          <a:p>
            <a:pPr marL="0" lvl="0" indent="0">
              <a:buNone/>
            </a:pPr>
            <a:r>
              <a:rPr lang="en-US" dirty="0"/>
              <a:t>Add  numbers using concrete objects, pictorial representations, and mentally, including:</a:t>
            </a:r>
            <a:endParaRPr lang="en-GB" dirty="0"/>
          </a:p>
          <a:p>
            <a:endParaRPr lang="en-GB" sz="2400" dirty="0"/>
          </a:p>
          <a:p>
            <a:pPr lvl="1"/>
            <a:r>
              <a:rPr lang="en-US" dirty="0"/>
              <a:t>A two digit number and ones </a:t>
            </a:r>
            <a:endParaRPr lang="en-US" dirty="0" smtClean="0"/>
          </a:p>
          <a:p>
            <a:pPr lvl="1"/>
            <a:r>
              <a:rPr lang="en-US" dirty="0" smtClean="0"/>
              <a:t>A </a:t>
            </a:r>
            <a:r>
              <a:rPr lang="en-US" dirty="0"/>
              <a:t>two digit number and tens </a:t>
            </a:r>
            <a:endParaRPr lang="en-US" dirty="0" smtClean="0"/>
          </a:p>
          <a:p>
            <a:pPr lvl="1"/>
            <a:r>
              <a:rPr lang="en-US" dirty="0" smtClean="0"/>
              <a:t>Two </a:t>
            </a:r>
            <a:r>
              <a:rPr lang="en-US" dirty="0"/>
              <a:t>two-digit numbers</a:t>
            </a:r>
            <a:endParaRPr lang="en-GB" dirty="0"/>
          </a:p>
          <a:p>
            <a:pPr lvl="1"/>
            <a:r>
              <a:rPr lang="en-US" dirty="0"/>
              <a:t>Three one-digit numbers</a:t>
            </a:r>
            <a:endParaRPr lang="en-GB" dirty="0"/>
          </a:p>
          <a:p>
            <a:pPr marL="0" indent="0">
              <a:buNone/>
            </a:pPr>
            <a:r>
              <a:rPr lang="en-US" b="1" dirty="0" smtClean="0"/>
              <a:t>NB</a:t>
            </a:r>
            <a:r>
              <a:rPr lang="en-US" dirty="0" smtClean="0"/>
              <a:t> Some children </a:t>
            </a:r>
            <a:r>
              <a:rPr lang="en-GB" dirty="0" smtClean="0"/>
              <a:t>will be ‘Working Towards’ the processes that we are describing here which is absolutely fine. What we are explaining today are the ‘Expected’ year 2 calculation processes.</a:t>
            </a:r>
            <a:endParaRPr lang="en-GB" dirty="0"/>
          </a:p>
          <a:p>
            <a:endParaRPr lang="en-GB" dirty="0"/>
          </a:p>
        </p:txBody>
      </p:sp>
    </p:spTree>
    <p:extLst>
      <p:ext uri="{BB962C8B-B14F-4D97-AF65-F5344CB8AC3E}">
        <p14:creationId xmlns:p14="http://schemas.microsoft.com/office/powerpoint/2010/main" val="25464219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5400" dirty="0" smtClean="0"/>
              <a:t>Any Questions?</a:t>
            </a:r>
            <a:endParaRPr lang="en-GB" sz="5400" dirty="0"/>
          </a:p>
        </p:txBody>
      </p:sp>
      <p:sp>
        <p:nvSpPr>
          <p:cNvPr id="3" name="Content Placeholder 2"/>
          <p:cNvSpPr>
            <a:spLocks noGrp="1"/>
          </p:cNvSpPr>
          <p:nvPr>
            <p:ph idx="1"/>
          </p:nvPr>
        </p:nvSpPr>
        <p:spPr/>
        <p:txBody>
          <a:bodyPr>
            <a:normAutofit/>
          </a:bodyPr>
          <a:lstStyle/>
          <a:p>
            <a:pPr marL="0" indent="0" algn="ctr">
              <a:buNone/>
            </a:pPr>
            <a:r>
              <a:rPr lang="en-GB" sz="4000" dirty="0" smtClean="0"/>
              <a:t> </a:t>
            </a:r>
          </a:p>
          <a:p>
            <a:pPr marL="0" indent="0" algn="ctr">
              <a:buNone/>
            </a:pPr>
            <a:r>
              <a:rPr lang="en-GB" sz="4000" dirty="0" smtClean="0"/>
              <a:t>Please remember if you have any questions about your child’s learning, do come in and talk to the class teacher. </a:t>
            </a:r>
            <a:endParaRPr lang="en-GB" sz="4000" dirty="0"/>
          </a:p>
        </p:txBody>
      </p:sp>
    </p:spTree>
    <p:extLst>
      <p:ext uri="{BB962C8B-B14F-4D97-AF65-F5344CB8AC3E}">
        <p14:creationId xmlns:p14="http://schemas.microsoft.com/office/powerpoint/2010/main" val="2183864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207540" y="1037628"/>
            <a:ext cx="9993859" cy="4546341"/>
          </a:xfrm>
          <a:prstGeom prst="rect">
            <a:avLst/>
          </a:prstGeom>
        </p:spPr>
      </p:pic>
    </p:spTree>
    <p:extLst>
      <p:ext uri="{BB962C8B-B14F-4D97-AF65-F5344CB8AC3E}">
        <p14:creationId xmlns:p14="http://schemas.microsoft.com/office/powerpoint/2010/main" val="417284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693229" y="1027906"/>
            <a:ext cx="9660571" cy="5366897"/>
          </a:xfrm>
          <a:prstGeom prst="rect">
            <a:avLst/>
          </a:prstGeom>
        </p:spPr>
      </p:pic>
      <p:grpSp>
        <p:nvGrpSpPr>
          <p:cNvPr id="8" name="SMARTInkShape-Group1"/>
          <p:cNvGrpSpPr/>
          <p:nvPr/>
        </p:nvGrpSpPr>
        <p:grpSpPr>
          <a:xfrm>
            <a:off x="1797844" y="2321719"/>
            <a:ext cx="1631157" cy="1307747"/>
            <a:chOff x="1797844" y="2321719"/>
            <a:chExt cx="1631157" cy="1307747"/>
          </a:xfrm>
        </p:grpSpPr>
        <p:sp>
          <p:nvSpPr>
            <p:cNvPr id="2" name="SMARTInkShape-1"/>
            <p:cNvSpPr/>
            <p:nvPr/>
          </p:nvSpPr>
          <p:spPr>
            <a:xfrm>
              <a:off x="1797844" y="2357438"/>
              <a:ext cx="95251" cy="1083469"/>
            </a:xfrm>
            <a:custGeom>
              <a:avLst/>
              <a:gdLst/>
              <a:ahLst/>
              <a:cxnLst/>
              <a:rect l="0" t="0" r="0" b="0"/>
              <a:pathLst>
                <a:path w="95251" h="1083469">
                  <a:moveTo>
                    <a:pt x="0" y="0"/>
                  </a:moveTo>
                  <a:lnTo>
                    <a:pt x="0" y="55684"/>
                  </a:lnTo>
                  <a:lnTo>
                    <a:pt x="3527" y="109924"/>
                  </a:lnTo>
                  <a:lnTo>
                    <a:pt x="9423" y="159129"/>
                  </a:lnTo>
                  <a:lnTo>
                    <a:pt x="14698" y="215600"/>
                  </a:lnTo>
                  <a:lnTo>
                    <a:pt x="24640" y="270697"/>
                  </a:lnTo>
                  <a:lnTo>
                    <a:pt x="32436" y="327592"/>
                  </a:lnTo>
                  <a:lnTo>
                    <a:pt x="34260" y="370492"/>
                  </a:lnTo>
                  <a:lnTo>
                    <a:pt x="35070" y="411607"/>
                  </a:lnTo>
                  <a:lnTo>
                    <a:pt x="38958" y="455457"/>
                  </a:lnTo>
                  <a:lnTo>
                    <a:pt x="43773" y="501404"/>
                  </a:lnTo>
                  <a:lnTo>
                    <a:pt x="45913" y="548284"/>
                  </a:lnTo>
                  <a:lnTo>
                    <a:pt x="50392" y="595577"/>
                  </a:lnTo>
                  <a:lnTo>
                    <a:pt x="56792" y="641732"/>
                  </a:lnTo>
                  <a:lnTo>
                    <a:pt x="64046" y="684294"/>
                  </a:lnTo>
                  <a:lnTo>
                    <a:pt x="68152" y="725259"/>
                  </a:lnTo>
                  <a:lnTo>
                    <a:pt x="71300" y="765514"/>
                  </a:lnTo>
                  <a:lnTo>
                    <a:pt x="77109" y="805454"/>
                  </a:lnTo>
                  <a:lnTo>
                    <a:pt x="80572" y="845253"/>
                  </a:lnTo>
                  <a:lnTo>
                    <a:pt x="82522" y="901320"/>
                  </a:lnTo>
                  <a:lnTo>
                    <a:pt x="86628" y="951446"/>
                  </a:lnTo>
                  <a:lnTo>
                    <a:pt x="93547" y="1009471"/>
                  </a:lnTo>
                  <a:lnTo>
                    <a:pt x="94913" y="1063364"/>
                  </a:lnTo>
                  <a:lnTo>
                    <a:pt x="95250" y="1083468"/>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 name="SMARTInkShape-2"/>
            <p:cNvSpPr/>
            <p:nvPr/>
          </p:nvSpPr>
          <p:spPr>
            <a:xfrm>
              <a:off x="2047875" y="2321719"/>
              <a:ext cx="142767" cy="1131095"/>
            </a:xfrm>
            <a:custGeom>
              <a:avLst/>
              <a:gdLst/>
              <a:ahLst/>
              <a:cxnLst/>
              <a:rect l="0" t="0" r="0" b="0"/>
              <a:pathLst>
                <a:path w="142767" h="1131095">
                  <a:moveTo>
                    <a:pt x="0" y="0"/>
                  </a:moveTo>
                  <a:lnTo>
                    <a:pt x="3528" y="51185"/>
                  </a:lnTo>
                  <a:lnTo>
                    <a:pt x="9505" y="91540"/>
                  </a:lnTo>
                  <a:lnTo>
                    <a:pt x="16572" y="140344"/>
                  </a:lnTo>
                  <a:lnTo>
                    <a:pt x="20594" y="182319"/>
                  </a:lnTo>
                  <a:lnTo>
                    <a:pt x="26387" y="235701"/>
                  </a:lnTo>
                  <a:lnTo>
                    <a:pt x="32954" y="288559"/>
                  </a:lnTo>
                  <a:lnTo>
                    <a:pt x="38427" y="346113"/>
                  </a:lnTo>
                  <a:lnTo>
                    <a:pt x="48427" y="405059"/>
                  </a:lnTo>
                  <a:lnTo>
                    <a:pt x="57242" y="445932"/>
                  </a:lnTo>
                  <a:lnTo>
                    <a:pt x="69979" y="490557"/>
                  </a:lnTo>
                  <a:lnTo>
                    <a:pt x="80932" y="536848"/>
                  </a:lnTo>
                  <a:lnTo>
                    <a:pt x="90209" y="582557"/>
                  </a:lnTo>
                  <a:lnTo>
                    <a:pt x="98742" y="624921"/>
                  </a:lnTo>
                  <a:lnTo>
                    <a:pt x="106944" y="665798"/>
                  </a:lnTo>
                  <a:lnTo>
                    <a:pt x="115000" y="706014"/>
                  </a:lnTo>
                  <a:lnTo>
                    <a:pt x="122989" y="745937"/>
                  </a:lnTo>
                  <a:lnTo>
                    <a:pt x="127422" y="789257"/>
                  </a:lnTo>
                  <a:lnTo>
                    <a:pt x="130716" y="833645"/>
                  </a:lnTo>
                  <a:lnTo>
                    <a:pt x="136589" y="875422"/>
                  </a:lnTo>
                  <a:lnTo>
                    <a:pt x="141013" y="929809"/>
                  </a:lnTo>
                  <a:lnTo>
                    <a:pt x="142323" y="979437"/>
                  </a:lnTo>
                  <a:lnTo>
                    <a:pt x="142766" y="1034109"/>
                  </a:lnTo>
                  <a:lnTo>
                    <a:pt x="139326" y="1079598"/>
                  </a:lnTo>
                  <a:lnTo>
                    <a:pt x="119063" y="113109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SMARTInkShape-3"/>
            <p:cNvSpPr/>
            <p:nvPr/>
          </p:nvSpPr>
          <p:spPr>
            <a:xfrm>
              <a:off x="2347186" y="2345531"/>
              <a:ext cx="165034" cy="1238251"/>
            </a:xfrm>
            <a:custGeom>
              <a:avLst/>
              <a:gdLst/>
              <a:ahLst/>
              <a:cxnLst/>
              <a:rect l="0" t="0" r="0" b="0"/>
              <a:pathLst>
                <a:path w="165034" h="1238251">
                  <a:moveTo>
                    <a:pt x="10252" y="0"/>
                  </a:moveTo>
                  <a:lnTo>
                    <a:pt x="3931" y="6321"/>
                  </a:lnTo>
                  <a:lnTo>
                    <a:pt x="0" y="35534"/>
                  </a:lnTo>
                  <a:lnTo>
                    <a:pt x="6855" y="84630"/>
                  </a:lnTo>
                  <a:lnTo>
                    <a:pt x="13108" y="143913"/>
                  </a:lnTo>
                  <a:lnTo>
                    <a:pt x="23004" y="194335"/>
                  </a:lnTo>
                  <a:lnTo>
                    <a:pt x="29148" y="233215"/>
                  </a:lnTo>
                  <a:lnTo>
                    <a:pt x="31879" y="276954"/>
                  </a:lnTo>
                  <a:lnTo>
                    <a:pt x="36621" y="322851"/>
                  </a:lnTo>
                  <a:lnTo>
                    <a:pt x="43138" y="369708"/>
                  </a:lnTo>
                  <a:lnTo>
                    <a:pt x="50444" y="416992"/>
                  </a:lnTo>
                  <a:lnTo>
                    <a:pt x="58101" y="464466"/>
                  </a:lnTo>
                  <a:lnTo>
                    <a:pt x="64591" y="513346"/>
                  </a:lnTo>
                  <a:lnTo>
                    <a:pt x="67475" y="565939"/>
                  </a:lnTo>
                  <a:lnTo>
                    <a:pt x="72285" y="616654"/>
                  </a:lnTo>
                  <a:lnTo>
                    <a:pt x="78832" y="666975"/>
                  </a:lnTo>
                  <a:lnTo>
                    <a:pt x="86152" y="720207"/>
                  </a:lnTo>
                  <a:lnTo>
                    <a:pt x="93815" y="771207"/>
                  </a:lnTo>
                  <a:lnTo>
                    <a:pt x="101630" y="820332"/>
                  </a:lnTo>
                  <a:lnTo>
                    <a:pt x="109514" y="868623"/>
                  </a:lnTo>
                  <a:lnTo>
                    <a:pt x="117427" y="913017"/>
                  </a:lnTo>
                  <a:lnTo>
                    <a:pt x="125354" y="956119"/>
                  </a:lnTo>
                  <a:lnTo>
                    <a:pt x="133286" y="1001734"/>
                  </a:lnTo>
                  <a:lnTo>
                    <a:pt x="132549" y="1059398"/>
                  </a:lnTo>
                  <a:lnTo>
                    <a:pt x="130272" y="1109998"/>
                  </a:lnTo>
                  <a:lnTo>
                    <a:pt x="139009" y="1163675"/>
                  </a:lnTo>
                  <a:lnTo>
                    <a:pt x="165033" y="123825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SMARTInkShape-4"/>
            <p:cNvSpPr/>
            <p:nvPr/>
          </p:nvSpPr>
          <p:spPr>
            <a:xfrm>
              <a:off x="2631281" y="2345531"/>
              <a:ext cx="185418" cy="1283935"/>
            </a:xfrm>
            <a:custGeom>
              <a:avLst/>
              <a:gdLst/>
              <a:ahLst/>
              <a:cxnLst/>
              <a:rect l="0" t="0" r="0" b="0"/>
              <a:pathLst>
                <a:path w="185418" h="1283935">
                  <a:moveTo>
                    <a:pt x="0" y="0"/>
                  </a:moveTo>
                  <a:lnTo>
                    <a:pt x="0" y="6321"/>
                  </a:lnTo>
                  <a:lnTo>
                    <a:pt x="12952" y="51185"/>
                  </a:lnTo>
                  <a:lnTo>
                    <a:pt x="24123" y="104683"/>
                  </a:lnTo>
                  <a:lnTo>
                    <a:pt x="32283" y="154049"/>
                  </a:lnTo>
                  <a:lnTo>
                    <a:pt x="38229" y="202189"/>
                  </a:lnTo>
                  <a:lnTo>
                    <a:pt x="48369" y="253495"/>
                  </a:lnTo>
                  <a:lnTo>
                    <a:pt x="59752" y="310589"/>
                  </a:lnTo>
                  <a:lnTo>
                    <a:pt x="66244" y="351029"/>
                  </a:lnTo>
                  <a:lnTo>
                    <a:pt x="69129" y="395461"/>
                  </a:lnTo>
                  <a:lnTo>
                    <a:pt x="73940" y="438139"/>
                  </a:lnTo>
                  <a:lnTo>
                    <a:pt x="80487" y="480479"/>
                  </a:lnTo>
                  <a:lnTo>
                    <a:pt x="87807" y="525755"/>
                  </a:lnTo>
                  <a:lnTo>
                    <a:pt x="95470" y="572335"/>
                  </a:lnTo>
                  <a:lnTo>
                    <a:pt x="103285" y="619497"/>
                  </a:lnTo>
                  <a:lnTo>
                    <a:pt x="111168" y="666915"/>
                  </a:lnTo>
                  <a:lnTo>
                    <a:pt x="115554" y="714449"/>
                  </a:lnTo>
                  <a:lnTo>
                    <a:pt x="118826" y="760710"/>
                  </a:lnTo>
                  <a:lnTo>
                    <a:pt x="124690" y="803319"/>
                  </a:lnTo>
                  <a:lnTo>
                    <a:pt x="131707" y="847833"/>
                  </a:lnTo>
                  <a:lnTo>
                    <a:pt x="139234" y="892752"/>
                  </a:lnTo>
                  <a:lnTo>
                    <a:pt x="146990" y="934765"/>
                  </a:lnTo>
                  <a:lnTo>
                    <a:pt x="154846" y="975486"/>
                  </a:lnTo>
                  <a:lnTo>
                    <a:pt x="159651" y="1032071"/>
                  </a:lnTo>
                  <a:lnTo>
                    <a:pt x="156224" y="1082351"/>
                  </a:lnTo>
                  <a:lnTo>
                    <a:pt x="158737" y="1127235"/>
                  </a:lnTo>
                  <a:lnTo>
                    <a:pt x="171438" y="1177957"/>
                  </a:lnTo>
                  <a:lnTo>
                    <a:pt x="177652" y="1234622"/>
                  </a:lnTo>
                  <a:lnTo>
                    <a:pt x="178408" y="1262963"/>
                  </a:lnTo>
                  <a:lnTo>
                    <a:pt x="179793" y="1266631"/>
                  </a:lnTo>
                  <a:lnTo>
                    <a:pt x="182039" y="1269077"/>
                  </a:lnTo>
                  <a:lnTo>
                    <a:pt x="184859" y="1270708"/>
                  </a:lnTo>
                  <a:lnTo>
                    <a:pt x="185417" y="1273118"/>
                  </a:lnTo>
                  <a:lnTo>
                    <a:pt x="184465" y="1276047"/>
                  </a:lnTo>
                  <a:lnTo>
                    <a:pt x="179754" y="1283934"/>
                  </a:lnTo>
                  <a:lnTo>
                    <a:pt x="179367" y="1283258"/>
                  </a:lnTo>
                  <a:lnTo>
                    <a:pt x="178594" y="1273969"/>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SMARTInkShape-5"/>
            <p:cNvSpPr/>
            <p:nvPr/>
          </p:nvSpPr>
          <p:spPr>
            <a:xfrm>
              <a:off x="3417094" y="2619375"/>
              <a:ext cx="11907" cy="1"/>
            </a:xfrm>
            <a:custGeom>
              <a:avLst/>
              <a:gdLst/>
              <a:ahLst/>
              <a:cxnLst/>
              <a:rect l="0" t="0" r="0" b="0"/>
              <a:pathLst>
                <a:path w="11907" h="1">
                  <a:moveTo>
                    <a:pt x="11906" y="0"/>
                  </a:moveTo>
                  <a:lnTo>
                    <a:pt x="0" y="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12" name="SMARTInkShape-Group2"/>
          <p:cNvGrpSpPr/>
          <p:nvPr/>
        </p:nvGrpSpPr>
        <p:grpSpPr>
          <a:xfrm>
            <a:off x="3860178" y="2297906"/>
            <a:ext cx="735636" cy="1488283"/>
            <a:chOff x="3860178" y="2297906"/>
            <a:chExt cx="735636" cy="1488283"/>
          </a:xfrm>
        </p:grpSpPr>
        <p:sp>
          <p:nvSpPr>
            <p:cNvPr id="9" name="SMARTInkShape-6"/>
            <p:cNvSpPr/>
            <p:nvPr/>
          </p:nvSpPr>
          <p:spPr>
            <a:xfrm>
              <a:off x="3860178" y="2297906"/>
              <a:ext cx="33163" cy="1416845"/>
            </a:xfrm>
            <a:custGeom>
              <a:avLst/>
              <a:gdLst/>
              <a:ahLst/>
              <a:cxnLst/>
              <a:rect l="0" t="0" r="0" b="0"/>
              <a:pathLst>
                <a:path w="33163" h="1416845">
                  <a:moveTo>
                    <a:pt x="21260" y="0"/>
                  </a:moveTo>
                  <a:lnTo>
                    <a:pt x="11008" y="0"/>
                  </a:lnTo>
                  <a:lnTo>
                    <a:pt x="10457" y="1323"/>
                  </a:lnTo>
                  <a:lnTo>
                    <a:pt x="9373" y="52290"/>
                  </a:lnTo>
                  <a:lnTo>
                    <a:pt x="9357" y="102492"/>
                  </a:lnTo>
                  <a:lnTo>
                    <a:pt x="9354" y="147814"/>
                  </a:lnTo>
                  <a:lnTo>
                    <a:pt x="15674" y="194756"/>
                  </a:lnTo>
                  <a:lnTo>
                    <a:pt x="19605" y="242179"/>
                  </a:lnTo>
                  <a:lnTo>
                    <a:pt x="27090" y="296065"/>
                  </a:lnTo>
                  <a:lnTo>
                    <a:pt x="30465" y="337959"/>
                  </a:lnTo>
                  <a:lnTo>
                    <a:pt x="31965" y="381715"/>
                  </a:lnTo>
                  <a:lnTo>
                    <a:pt x="32632" y="423210"/>
                  </a:lnTo>
                  <a:lnTo>
                    <a:pt x="32929" y="467229"/>
                  </a:lnTo>
                  <a:lnTo>
                    <a:pt x="33060" y="513251"/>
                  </a:lnTo>
                  <a:lnTo>
                    <a:pt x="33119" y="560164"/>
                  </a:lnTo>
                  <a:lnTo>
                    <a:pt x="33145" y="611000"/>
                  </a:lnTo>
                  <a:lnTo>
                    <a:pt x="33156" y="663139"/>
                  </a:lnTo>
                  <a:lnTo>
                    <a:pt x="33162" y="712770"/>
                  </a:lnTo>
                  <a:lnTo>
                    <a:pt x="29637" y="764815"/>
                  </a:lnTo>
                  <a:lnTo>
                    <a:pt x="24983" y="817491"/>
                  </a:lnTo>
                  <a:lnTo>
                    <a:pt x="22914" y="867360"/>
                  </a:lnTo>
                  <a:lnTo>
                    <a:pt x="18467" y="915983"/>
                  </a:lnTo>
                  <a:lnTo>
                    <a:pt x="13404" y="964052"/>
                  </a:lnTo>
                  <a:lnTo>
                    <a:pt x="11154" y="1011874"/>
                  </a:lnTo>
                  <a:lnTo>
                    <a:pt x="10153" y="1056058"/>
                  </a:lnTo>
                  <a:lnTo>
                    <a:pt x="8386" y="1097745"/>
                  </a:lnTo>
                  <a:lnTo>
                    <a:pt x="3190" y="1138321"/>
                  </a:lnTo>
                  <a:lnTo>
                    <a:pt x="0" y="1178403"/>
                  </a:lnTo>
                  <a:lnTo>
                    <a:pt x="1731" y="1234629"/>
                  </a:lnTo>
                  <a:lnTo>
                    <a:pt x="7095" y="1281274"/>
                  </a:lnTo>
                  <a:lnTo>
                    <a:pt x="8684" y="1327286"/>
                  </a:lnTo>
                  <a:lnTo>
                    <a:pt x="21260" y="1416844"/>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SMARTInkShape-7"/>
            <p:cNvSpPr/>
            <p:nvPr/>
          </p:nvSpPr>
          <p:spPr>
            <a:xfrm>
              <a:off x="4095807" y="2345531"/>
              <a:ext cx="23757" cy="1440658"/>
            </a:xfrm>
            <a:custGeom>
              <a:avLst/>
              <a:gdLst/>
              <a:ahLst/>
              <a:cxnLst/>
              <a:rect l="0" t="0" r="0" b="0"/>
              <a:pathLst>
                <a:path w="23757" h="1440658">
                  <a:moveTo>
                    <a:pt x="11849" y="0"/>
                  </a:moveTo>
                  <a:lnTo>
                    <a:pt x="13172" y="55414"/>
                  </a:lnTo>
                  <a:lnTo>
                    <a:pt x="18170" y="97830"/>
                  </a:lnTo>
                  <a:lnTo>
                    <a:pt x="21273" y="140494"/>
                  </a:lnTo>
                  <a:lnTo>
                    <a:pt x="23020" y="198173"/>
                  </a:lnTo>
                  <a:lnTo>
                    <a:pt x="23538" y="252305"/>
                  </a:lnTo>
                  <a:lnTo>
                    <a:pt x="23691" y="310237"/>
                  </a:lnTo>
                  <a:lnTo>
                    <a:pt x="23727" y="350873"/>
                  </a:lnTo>
                  <a:lnTo>
                    <a:pt x="23743" y="395392"/>
                  </a:lnTo>
                  <a:lnTo>
                    <a:pt x="23750" y="441636"/>
                  </a:lnTo>
                  <a:lnTo>
                    <a:pt x="23753" y="488648"/>
                  </a:lnTo>
                  <a:lnTo>
                    <a:pt x="23754" y="536000"/>
                  </a:lnTo>
                  <a:lnTo>
                    <a:pt x="23755" y="583503"/>
                  </a:lnTo>
                  <a:lnTo>
                    <a:pt x="23756" y="631075"/>
                  </a:lnTo>
                  <a:lnTo>
                    <a:pt x="23756" y="678676"/>
                  </a:lnTo>
                  <a:lnTo>
                    <a:pt x="23756" y="726290"/>
                  </a:lnTo>
                  <a:lnTo>
                    <a:pt x="23756" y="773910"/>
                  </a:lnTo>
                  <a:lnTo>
                    <a:pt x="23756" y="821533"/>
                  </a:lnTo>
                  <a:lnTo>
                    <a:pt x="23756" y="869157"/>
                  </a:lnTo>
                  <a:lnTo>
                    <a:pt x="23756" y="916782"/>
                  </a:lnTo>
                  <a:lnTo>
                    <a:pt x="23756" y="964407"/>
                  </a:lnTo>
                  <a:lnTo>
                    <a:pt x="23756" y="1008504"/>
                  </a:lnTo>
                  <a:lnTo>
                    <a:pt x="21110" y="1051474"/>
                  </a:lnTo>
                  <a:lnTo>
                    <a:pt x="11114" y="1097030"/>
                  </a:lnTo>
                  <a:lnTo>
                    <a:pt x="3253" y="1154662"/>
                  </a:lnTo>
                  <a:lnTo>
                    <a:pt x="924" y="1211572"/>
                  </a:lnTo>
                  <a:lnTo>
                    <a:pt x="234" y="1264006"/>
                  </a:lnTo>
                  <a:lnTo>
                    <a:pt x="0" y="1319626"/>
                  </a:lnTo>
                  <a:lnTo>
                    <a:pt x="3482" y="1372358"/>
                  </a:lnTo>
                  <a:lnTo>
                    <a:pt x="11115" y="1431786"/>
                  </a:lnTo>
                  <a:lnTo>
                    <a:pt x="11849" y="1440657"/>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SMARTInkShape-8"/>
            <p:cNvSpPr/>
            <p:nvPr/>
          </p:nvSpPr>
          <p:spPr>
            <a:xfrm>
              <a:off x="4595813" y="2536031"/>
              <a:ext cx="1" cy="11908"/>
            </a:xfrm>
            <a:custGeom>
              <a:avLst/>
              <a:gdLst/>
              <a:ahLst/>
              <a:cxnLst/>
              <a:rect l="0" t="0" r="0" b="0"/>
              <a:pathLst>
                <a:path w="1" h="11908">
                  <a:moveTo>
                    <a:pt x="0" y="11907"/>
                  </a:moveTo>
                  <a:lnTo>
                    <a:pt x="0" y="0"/>
                  </a:lnTo>
                </a:path>
              </a:pathLst>
            </a:custGeom>
            <a:ln w="1905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Tree>
    <p:extLst>
      <p:ext uri="{BB962C8B-B14F-4D97-AF65-F5344CB8AC3E}">
        <p14:creationId xmlns:p14="http://schemas.microsoft.com/office/powerpoint/2010/main" val="3245192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Addition using </a:t>
            </a:r>
            <a:r>
              <a:rPr lang="en-GB" dirty="0" err="1" smtClean="0"/>
              <a:t>diennes</a:t>
            </a:r>
            <a:r>
              <a:rPr lang="en-GB" dirty="0" smtClean="0"/>
              <a:t> and partitioning</a:t>
            </a:r>
            <a:endParaRPr lang="en-GB" dirty="0"/>
          </a:p>
        </p:txBody>
      </p:sp>
      <p:sp>
        <p:nvSpPr>
          <p:cNvPr id="3" name="Content Placeholder 2"/>
          <p:cNvSpPr>
            <a:spLocks noGrp="1"/>
          </p:cNvSpPr>
          <p:nvPr>
            <p:ph idx="1"/>
          </p:nvPr>
        </p:nvSpPr>
        <p:spPr/>
        <p:txBody>
          <a:bodyPr/>
          <a:lstStyle/>
          <a:p>
            <a:r>
              <a:rPr lang="en-GB" dirty="0" smtClean="0"/>
              <a:t> </a:t>
            </a:r>
            <a:r>
              <a:rPr lang="en-GB" sz="3600" dirty="0" smtClean="0"/>
              <a:t>24        +          13  =</a:t>
            </a:r>
          </a:p>
          <a:p>
            <a:pPr marL="0" indent="0">
              <a:buNone/>
            </a:pPr>
            <a:endParaRPr lang="en-GB" sz="3600" dirty="0"/>
          </a:p>
        </p:txBody>
      </p:sp>
      <p:cxnSp>
        <p:nvCxnSpPr>
          <p:cNvPr id="5" name="Straight Connector 4"/>
          <p:cNvCxnSpPr/>
          <p:nvPr/>
        </p:nvCxnSpPr>
        <p:spPr>
          <a:xfrm flipH="1">
            <a:off x="1258784" y="3170712"/>
            <a:ext cx="11876" cy="1068779"/>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1591294" y="3206338"/>
            <a:ext cx="0" cy="1009402"/>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flipH="1">
            <a:off x="4512623" y="3028208"/>
            <a:ext cx="23751" cy="1211283"/>
          </a:xfrm>
          <a:prstGeom prst="line">
            <a:avLst/>
          </a:prstGeom>
        </p:spPr>
        <p:style>
          <a:lnRef idx="1">
            <a:schemeClr val="dk1"/>
          </a:lnRef>
          <a:fillRef idx="0">
            <a:schemeClr val="dk1"/>
          </a:fillRef>
          <a:effectRef idx="0">
            <a:schemeClr val="dk1"/>
          </a:effectRef>
          <a:fontRef idx="minor">
            <a:schemeClr val="tx1"/>
          </a:fontRef>
        </p:style>
      </p:cxnSp>
      <p:sp>
        <p:nvSpPr>
          <p:cNvPr id="10" name="Rectangle 9"/>
          <p:cNvSpPr/>
          <p:nvPr/>
        </p:nvSpPr>
        <p:spPr>
          <a:xfrm>
            <a:off x="1959429" y="3301340"/>
            <a:ext cx="59376" cy="712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2232561" y="3301340"/>
            <a:ext cx="95003" cy="712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1959429" y="3716977"/>
            <a:ext cx="59376" cy="1068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2232561" y="3716977"/>
            <a:ext cx="95003"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785756" y="3170712"/>
            <a:ext cx="71252"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5213268" y="3206338"/>
            <a:ext cx="71251" cy="950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4857008" y="3515096"/>
            <a:ext cx="45719" cy="593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73033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572669" y="1238566"/>
            <a:ext cx="11147201" cy="4403697"/>
          </a:xfrm>
          <a:prstGeom prst="rect">
            <a:avLst/>
          </a:prstGeom>
        </p:spPr>
      </p:pic>
    </p:spTree>
    <p:extLst>
      <p:ext uri="{BB962C8B-B14F-4D97-AF65-F5344CB8AC3E}">
        <p14:creationId xmlns:p14="http://schemas.microsoft.com/office/powerpoint/2010/main" val="471347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34331" y="1335451"/>
            <a:ext cx="10337500" cy="4306813"/>
          </a:xfrm>
          <a:prstGeom prst="rect">
            <a:avLst/>
          </a:prstGeom>
        </p:spPr>
      </p:pic>
    </p:spTree>
    <p:extLst>
      <p:ext uri="{BB962C8B-B14F-4D97-AF65-F5344CB8AC3E}">
        <p14:creationId xmlns:p14="http://schemas.microsoft.com/office/powerpoint/2010/main" val="1024378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283389" y="527593"/>
            <a:ext cx="8918012" cy="6160173"/>
          </a:xfrm>
          <a:prstGeom prst="rect">
            <a:avLst/>
          </a:prstGeom>
        </p:spPr>
      </p:pic>
    </p:spTree>
    <p:extLst>
      <p:ext uri="{BB962C8B-B14F-4D97-AF65-F5344CB8AC3E}">
        <p14:creationId xmlns:p14="http://schemas.microsoft.com/office/powerpoint/2010/main" val="1500785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2511381" y="110112"/>
            <a:ext cx="7740202" cy="6852462"/>
          </a:xfrm>
          <a:prstGeom prst="rect">
            <a:avLst/>
          </a:prstGeom>
        </p:spPr>
      </p:pic>
    </p:spTree>
    <p:extLst>
      <p:ext uri="{BB962C8B-B14F-4D97-AF65-F5344CB8AC3E}">
        <p14:creationId xmlns:p14="http://schemas.microsoft.com/office/powerpoint/2010/main" val="712244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489</TotalTime>
  <Words>240</Words>
  <Application>Microsoft Office PowerPoint</Application>
  <PresentationFormat>Widescreen</PresentationFormat>
  <Paragraphs>29</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Trebuchet MS</vt:lpstr>
      <vt:lpstr>Wingdings 3</vt:lpstr>
      <vt:lpstr>Facet</vt:lpstr>
      <vt:lpstr>Numeracy Workshop Year Two</vt:lpstr>
      <vt:lpstr>Addition - Year Two </vt:lpstr>
      <vt:lpstr>PowerPoint Presentation</vt:lpstr>
      <vt:lpstr>PowerPoint Presentation</vt:lpstr>
      <vt:lpstr>Addition using diennes and partitioning</vt:lpstr>
      <vt:lpstr>PowerPoint Presentation</vt:lpstr>
      <vt:lpstr>PowerPoint Presentation</vt:lpstr>
      <vt:lpstr>PowerPoint Presentation</vt:lpstr>
      <vt:lpstr>PowerPoint Presentation</vt:lpstr>
      <vt:lpstr>Subtraction using diennes and partitioning.</vt:lpstr>
      <vt:lpstr>PowerPoint Presentation</vt:lpstr>
      <vt:lpstr>PowerPoint Presentation</vt:lpstr>
      <vt:lpstr>Using arrays to support multiplication. </vt:lpstr>
      <vt:lpstr>PowerPoint Presentation</vt:lpstr>
      <vt:lpstr>PowerPoint Presentation</vt:lpstr>
      <vt:lpstr>PowerPoint Presentation</vt:lpstr>
      <vt:lpstr>PowerPoint Presentation</vt:lpstr>
      <vt:lpstr>PowerPoint Presentation</vt:lpstr>
      <vt:lpstr>Finally…</vt:lpstr>
      <vt:lpstr>Any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Numeracy Workshop Year One and Year Two</dc:title>
  <dc:creator>Bizben Robertson</dc:creator>
  <cp:lastModifiedBy>Pippa Tate</cp:lastModifiedBy>
  <cp:revision>28</cp:revision>
  <dcterms:created xsi:type="dcterms:W3CDTF">2015-04-21T19:54:32Z</dcterms:created>
  <dcterms:modified xsi:type="dcterms:W3CDTF">2019-09-26T14:38:36Z</dcterms:modified>
</cp:coreProperties>
</file>