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7"/>
  </p:handoutMasterIdLst>
  <p:sldIdLst>
    <p:sldId id="311" r:id="rId2"/>
    <p:sldId id="258" r:id="rId3"/>
    <p:sldId id="261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71" r:id="rId14"/>
    <p:sldId id="307" r:id="rId15"/>
    <p:sldId id="308" r:id="rId16"/>
  </p:sldIdLst>
  <p:sldSz cx="9144000" cy="6858000" type="screen4x3"/>
  <p:notesSz cx="6858000" cy="987266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5EE7F98B-AE65-49E6-B026-665F00F57459}" type="datetimeFigureOut">
              <a:rPr lang="en-GB"/>
              <a:pPr>
                <a:defRPr/>
              </a:pPr>
              <a:t>10/06/2020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77363"/>
            <a:ext cx="2971800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9377363"/>
            <a:ext cx="2971800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8E68C0BF-2CD1-4C3D-B0D7-6156FB04B49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686924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009F81-57D3-4FD3-82EC-C024DE778D7A}" type="datetimeFigureOut">
              <a:rPr lang="en-GB"/>
              <a:pPr>
                <a:defRPr/>
              </a:pPr>
              <a:t>10/06/2020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1520C6-194A-480E-A51D-C7968D545E6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 spd="slow">
    <p:wip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D8F0F5-ABFD-4F8B-BB45-62DB2CC8EEDE}" type="datetimeFigureOut">
              <a:rPr lang="en-GB"/>
              <a:pPr>
                <a:defRPr/>
              </a:pPr>
              <a:t>10/06/2020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E8C5F2-57C0-4EFB-8245-403804EC1AA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 spd="slow">
    <p:wip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0951A1-4E96-4A7E-AC8C-AF1792321045}" type="datetimeFigureOut">
              <a:rPr lang="en-GB"/>
              <a:pPr>
                <a:defRPr/>
              </a:pPr>
              <a:t>10/06/2020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7DA5BD-9265-46C3-9D24-1B6911B2655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 spd="slow"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FB7A46-CBA6-44BD-8BA6-83FB552EB897}" type="datetimeFigureOut">
              <a:rPr lang="en-GB"/>
              <a:pPr>
                <a:defRPr/>
              </a:pPr>
              <a:t>10/06/2020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9DFE25-F295-4FCE-82A1-4CD79D736B0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 spd="slow"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F71B42-5EE6-4933-A42B-538586B3223C}" type="datetimeFigureOut">
              <a:rPr lang="en-GB"/>
              <a:pPr>
                <a:defRPr/>
              </a:pPr>
              <a:t>10/06/2020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F6E992-9413-4B22-AFF7-77CDFA13E02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 spd="slow"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108BEE-FF3D-45E9-831B-16C9BFDF1793}" type="datetimeFigureOut">
              <a:rPr lang="en-GB"/>
              <a:pPr>
                <a:defRPr/>
              </a:pPr>
              <a:t>10/06/2020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A2A3B1-949E-489D-ADC4-D46326683D7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 spd="slow"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C2DF33-8689-4A29-89D4-78A4E6FF94DB}" type="datetimeFigureOut">
              <a:rPr lang="en-GB"/>
              <a:pPr>
                <a:defRPr/>
              </a:pPr>
              <a:t>10/06/2020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278C8A-9376-4359-85F4-66C9BFE8645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 spd="slow"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D4B2F2-0C51-46BB-9DFE-58F2E74034BA}" type="datetimeFigureOut">
              <a:rPr lang="en-GB"/>
              <a:pPr>
                <a:defRPr/>
              </a:pPr>
              <a:t>10/06/2020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4CFDD4-E39C-4292-9122-9216A2D015A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 spd="slow"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203539-1D89-47A5-98FD-8120E47ABDBA}" type="datetimeFigureOut">
              <a:rPr lang="en-GB"/>
              <a:pPr>
                <a:defRPr/>
              </a:pPr>
              <a:t>10/06/2020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07307B-1450-4B40-BE37-715BB4FB889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 spd="slow">
    <p:wip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BD578B-EACD-4340-AE4E-B8BC3FEFF4CB}" type="datetimeFigureOut">
              <a:rPr lang="en-GB"/>
              <a:pPr>
                <a:defRPr/>
              </a:pPr>
              <a:t>10/06/2020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F7ACAC-68DF-4C91-AC8B-33D7A8EDD83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 spd="slow">
    <p:wip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988DCE-B510-4F02-9B67-0B8EC627BAD3}" type="datetimeFigureOut">
              <a:rPr lang="en-GB"/>
              <a:pPr>
                <a:defRPr/>
              </a:pPr>
              <a:t>10/06/2020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79BFF1-265E-40FD-BDD5-678CA17B3F6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 spd="slow">
    <p:wip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LGP-template.jpg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107156" y="0"/>
            <a:ext cx="8929688" cy="6858000"/>
          </a:xfrm>
          <a:prstGeom prst="rect">
            <a:avLst/>
          </a:prstGeom>
        </p:spPr>
      </p:pic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  <a:endParaRPr lang="en-GB" dirty="0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3C0B4EA-8C6F-4CF8-A668-281A40EACE5B}" type="datetimeFigureOut">
              <a:rPr lang="en-GB"/>
              <a:pPr>
                <a:defRPr/>
              </a:pPr>
              <a:t>10/06/2020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6D00A1A-214D-415A-94BA-C3B2712B343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wipe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 i="0" kern="1200">
          <a:solidFill>
            <a:schemeClr val="tx1"/>
          </a:solidFill>
          <a:latin typeface="Century Gothic"/>
          <a:ea typeface="+mj-ea"/>
          <a:cs typeface="Century Gothic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Century Gothic"/>
          <a:ea typeface="+mn-ea"/>
          <a:cs typeface="Century Gothic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Century Gothic"/>
          <a:ea typeface="+mn-ea"/>
          <a:cs typeface="Century Gothic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Century Gothic"/>
          <a:ea typeface="+mn-ea"/>
          <a:cs typeface="Century Gothic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Century Gothic"/>
          <a:ea typeface="+mn-ea"/>
          <a:cs typeface="Century Gothic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Century Gothic"/>
          <a:ea typeface="+mn-ea"/>
          <a:cs typeface="Century Gothic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4.jpe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jpeg"/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0.jpeg"/><Relationship Id="rId5" Type="http://schemas.openxmlformats.org/officeDocument/2006/relationships/image" Target="../media/image29.jpeg"/><Relationship Id="rId4" Type="http://schemas.openxmlformats.org/officeDocument/2006/relationships/image" Target="../media/image28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jpeg"/><Relationship Id="rId2" Type="http://schemas.openxmlformats.org/officeDocument/2006/relationships/image" Target="../media/image3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4.jpeg"/><Relationship Id="rId4" Type="http://schemas.openxmlformats.org/officeDocument/2006/relationships/image" Target="../media/image33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6.jpeg"/><Relationship Id="rId4" Type="http://schemas.openxmlformats.org/officeDocument/2006/relationships/image" Target="../media/image15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Let’s Get Practical!</a:t>
            </a:r>
          </a:p>
        </p:txBody>
      </p:sp>
      <p:sp>
        <p:nvSpPr>
          <p:cNvPr id="2051" name="Subtitle 5"/>
          <p:cNvSpPr>
            <a:spLocks noGrp="1"/>
          </p:cNvSpPr>
          <p:nvPr>
            <p:ph type="subTitle" idx="1"/>
          </p:nvPr>
        </p:nvSpPr>
        <p:spPr>
          <a:xfrm>
            <a:off x="1258888" y="3284538"/>
            <a:ext cx="6400800" cy="1223962"/>
          </a:xfrm>
        </p:spPr>
        <p:txBody>
          <a:bodyPr/>
          <a:lstStyle/>
          <a:p>
            <a:pPr eaLnBrk="1" hangingPunct="1">
              <a:defRPr/>
            </a:pPr>
            <a:r>
              <a:rPr lang="en-GB" sz="2400" smtClean="0"/>
              <a:t>Working with sliders and levers</a:t>
            </a:r>
          </a:p>
          <a:p>
            <a:pPr eaLnBrk="1" hangingPunct="1">
              <a:defRPr/>
            </a:pPr>
            <a:r>
              <a:rPr lang="en-GB" sz="2400" smtClean="0"/>
              <a:t>Teachers’ version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" cstate="screen">
            <a:extLst/>
          </a:blip>
          <a:srcRect/>
          <a:stretch/>
        </p:blipFill>
        <p:spPr>
          <a:xfrm rot="5400000">
            <a:off x="107402" y="3717134"/>
            <a:ext cx="2304463" cy="86409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 cstate="screen">
            <a:extLst/>
          </a:blip>
          <a:srcRect t="-3081"/>
          <a:stretch/>
        </p:blipFill>
        <p:spPr>
          <a:xfrm>
            <a:off x="3059832" y="4869160"/>
            <a:ext cx="1807820" cy="158417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9" name="Content Placeholder 7"/>
          <p:cNvPicPr>
            <a:picLocks noChangeAspect="1"/>
          </p:cNvPicPr>
          <p:nvPr/>
        </p:nvPicPr>
        <p:blipFill rotWithShape="1">
          <a:blip r:embed="rId4" cstate="screen">
            <a:extLst/>
          </a:blip>
          <a:srcRect t="-776"/>
          <a:stretch/>
        </p:blipFill>
        <p:spPr bwMode="auto">
          <a:xfrm>
            <a:off x="6804248" y="837167"/>
            <a:ext cx="1512168" cy="13726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112500"/>
          </a:effectLst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5" cstate="screen">
            <a:extLst/>
          </a:blip>
          <a:srcRect/>
          <a:stretch/>
        </p:blipFill>
        <p:spPr>
          <a:xfrm>
            <a:off x="5940152" y="4365104"/>
            <a:ext cx="1892298" cy="137185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6" cstate="screen">
            <a:extLst/>
          </a:blip>
          <a:srcRect/>
          <a:stretch/>
        </p:blipFill>
        <p:spPr>
          <a:xfrm>
            <a:off x="3779912" y="765159"/>
            <a:ext cx="1684859" cy="126876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2" name="Content Placeholder 3"/>
          <p:cNvPicPr>
            <a:picLocks noChangeAspect="1"/>
          </p:cNvPicPr>
          <p:nvPr/>
        </p:nvPicPr>
        <p:blipFill rotWithShape="1">
          <a:blip r:embed="rId7" cstate="screen">
            <a:extLst/>
          </a:blip>
          <a:srcRect/>
          <a:stretch/>
        </p:blipFill>
        <p:spPr bwMode="auto">
          <a:xfrm rot="5400000">
            <a:off x="1129391" y="751384"/>
            <a:ext cx="1556625" cy="12961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112500"/>
          </a:effectLst>
        </p:spPr>
      </p:pic>
      <p:pic>
        <p:nvPicPr>
          <p:cNvPr id="13" name="Picture 12" descr="LGP-Squares.jpg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086600" y="188010"/>
            <a:ext cx="1792580" cy="145312"/>
          </a:xfrm>
          <a:prstGeom prst="rect">
            <a:avLst/>
          </a:prstGeom>
        </p:spPr>
      </p:pic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Cutting the slot</a:t>
            </a: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1"/>
          </p:nvPr>
        </p:nvPicPr>
        <p:blipFill rotWithShape="1">
          <a:blip r:embed="rId2" cstate="screen">
            <a:extLst/>
          </a:blip>
          <a:srcRect/>
          <a:stretch/>
        </p:blipFill>
        <p:spPr>
          <a:xfrm>
            <a:off x="1" y="1268760"/>
            <a:ext cx="4678730" cy="3043814"/>
          </a:xfrm>
          <a:effectLst>
            <a:softEdge rad="112500"/>
          </a:effectLst>
        </p:spPr>
      </p:pic>
      <p:pic>
        <p:nvPicPr>
          <p:cNvPr id="6" name="Content Placeholder 5"/>
          <p:cNvPicPr>
            <a:picLocks noGrp="1" noChangeAspect="1"/>
          </p:cNvPicPr>
          <p:nvPr>
            <p:ph sz="half" idx="2"/>
          </p:nvPr>
        </p:nvPicPr>
        <p:blipFill rotWithShape="1">
          <a:blip r:embed="rId3" cstate="screen">
            <a:extLst/>
          </a:blip>
          <a:srcRect/>
          <a:stretch/>
        </p:blipFill>
        <p:spPr>
          <a:xfrm>
            <a:off x="4644008" y="2057400"/>
            <a:ext cx="4365328" cy="3456384"/>
          </a:xfrm>
          <a:effectLst>
            <a:softEdge rad="112500"/>
          </a:effectLst>
        </p:spPr>
      </p:pic>
      <p:sp>
        <p:nvSpPr>
          <p:cNvPr id="15365" name="TextBox 6"/>
          <p:cNvSpPr txBox="1">
            <a:spLocks noChangeArrowheads="1"/>
          </p:cNvSpPr>
          <p:nvPr/>
        </p:nvSpPr>
        <p:spPr bwMode="auto">
          <a:xfrm>
            <a:off x="2411413" y="4508500"/>
            <a:ext cx="1873250" cy="203200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b="1" u="sng" dirty="0">
                <a:latin typeface="Bradley Hand ITC" pitchFamily="66" charset="0"/>
              </a:rPr>
              <a:t>Tips for Teachers:</a:t>
            </a:r>
          </a:p>
          <a:p>
            <a:r>
              <a:rPr lang="en-GB" b="1" dirty="0">
                <a:latin typeface="Bradley Hand ITC" pitchFamily="66" charset="0"/>
              </a:rPr>
              <a:t>Punching a hole helps children to begin the cut and is much safer – they may want a practice first!</a:t>
            </a:r>
          </a:p>
        </p:txBody>
      </p:sp>
      <p:cxnSp>
        <p:nvCxnSpPr>
          <p:cNvPr id="4" name="Curved Connector 3"/>
          <p:cNvCxnSpPr/>
          <p:nvPr/>
        </p:nvCxnSpPr>
        <p:spPr>
          <a:xfrm rot="16200000" flipV="1">
            <a:off x="3221832" y="3950494"/>
            <a:ext cx="900112" cy="215900"/>
          </a:xfrm>
          <a:prstGeom prst="curvedConnector3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Making the slider</a:t>
            </a: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1"/>
          </p:nvPr>
        </p:nvPicPr>
        <p:blipFill rotWithShape="1">
          <a:blip r:embed="rId2" cstate="screen">
            <a:extLst/>
          </a:blip>
          <a:srcRect/>
          <a:stretch/>
        </p:blipFill>
        <p:spPr>
          <a:xfrm>
            <a:off x="243056" y="1196752"/>
            <a:ext cx="4104087" cy="3672408"/>
          </a:xfrm>
          <a:effectLst>
            <a:softEdge rad="112500"/>
          </a:effectLst>
        </p:spPr>
      </p:pic>
      <p:pic>
        <p:nvPicPr>
          <p:cNvPr id="6" name="Content Placeholder 5"/>
          <p:cNvPicPr>
            <a:picLocks noGrp="1" noChangeAspect="1"/>
          </p:cNvPicPr>
          <p:nvPr>
            <p:ph sz="half" idx="2"/>
          </p:nvPr>
        </p:nvPicPr>
        <p:blipFill rotWithShape="1">
          <a:blip r:embed="rId3" cstate="screen">
            <a:extLst/>
          </a:blip>
          <a:srcRect/>
          <a:stretch/>
        </p:blipFill>
        <p:spPr>
          <a:xfrm>
            <a:off x="4440856" y="2438400"/>
            <a:ext cx="4476275" cy="3382398"/>
          </a:xfrm>
          <a:effectLst>
            <a:softEdge rad="112500"/>
          </a:effectLst>
        </p:spPr>
      </p:pic>
    </p:spTree>
  </p:cSld>
  <p:clrMapOvr>
    <a:masterClrMapping/>
  </p:clrMapOvr>
  <p:transition spd="slow">
    <p:wip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The final design in action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2" cstate="screen">
            <a:extLst/>
          </a:blip>
          <a:srcRect/>
          <a:stretch/>
        </p:blipFill>
        <p:spPr>
          <a:xfrm>
            <a:off x="251521" y="1268760"/>
            <a:ext cx="3323746" cy="2592287"/>
          </a:xfrm>
          <a:effectLst>
            <a:softEdge rad="112500"/>
          </a:effectLst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 cstate="screen">
            <a:extLst/>
          </a:blip>
          <a:srcRect/>
          <a:stretch/>
        </p:blipFill>
        <p:spPr>
          <a:xfrm>
            <a:off x="5220072" y="1268759"/>
            <a:ext cx="3450144" cy="262359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4" cstate="screen">
            <a:extLst/>
          </a:blip>
          <a:srcRect/>
          <a:stretch/>
        </p:blipFill>
        <p:spPr>
          <a:xfrm>
            <a:off x="2699792" y="4077072"/>
            <a:ext cx="3442448" cy="259228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7414" name="TextBox 6"/>
          <p:cNvSpPr txBox="1">
            <a:spLocks noChangeArrowheads="1"/>
          </p:cNvSpPr>
          <p:nvPr/>
        </p:nvSpPr>
        <p:spPr bwMode="auto">
          <a:xfrm>
            <a:off x="6443663" y="4437063"/>
            <a:ext cx="1873250" cy="1477962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b="1" u="sng">
                <a:latin typeface="Bradley Hand ITC" pitchFamily="66" charset="0"/>
              </a:rPr>
              <a:t>Tips for Teachers:</a:t>
            </a:r>
          </a:p>
          <a:p>
            <a:r>
              <a:rPr lang="en-GB" b="1">
                <a:latin typeface="Bradley Hand ITC" pitchFamily="66" charset="0"/>
              </a:rPr>
              <a:t>You could add a covering strip afterwards to add to the scene.</a:t>
            </a:r>
          </a:p>
        </p:txBody>
      </p:sp>
      <p:cxnSp>
        <p:nvCxnSpPr>
          <p:cNvPr id="8" name="Curved Connector 7"/>
          <p:cNvCxnSpPr/>
          <p:nvPr/>
        </p:nvCxnSpPr>
        <p:spPr>
          <a:xfrm rot="16200000" flipV="1">
            <a:off x="7200901" y="3752850"/>
            <a:ext cx="1295400" cy="73025"/>
          </a:xfrm>
          <a:prstGeom prst="curvedConnector3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wip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An alternative idea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2" cstate="screen">
            <a:extLst/>
          </a:blip>
          <a:srcRect/>
          <a:stretch/>
        </p:blipFill>
        <p:spPr>
          <a:xfrm rot="5400000">
            <a:off x="1644034" y="1604437"/>
            <a:ext cx="5733256" cy="4773869"/>
          </a:xfrm>
          <a:effectLst>
            <a:softEdge rad="112500"/>
          </a:effectLst>
        </p:spPr>
      </p:pic>
      <p:sp>
        <p:nvSpPr>
          <p:cNvPr id="5" name="TextBox 4"/>
          <p:cNvSpPr txBox="1"/>
          <p:nvPr/>
        </p:nvSpPr>
        <p:spPr>
          <a:xfrm>
            <a:off x="6084888" y="4343400"/>
            <a:ext cx="2951162" cy="1754187"/>
          </a:xfrm>
          <a:prstGeom prst="rect">
            <a:avLst/>
          </a:prstGeom>
          <a:solidFill>
            <a:schemeClr val="accent3"/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u="sng" dirty="0">
                <a:latin typeface="Bradley Hand ITC" pitchFamily="66" charset="0"/>
                <a:cs typeface="+mn-cs"/>
              </a:rPr>
              <a:t>Inspiring Ideas: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latin typeface="Bradley Hand ITC" pitchFamily="66" charset="0"/>
                <a:cs typeface="+mn-cs"/>
              </a:rPr>
              <a:t>How about a bus travelling along a road, a dog chasing a cat, a child running a race or a duck swimming along a stream?</a:t>
            </a:r>
          </a:p>
        </p:txBody>
      </p:sp>
      <p:sp>
        <p:nvSpPr>
          <p:cNvPr id="18437" name="TextBox 6"/>
          <p:cNvSpPr txBox="1">
            <a:spLocks noChangeArrowheads="1"/>
          </p:cNvSpPr>
          <p:nvPr/>
        </p:nvSpPr>
        <p:spPr bwMode="auto">
          <a:xfrm>
            <a:off x="179388" y="1341438"/>
            <a:ext cx="1871662" cy="120015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b="1" u="sng">
                <a:latin typeface="Bradley Hand ITC" pitchFamily="66" charset="0"/>
              </a:rPr>
              <a:t>Tips for Teachers:</a:t>
            </a:r>
          </a:p>
          <a:p>
            <a:r>
              <a:rPr lang="en-GB" b="1">
                <a:latin typeface="Bradley Hand ITC" pitchFamily="66" charset="0"/>
              </a:rPr>
              <a:t>A template is available for the rocket!</a:t>
            </a:r>
          </a:p>
        </p:txBody>
      </p:sp>
      <p:cxnSp>
        <p:nvCxnSpPr>
          <p:cNvPr id="8" name="Curved Connector 7"/>
          <p:cNvCxnSpPr/>
          <p:nvPr/>
        </p:nvCxnSpPr>
        <p:spPr>
          <a:xfrm>
            <a:off x="1547813" y="2420938"/>
            <a:ext cx="2232025" cy="1679575"/>
          </a:xfrm>
          <a:prstGeom prst="curved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439" name="TextBox 8"/>
          <p:cNvSpPr txBox="1">
            <a:spLocks noChangeArrowheads="1"/>
          </p:cNvSpPr>
          <p:nvPr/>
        </p:nvSpPr>
        <p:spPr bwMode="auto">
          <a:xfrm>
            <a:off x="7019925" y="1214438"/>
            <a:ext cx="1873250" cy="1477962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b="1" u="sng">
                <a:latin typeface="Bradley Hand ITC" pitchFamily="66" charset="0"/>
              </a:rPr>
              <a:t>Budget Busters:</a:t>
            </a:r>
          </a:p>
          <a:p>
            <a:r>
              <a:rPr lang="en-GB" b="1">
                <a:latin typeface="Bradley Hand ITC" pitchFamily="66" charset="0"/>
              </a:rPr>
              <a:t>Use chopped up sweet wrappers rather than glitter or foil.</a:t>
            </a:r>
          </a:p>
        </p:txBody>
      </p:sp>
      <p:cxnSp>
        <p:nvCxnSpPr>
          <p:cNvPr id="11" name="Curved Connector 10"/>
          <p:cNvCxnSpPr>
            <a:stCxn id="18439" idx="1"/>
          </p:cNvCxnSpPr>
          <p:nvPr/>
        </p:nvCxnSpPr>
        <p:spPr>
          <a:xfrm rot="10800000" flipV="1">
            <a:off x="5867400" y="1952625"/>
            <a:ext cx="1152525" cy="180975"/>
          </a:xfrm>
          <a:prstGeom prst="curved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wip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5298" name="Picture 1"/>
          <p:cNvPicPr>
            <a:picLocks noChangeAspect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615774" y="685800"/>
            <a:ext cx="2876726" cy="2698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5299" name="Picture 2"/>
          <p:cNvPicPr>
            <a:picLocks noChangeAspect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3995738" y="250825"/>
            <a:ext cx="3749675" cy="363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5300" name="Picture 3"/>
          <p:cNvPicPr>
            <a:picLocks noChangeAspect="1"/>
          </p:cNvPicPr>
          <p:nvPr/>
        </p:nvPicPr>
        <p:blipFill>
          <a:blip r:embed="rId4" cstate="screen"/>
          <a:srcRect/>
          <a:stretch>
            <a:fillRect/>
          </a:stretch>
        </p:blipFill>
        <p:spPr bwMode="auto">
          <a:xfrm>
            <a:off x="323850" y="3732213"/>
            <a:ext cx="2946400" cy="950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5301" name="Picture 4"/>
          <p:cNvPicPr>
            <a:picLocks noChangeAspect="1"/>
          </p:cNvPicPr>
          <p:nvPr/>
        </p:nvPicPr>
        <p:blipFill>
          <a:blip r:embed="rId5" cstate="screen"/>
          <a:srcRect/>
          <a:stretch>
            <a:fillRect/>
          </a:stretch>
        </p:blipFill>
        <p:spPr bwMode="auto">
          <a:xfrm>
            <a:off x="323850" y="4941888"/>
            <a:ext cx="1776413" cy="1757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5302" name="Picture 5"/>
          <p:cNvPicPr>
            <a:picLocks noChangeAspect="1"/>
          </p:cNvPicPr>
          <p:nvPr/>
        </p:nvPicPr>
        <p:blipFill>
          <a:blip r:embed="rId6" cstate="screen"/>
          <a:srcRect/>
          <a:stretch>
            <a:fillRect/>
          </a:stretch>
        </p:blipFill>
        <p:spPr bwMode="auto">
          <a:xfrm>
            <a:off x="3505200" y="4233198"/>
            <a:ext cx="4025280" cy="23317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wip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6322" name="Picture 1"/>
          <p:cNvPicPr>
            <a:picLocks noChangeAspect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381000" y="1066800"/>
            <a:ext cx="2265362" cy="5200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6323" name="Picture 2"/>
          <p:cNvPicPr>
            <a:picLocks noChangeAspect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2916238" y="1295400"/>
            <a:ext cx="3492500" cy="1941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6324" name="Picture 3"/>
          <p:cNvPicPr>
            <a:picLocks noChangeAspect="1"/>
          </p:cNvPicPr>
          <p:nvPr/>
        </p:nvPicPr>
        <p:blipFill>
          <a:blip r:embed="rId4" cstate="screen"/>
          <a:srcRect/>
          <a:stretch>
            <a:fillRect/>
          </a:stretch>
        </p:blipFill>
        <p:spPr bwMode="auto">
          <a:xfrm>
            <a:off x="2903538" y="3527425"/>
            <a:ext cx="1758950" cy="175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6325" name="Picture 4"/>
          <p:cNvPicPr>
            <a:picLocks noChangeAspect="1"/>
          </p:cNvPicPr>
          <p:nvPr/>
        </p:nvPicPr>
        <p:blipFill>
          <a:blip r:embed="rId5" cstate="screen"/>
          <a:srcRect/>
          <a:stretch>
            <a:fillRect/>
          </a:stretch>
        </p:blipFill>
        <p:spPr bwMode="auto">
          <a:xfrm>
            <a:off x="5148263" y="3516313"/>
            <a:ext cx="1908175" cy="175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wip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Tools and materials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700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smtClean="0"/>
              <a:t>All of the projects can be completed with simple equipment: scissors, ruler, glue sticks, paper fasteners and masking tape. To create holes for the paper fasteners or to facilitate the cutting of slots a paper drill or hole punch is useful.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smtClean="0"/>
              <a:t>The main material is card (too thick and it will be hard to cut, too thin and it will bend rather than create movement).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smtClean="0"/>
              <a:t>Pictures can be drawn, cut out from wrapping paper or created in ICT using art programs or clip art.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smtClean="0"/>
              <a:t>Try to be resourceful and develop a sense of reducing and reusing by making some parts (the hidden sliders, for example) with old cereal boxes – saving the best for the presentation side.</a:t>
            </a:r>
            <a:endParaRPr lang="en-GB" dirty="0"/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Sliders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dirty="0" smtClean="0"/>
              <a:t>Using a straw and dowel</a:t>
            </a:r>
            <a:endParaRPr lang="en-GB" dirty="0"/>
          </a:p>
        </p:txBody>
      </p:sp>
      <p:pic>
        <p:nvPicPr>
          <p:cNvPr id="4" name="Picture 3" descr="LGP-Square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86600" y="188010"/>
            <a:ext cx="1792580" cy="145312"/>
          </a:xfrm>
          <a:prstGeom prst="rect">
            <a:avLst/>
          </a:prstGeom>
        </p:spPr>
      </p:pic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Tools and materials</a:t>
            </a:r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 cstate="screen">
            <a:extLst/>
          </a:blip>
          <a:stretch>
            <a:fillRect/>
          </a:stretch>
        </p:blipFill>
        <p:spPr>
          <a:xfrm>
            <a:off x="1191497" y="1600200"/>
            <a:ext cx="6761006" cy="4525963"/>
          </a:xfrm>
          <a:effectLst>
            <a:softEdge rad="112500"/>
          </a:effectLst>
        </p:spPr>
      </p:pic>
      <p:sp>
        <p:nvSpPr>
          <p:cNvPr id="9220" name="TextBox 1"/>
          <p:cNvSpPr txBox="1">
            <a:spLocks noChangeArrowheads="1"/>
          </p:cNvSpPr>
          <p:nvPr/>
        </p:nvSpPr>
        <p:spPr bwMode="auto">
          <a:xfrm>
            <a:off x="6948488" y="4076700"/>
            <a:ext cx="1871662" cy="120015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b="1" u="sng">
                <a:latin typeface="Bradley Hand ITC" pitchFamily="66" charset="0"/>
              </a:rPr>
              <a:t>Tips for Teachers:</a:t>
            </a:r>
          </a:p>
          <a:p>
            <a:r>
              <a:rPr lang="en-GB" b="1">
                <a:latin typeface="Bradley Hand ITC" pitchFamily="66" charset="0"/>
              </a:rPr>
              <a:t>A template is available  for this flower!</a:t>
            </a:r>
          </a:p>
        </p:txBody>
      </p:sp>
      <p:cxnSp>
        <p:nvCxnSpPr>
          <p:cNvPr id="4" name="Curved Connector 3"/>
          <p:cNvCxnSpPr/>
          <p:nvPr/>
        </p:nvCxnSpPr>
        <p:spPr>
          <a:xfrm rot="10800000">
            <a:off x="5435600" y="4292600"/>
            <a:ext cx="1512888" cy="215900"/>
          </a:xfrm>
          <a:prstGeom prst="curvedConnector3">
            <a:avLst>
              <a:gd name="adj1" fmla="val 69961"/>
            </a:avLst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22" name="TextBox 7"/>
          <p:cNvSpPr txBox="1">
            <a:spLocks noChangeArrowheads="1"/>
          </p:cNvSpPr>
          <p:nvPr/>
        </p:nvSpPr>
        <p:spPr bwMode="auto">
          <a:xfrm>
            <a:off x="179388" y="3908425"/>
            <a:ext cx="1871662" cy="1200150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b="1" u="sng">
                <a:latin typeface="Bradley Hand ITC" pitchFamily="66" charset="0"/>
              </a:rPr>
              <a:t>Budget Busters:</a:t>
            </a:r>
          </a:p>
          <a:p>
            <a:r>
              <a:rPr lang="en-GB" b="1">
                <a:latin typeface="Bradley Hand ITC" pitchFamily="66" charset="0"/>
              </a:rPr>
              <a:t>Use old cereal boxes for free thin card.</a:t>
            </a:r>
          </a:p>
        </p:txBody>
      </p:sp>
      <p:cxnSp>
        <p:nvCxnSpPr>
          <p:cNvPr id="10" name="Curved Connector 9"/>
          <p:cNvCxnSpPr/>
          <p:nvPr/>
        </p:nvCxnSpPr>
        <p:spPr>
          <a:xfrm flipV="1">
            <a:off x="2038350" y="4076700"/>
            <a:ext cx="446088" cy="323850"/>
          </a:xfrm>
          <a:prstGeom prst="curvedConnector3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Creating the slider</a:t>
            </a:r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 rotWithShape="1">
          <a:blip r:embed="rId2" cstate="screen">
            <a:extLst/>
          </a:blip>
          <a:srcRect/>
          <a:stretch/>
        </p:blipFill>
        <p:spPr>
          <a:xfrm>
            <a:off x="827584" y="1628800"/>
            <a:ext cx="3384376" cy="4824275"/>
          </a:xfrm>
          <a:effectLst>
            <a:softEdge rad="112500"/>
          </a:effectLst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 cstate="screen">
            <a:extLst/>
          </a:blip>
          <a:srcRect/>
          <a:stretch/>
        </p:blipFill>
        <p:spPr>
          <a:xfrm>
            <a:off x="5724128" y="1411051"/>
            <a:ext cx="2304251" cy="514512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0245" name="TextBox 4"/>
          <p:cNvSpPr txBox="1">
            <a:spLocks noChangeArrowheads="1"/>
          </p:cNvSpPr>
          <p:nvPr/>
        </p:nvSpPr>
        <p:spPr bwMode="auto">
          <a:xfrm>
            <a:off x="7164388" y="4292600"/>
            <a:ext cx="1871662" cy="1754188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b="1" u="sng">
                <a:latin typeface="Bradley Hand ITC" pitchFamily="66" charset="0"/>
              </a:rPr>
              <a:t>Tips for Teachers:</a:t>
            </a:r>
          </a:p>
          <a:p>
            <a:r>
              <a:rPr lang="en-GB" b="1">
                <a:latin typeface="Bradley Hand ITC" pitchFamily="66" charset="0"/>
              </a:rPr>
              <a:t>Children find masking tape an effective and easy way to attach things.</a:t>
            </a:r>
          </a:p>
        </p:txBody>
      </p:sp>
      <p:cxnSp>
        <p:nvCxnSpPr>
          <p:cNvPr id="4" name="Curved Connector 3"/>
          <p:cNvCxnSpPr/>
          <p:nvPr/>
        </p:nvCxnSpPr>
        <p:spPr>
          <a:xfrm rot="16200000" flipV="1">
            <a:off x="6732588" y="3213100"/>
            <a:ext cx="1439862" cy="719138"/>
          </a:xfrm>
          <a:prstGeom prst="curvedConnector3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The final design (reverse)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screen">
            <a:extLst/>
          </a:blip>
          <a:stretch>
            <a:fillRect/>
          </a:stretch>
        </p:blipFill>
        <p:spPr>
          <a:xfrm>
            <a:off x="1191497" y="1600200"/>
            <a:ext cx="6761006" cy="4525963"/>
          </a:xfrm>
          <a:effectLst>
            <a:softEdge rad="112500"/>
          </a:effectLst>
        </p:spPr>
      </p:pic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The final design in action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2" cstate="screen">
            <a:extLst/>
          </a:blip>
          <a:srcRect/>
          <a:stretch/>
        </p:blipFill>
        <p:spPr>
          <a:xfrm rot="5400000">
            <a:off x="-1239261" y="2712474"/>
            <a:ext cx="4822862" cy="1914264"/>
          </a:xfrm>
          <a:effectLst>
            <a:softEdge rad="112500"/>
          </a:effectLst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 cstate="screen">
            <a:extLst/>
          </a:blip>
          <a:srcRect/>
          <a:stretch/>
        </p:blipFill>
        <p:spPr>
          <a:xfrm rot="5400000">
            <a:off x="952619" y="2699815"/>
            <a:ext cx="4965916" cy="190362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4" cstate="screen">
            <a:extLst/>
          </a:blip>
          <a:srcRect/>
          <a:stretch/>
        </p:blipFill>
        <p:spPr>
          <a:xfrm rot="5400000">
            <a:off x="3153554" y="2731124"/>
            <a:ext cx="4999607" cy="187469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5" cstate="screen">
            <a:extLst/>
          </a:blip>
          <a:srcRect/>
          <a:stretch/>
        </p:blipFill>
        <p:spPr>
          <a:xfrm rot="5400000">
            <a:off x="5318347" y="2745314"/>
            <a:ext cx="5018205" cy="186491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8" name="TextBox 7"/>
          <p:cNvSpPr txBox="1"/>
          <p:nvPr/>
        </p:nvSpPr>
        <p:spPr>
          <a:xfrm>
            <a:off x="250825" y="1168400"/>
            <a:ext cx="2952750" cy="1754188"/>
          </a:xfrm>
          <a:prstGeom prst="rect">
            <a:avLst/>
          </a:prstGeom>
          <a:solidFill>
            <a:schemeClr val="accent3"/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u="sng" dirty="0">
                <a:latin typeface="Bradley Hand ITC" pitchFamily="66" charset="0"/>
                <a:cs typeface="+mn-cs"/>
              </a:rPr>
              <a:t>Inspiring Ideas: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latin typeface="Bradley Hand ITC" pitchFamily="66" charset="0"/>
                <a:cs typeface="+mn-cs"/>
              </a:rPr>
              <a:t>How about a hat bobbing up and down from a head, a child on a space hopper or a person emerging from behind a wall?</a:t>
            </a: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Sliders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dirty="0" smtClean="0"/>
              <a:t>Cutting a slot for the slider</a:t>
            </a:r>
            <a:endParaRPr lang="en-GB" dirty="0"/>
          </a:p>
        </p:txBody>
      </p:sp>
      <p:pic>
        <p:nvPicPr>
          <p:cNvPr id="4" name="Picture 3" descr="LGP-Square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86600" y="188010"/>
            <a:ext cx="1792580" cy="145312"/>
          </a:xfrm>
          <a:prstGeom prst="rect">
            <a:avLst/>
          </a:prstGeom>
        </p:spPr>
      </p:pic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Tools and materials 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screen">
            <a:extLst/>
          </a:blip>
          <a:stretch>
            <a:fillRect/>
          </a:stretch>
        </p:blipFill>
        <p:spPr>
          <a:xfrm>
            <a:off x="1191497" y="1600200"/>
            <a:ext cx="6761006" cy="4525963"/>
          </a:xfrm>
          <a:effectLst>
            <a:softEdge rad="112500"/>
          </a:effectLst>
        </p:spPr>
      </p:pic>
      <p:sp>
        <p:nvSpPr>
          <p:cNvPr id="14340" name="TextBox 4"/>
          <p:cNvSpPr txBox="1">
            <a:spLocks noChangeArrowheads="1"/>
          </p:cNvSpPr>
          <p:nvPr/>
        </p:nvSpPr>
        <p:spPr bwMode="auto">
          <a:xfrm>
            <a:off x="7164388" y="908050"/>
            <a:ext cx="1871662" cy="1477963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b="1" u="sng">
                <a:latin typeface="Bradley Hand ITC" pitchFamily="66" charset="0"/>
              </a:rPr>
              <a:t>Tips for Teachers:</a:t>
            </a:r>
          </a:p>
          <a:p>
            <a:r>
              <a:rPr lang="en-GB" b="1">
                <a:latin typeface="Bradley Hand ITC" pitchFamily="66" charset="0"/>
              </a:rPr>
              <a:t>A single hole punch may be easier to use for  this project.</a:t>
            </a:r>
          </a:p>
        </p:txBody>
      </p:sp>
      <p:sp>
        <p:nvSpPr>
          <p:cNvPr id="14341" name="TextBox 5"/>
          <p:cNvSpPr txBox="1">
            <a:spLocks noChangeArrowheads="1"/>
          </p:cNvSpPr>
          <p:nvPr/>
        </p:nvSpPr>
        <p:spPr bwMode="auto">
          <a:xfrm>
            <a:off x="323850" y="5084763"/>
            <a:ext cx="1871663" cy="120015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b="1" u="sng">
                <a:latin typeface="Bradley Hand ITC" pitchFamily="66" charset="0"/>
              </a:rPr>
              <a:t>Tips for Teachers:</a:t>
            </a:r>
          </a:p>
          <a:p>
            <a:r>
              <a:rPr lang="en-GB" b="1">
                <a:latin typeface="Bradley Hand ITC" pitchFamily="66" charset="0"/>
              </a:rPr>
              <a:t>A template is available for this train!</a:t>
            </a:r>
          </a:p>
        </p:txBody>
      </p:sp>
      <p:cxnSp>
        <p:nvCxnSpPr>
          <p:cNvPr id="7" name="Curved Connector 6"/>
          <p:cNvCxnSpPr>
            <a:stCxn id="14341" idx="3"/>
          </p:cNvCxnSpPr>
          <p:nvPr/>
        </p:nvCxnSpPr>
        <p:spPr>
          <a:xfrm flipV="1">
            <a:off x="2195513" y="5013325"/>
            <a:ext cx="576262" cy="671513"/>
          </a:xfrm>
          <a:prstGeom prst="curvedConnector2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435</TotalTime>
  <Words>393</Words>
  <Application>Microsoft Office PowerPoint</Application>
  <PresentationFormat>On-screen Show (4:3)</PresentationFormat>
  <Paragraphs>43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Bradley Hand ITC</vt:lpstr>
      <vt:lpstr>Calibri</vt:lpstr>
      <vt:lpstr>Century Gothic</vt:lpstr>
      <vt:lpstr>Office Theme</vt:lpstr>
      <vt:lpstr>Let’s Get Practical!</vt:lpstr>
      <vt:lpstr>Tools and materials</vt:lpstr>
      <vt:lpstr>Sliders</vt:lpstr>
      <vt:lpstr>Tools and materials</vt:lpstr>
      <vt:lpstr>Creating the slider</vt:lpstr>
      <vt:lpstr>The final design (reverse)</vt:lpstr>
      <vt:lpstr>The final design in action</vt:lpstr>
      <vt:lpstr>Sliders</vt:lpstr>
      <vt:lpstr>Tools and materials </vt:lpstr>
      <vt:lpstr>Cutting the slot</vt:lpstr>
      <vt:lpstr>Making the slider</vt:lpstr>
      <vt:lpstr>The final design in action</vt:lpstr>
      <vt:lpstr>An alternative idea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Justin &amp; Sarah</dc:creator>
  <cp:lastModifiedBy>Pippa Tate</cp:lastModifiedBy>
  <cp:revision>75</cp:revision>
  <dcterms:created xsi:type="dcterms:W3CDTF">2011-01-13T10:06:06Z</dcterms:created>
  <dcterms:modified xsi:type="dcterms:W3CDTF">2020-06-10T08:14:26Z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2719070</vt:lpwstr>
  </property>
  <property fmtid="{D5CDD505-2E9C-101B-9397-08002B2CF9AE}" pid="3" name="NXPowerLiteSettings">
    <vt:lpwstr>B74006B004C800</vt:lpwstr>
  </property>
  <property fmtid="{D5CDD505-2E9C-101B-9397-08002B2CF9AE}" pid="4" name="NXPowerLiteVersion">
    <vt:lpwstr>D5.0.7</vt:lpwstr>
  </property>
</Properties>
</file>