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74" r:id="rId3"/>
    <p:sldId id="273" r:id="rId4"/>
    <p:sldId id="279" r:id="rId5"/>
    <p:sldId id="288" r:id="rId6"/>
    <p:sldId id="280" r:id="rId7"/>
    <p:sldId id="276" r:id="rId8"/>
    <p:sldId id="289" r:id="rId9"/>
    <p:sldId id="295" r:id="rId10"/>
    <p:sldId id="268" r:id="rId11"/>
    <p:sldId id="292" r:id="rId12"/>
    <p:sldId id="285" r:id="rId13"/>
    <p:sldId id="294" r:id="rId14"/>
    <p:sldId id="257" r:id="rId15"/>
    <p:sldId id="264" r:id="rId16"/>
    <p:sldId id="281" r:id="rId17"/>
    <p:sldId id="277" r:id="rId18"/>
    <p:sldId id="287" r:id="rId19"/>
    <p:sldId id="275" r:id="rId20"/>
    <p:sldId id="290" r:id="rId21"/>
    <p:sldId id="260" r:id="rId22"/>
    <p:sldId id="265" r:id="rId23"/>
    <p:sldId id="266" r:id="rId24"/>
    <p:sldId id="272"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5262" autoAdjust="0"/>
  </p:normalViewPr>
  <p:slideViewPr>
    <p:cSldViewPr snapToGrid="0">
      <p:cViewPr varScale="1">
        <p:scale>
          <a:sx n="109" d="100"/>
          <a:sy n="109" d="100"/>
        </p:scale>
        <p:origin x="552" y="102"/>
      </p:cViewPr>
      <p:guideLst>
        <p:guide orient="horz" pos="2160"/>
        <p:guide pos="3840"/>
      </p:guideLst>
    </p:cSldViewPr>
  </p:slideViewPr>
  <p:outlineViewPr>
    <p:cViewPr>
      <p:scale>
        <a:sx n="33" d="100"/>
        <a:sy n="33" d="100"/>
      </p:scale>
      <p:origin x="0" y="-1656"/>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FD5DE-AA2A-4047-B46E-4CC29E1E5DF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ED179A-D948-4882-99F0-ED7DEDA1317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A019D91-F918-4882-963E-18ADEB392239}" type="datetimeFigureOut">
              <a:rPr lang="en-GB" smtClean="0"/>
              <a:t>25/09/2024</a:t>
            </a:fld>
            <a:endParaRPr lang="en-GB"/>
          </a:p>
        </p:txBody>
      </p:sp>
      <p:sp>
        <p:nvSpPr>
          <p:cNvPr id="4" name="Footer Placeholder 3">
            <a:extLst>
              <a:ext uri="{FF2B5EF4-FFF2-40B4-BE49-F238E27FC236}">
                <a16:creationId xmlns:a16="http://schemas.microsoft.com/office/drawing/2014/main" id="{762342B0-AE74-4338-9C75-3277BAD3E3D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320E6F-3F96-4091-BE0B-7A3EDC9684E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289796-27E2-495C-A2B4-E86E3FD397C2}" type="slidenum">
              <a:rPr lang="en-GB" smtClean="0"/>
              <a:t>‹#›</a:t>
            </a:fld>
            <a:endParaRPr lang="en-GB"/>
          </a:p>
        </p:txBody>
      </p:sp>
    </p:spTree>
    <p:extLst>
      <p:ext uri="{BB962C8B-B14F-4D97-AF65-F5344CB8AC3E}">
        <p14:creationId xmlns:p14="http://schemas.microsoft.com/office/powerpoint/2010/main" val="144925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DA5563-56B1-4D1E-AF1B-26EEDDCEED9F}" type="datetimeFigureOut">
              <a:rPr lang="en-GB" smtClean="0"/>
              <a:t>25/09/2024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6A4EF8-19BC-4CEE-AE24-A4CA56797674}" type="slidenum">
              <a:rPr lang="en-GB" smtClean="0"/>
              <a:t>‹#›</a:t>
            </a:fld>
            <a:endParaRPr lang="en-GB"/>
          </a:p>
        </p:txBody>
      </p:sp>
    </p:spTree>
    <p:extLst>
      <p:ext uri="{BB962C8B-B14F-4D97-AF65-F5344CB8AC3E}">
        <p14:creationId xmlns:p14="http://schemas.microsoft.com/office/powerpoint/2010/main" val="93742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6A4EF8-19BC-4CEE-AE24-A4CA56797674}" type="slidenum">
              <a:rPr lang="en-GB" smtClean="0"/>
              <a:t>2</a:t>
            </a:fld>
            <a:endParaRPr lang="en-GB"/>
          </a:p>
        </p:txBody>
      </p:sp>
    </p:spTree>
    <p:extLst>
      <p:ext uri="{BB962C8B-B14F-4D97-AF65-F5344CB8AC3E}">
        <p14:creationId xmlns:p14="http://schemas.microsoft.com/office/powerpoint/2010/main" val="322929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7688475-5A33-4FBF-A862-B3A2B699BD18}" type="datetimeFigureOut">
              <a:rPr lang="en-GB" smtClean="0"/>
              <a:pPr/>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D21E2-E1F1-4678-AE44-6FD1D780B345}"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3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386644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D21E2-E1F1-4678-AE44-6FD1D780B345}" type="slidenum">
              <a:rPr lang="en-GB" smtClean="0"/>
              <a:pPr/>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24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104975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D21E2-E1F1-4678-AE44-6FD1D780B345}"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13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25349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245423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296093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400910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D21E2-E1F1-4678-AE44-6FD1D780B345}" type="slidenum">
              <a:rPr lang="en-GB" smtClean="0"/>
              <a:pPr/>
              <a:t>‹#›</a:t>
            </a:fld>
            <a:endParaRPr lang="en-GB"/>
          </a:p>
        </p:txBody>
      </p:sp>
    </p:spTree>
    <p:extLst>
      <p:ext uri="{BB962C8B-B14F-4D97-AF65-F5344CB8AC3E}">
        <p14:creationId xmlns:p14="http://schemas.microsoft.com/office/powerpoint/2010/main" val="107188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88475-5A33-4FBF-A862-B3A2B699BD18}" type="datetimeFigureOut">
              <a:rPr lang="en-GB" smtClean="0"/>
              <a:pPr/>
              <a:t>25/09/2024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D21E2-E1F1-4678-AE44-6FD1D780B345}" type="slidenum">
              <a:rPr lang="en-GB" smtClean="0"/>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26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7688475-5A33-4FBF-A862-B3A2B699BD18}" type="datetimeFigureOut">
              <a:rPr lang="en-GB" smtClean="0"/>
              <a:pPr/>
              <a:t>25/09/2024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5DD21E2-E1F1-4678-AE44-6FD1D780B345}" type="slidenum">
              <a:rPr lang="en-GB" smtClean="0"/>
              <a:pPr/>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625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uk/imgres?imgurl=http://www.collectorfinejewelry.com/Images/buyers_guides/sapphire/ceylon_sapphire_7ct.jpg&amp;imgrefurl=http://www.collectorfinejewelry.com/buyers_guide_sapphire.htm&amp;usg=__pQ-hUhrVovt1LwqkHrAvhyBb7kg=&amp;h=267&amp;w=285&amp;sz=19&amp;hl=en&amp;start=4&amp;zoom=1&amp;tbnid=mypo3Zo5e3oTtM:&amp;tbnh=108&amp;tbnw=115&amp;ei=-EJOUJ-3OO2V0QXZ7oGoCw&amp;prev=/search?q%3Dsapphire%26um%3D1%26hl%3Den%26rlz%3D1G1DSGI_ENUK354%26tbm%3Disch&amp;um=1&amp;itbs=1"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500" dirty="0"/>
              <a:t>Year 3 Curriculum Afternoon</a:t>
            </a:r>
            <a:br>
              <a:rPr lang="en-GB" sz="4500" dirty="0"/>
            </a:br>
            <a:r>
              <a:rPr lang="en-GB" sz="4500" dirty="0"/>
              <a:t>Mrs OBORNE and Mrs ROBERTSON</a:t>
            </a:r>
          </a:p>
        </p:txBody>
      </p:sp>
      <p:sp>
        <p:nvSpPr>
          <p:cNvPr id="3" name="Subtitle 2"/>
          <p:cNvSpPr>
            <a:spLocks noGrp="1"/>
          </p:cNvSpPr>
          <p:nvPr>
            <p:ph type="subTitle" idx="1"/>
          </p:nvPr>
        </p:nvSpPr>
        <p:spPr/>
        <p:txBody>
          <a:bodyPr/>
          <a:lstStyle/>
          <a:p>
            <a:r>
              <a:rPr lang="en-GB" dirty="0"/>
              <a:t>Welcome!</a:t>
            </a:r>
          </a:p>
          <a:p>
            <a:r>
              <a:rPr lang="en-GB" dirty="0"/>
              <a:t>Thursday 26th September 2024.</a:t>
            </a:r>
          </a:p>
        </p:txBody>
      </p:sp>
    </p:spTree>
    <p:extLst>
      <p:ext uri="{BB962C8B-B14F-4D97-AF65-F5344CB8AC3E}">
        <p14:creationId xmlns:p14="http://schemas.microsoft.com/office/powerpoint/2010/main" val="312049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3-ap-southeast-1.amazonaws.com/subscriber.images/maths/2015/12/07070649/MATHS-33.png"/>
          <p:cNvPicPr>
            <a:picLocks noChangeAspect="1" noChangeArrowheads="1"/>
          </p:cNvPicPr>
          <p:nvPr/>
        </p:nvPicPr>
        <p:blipFill rotWithShape="1">
          <a:blip r:embed="rId2">
            <a:extLst>
              <a:ext uri="{28A0092B-C50C-407E-A947-70E740481C1C}">
                <a14:useLocalDpi xmlns:a14="http://schemas.microsoft.com/office/drawing/2010/main" val="0"/>
              </a:ext>
            </a:extLst>
          </a:blip>
          <a:srcRect l="15558" t="2879" r="19482" b="8480"/>
          <a:stretch/>
        </p:blipFill>
        <p:spPr bwMode="auto">
          <a:xfrm>
            <a:off x="10094976" y="0"/>
            <a:ext cx="2097023" cy="3121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Mathematics</a:t>
            </a:r>
            <a:br>
              <a:rPr lang="en-GB" dirty="0"/>
            </a:br>
            <a:endParaRPr lang="en-GB" dirty="0"/>
          </a:p>
        </p:txBody>
      </p:sp>
      <p:sp>
        <p:nvSpPr>
          <p:cNvPr id="3" name="TextBox 2"/>
          <p:cNvSpPr txBox="1"/>
          <p:nvPr/>
        </p:nvSpPr>
        <p:spPr>
          <a:xfrm>
            <a:off x="644151" y="1560576"/>
            <a:ext cx="9450825" cy="4524315"/>
          </a:xfrm>
          <a:prstGeom prst="rect">
            <a:avLst/>
          </a:prstGeom>
          <a:noFill/>
        </p:spPr>
        <p:txBody>
          <a:bodyPr wrap="square" rtlCol="0">
            <a:spAutoFit/>
          </a:bodyPr>
          <a:lstStyle/>
          <a:p>
            <a:r>
              <a:rPr lang="en-GB" sz="2400" dirty="0"/>
              <a:t>This year we will continue to develop a mastery approach to mathematics, teaching topic areas in blocks to allow depth and fluency. Pupils are encouraged to use number facts and develop their understanding by exploring numbers in lots of different contexts. We are working with numbers up to 1000. We are also teaching children more formal methods of recording. </a:t>
            </a:r>
          </a:p>
          <a:p>
            <a:r>
              <a:rPr lang="en-GB" sz="2400" b="1" i="1" dirty="0"/>
              <a:t>How you can help:</a:t>
            </a:r>
          </a:p>
          <a:p>
            <a:pPr marL="342900" indent="-342900">
              <a:buFontTx/>
              <a:buChar char="-"/>
            </a:pPr>
            <a:r>
              <a:rPr lang="en-GB" sz="2400" dirty="0"/>
              <a:t>It is important that pupils know ‘Key Instant Recall Facts’ Practice using calculations, counting and sequencing numbers. </a:t>
            </a:r>
          </a:p>
          <a:p>
            <a:pPr marL="342900" indent="-342900">
              <a:buFontTx/>
              <a:buChar char="-"/>
            </a:pPr>
            <a:r>
              <a:rPr lang="en-GB" sz="2400" dirty="0"/>
              <a:t>Real- life opportunities for maths through using money, cooking etc.</a:t>
            </a:r>
          </a:p>
          <a:p>
            <a:pPr marL="342900" indent="-342900">
              <a:buFontTx/>
              <a:buChar char="-"/>
            </a:pPr>
            <a:r>
              <a:rPr lang="en-GB" sz="2400" dirty="0"/>
              <a:t>Number bonds to 10/20/100</a:t>
            </a:r>
          </a:p>
          <a:p>
            <a:pPr marL="342900" indent="-342900">
              <a:buFontTx/>
              <a:buChar char="-"/>
            </a:pPr>
            <a:r>
              <a:rPr lang="en-GB" sz="2400" dirty="0"/>
              <a:t>Times tables facts for x2 x5 x10 x3 x4 x8</a:t>
            </a:r>
          </a:p>
        </p:txBody>
      </p:sp>
    </p:spTree>
    <p:extLst>
      <p:ext uri="{BB962C8B-B14F-4D97-AF65-F5344CB8AC3E}">
        <p14:creationId xmlns:p14="http://schemas.microsoft.com/office/powerpoint/2010/main" val="413684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C7FD-B0CB-4400-80A6-DE60A2DE39FF}"/>
              </a:ext>
            </a:extLst>
          </p:cNvPr>
          <p:cNvSpPr>
            <a:spLocks noGrp="1"/>
          </p:cNvSpPr>
          <p:nvPr>
            <p:ph type="title"/>
          </p:nvPr>
        </p:nvSpPr>
        <p:spPr>
          <a:xfrm>
            <a:off x="1024128" y="238850"/>
            <a:ext cx="9720072" cy="1499616"/>
          </a:xfrm>
        </p:spPr>
        <p:txBody>
          <a:bodyPr/>
          <a:lstStyle/>
          <a:p>
            <a:r>
              <a:rPr lang="en-GB" dirty="0"/>
              <a:t>Key instant recall facts </a:t>
            </a:r>
          </a:p>
        </p:txBody>
      </p:sp>
      <p:pic>
        <p:nvPicPr>
          <p:cNvPr id="3" name="Picture 2">
            <a:extLst>
              <a:ext uri="{FF2B5EF4-FFF2-40B4-BE49-F238E27FC236}">
                <a16:creationId xmlns:a16="http://schemas.microsoft.com/office/drawing/2014/main" id="{5673AAA5-D5B1-4493-8EB3-8C0B0B17E97F}"/>
              </a:ext>
            </a:extLst>
          </p:cNvPr>
          <p:cNvPicPr/>
          <p:nvPr/>
        </p:nvPicPr>
        <p:blipFill>
          <a:blip r:embed="rId2"/>
          <a:stretch>
            <a:fillRect/>
          </a:stretch>
        </p:blipFill>
        <p:spPr>
          <a:xfrm>
            <a:off x="1157942" y="1320075"/>
            <a:ext cx="8863330" cy="5299075"/>
          </a:xfrm>
          <a:prstGeom prst="rect">
            <a:avLst/>
          </a:prstGeom>
        </p:spPr>
      </p:pic>
    </p:spTree>
    <p:extLst>
      <p:ext uri="{BB962C8B-B14F-4D97-AF65-F5344CB8AC3E}">
        <p14:creationId xmlns:p14="http://schemas.microsoft.com/office/powerpoint/2010/main" val="166698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3550-62B4-4C55-907D-F51B6267C177}"/>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64DD6A8-8635-4108-A588-422CC5183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53" y="356049"/>
            <a:ext cx="8870393" cy="5969489"/>
          </a:xfrm>
          <a:prstGeom prst="rect">
            <a:avLst/>
          </a:prstGeom>
        </p:spPr>
      </p:pic>
    </p:spTree>
    <p:extLst>
      <p:ext uri="{BB962C8B-B14F-4D97-AF65-F5344CB8AC3E}">
        <p14:creationId xmlns:p14="http://schemas.microsoft.com/office/powerpoint/2010/main" val="100862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9BC1-008F-49CC-A20C-568AD04C025A}"/>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8E0CEA52-F516-415F-990C-37C67FB5F336}"/>
              </a:ext>
            </a:extLst>
          </p:cNvPr>
          <p:cNvSpPr>
            <a:spLocks noGrp="1"/>
          </p:cNvSpPr>
          <p:nvPr>
            <p:ph idx="1"/>
          </p:nvPr>
        </p:nvSpPr>
        <p:spPr/>
        <p:txBody>
          <a:bodyPr>
            <a:normAutofit fontScale="92500" lnSpcReduction="10000"/>
          </a:bodyPr>
          <a:lstStyle/>
          <a:p>
            <a:pPr marL="285750" lvl="0" indent="-285750">
              <a:lnSpc>
                <a:spcPct val="100000"/>
              </a:lnSpc>
              <a:spcBef>
                <a:spcPts val="0"/>
              </a:spcBef>
              <a:spcAft>
                <a:spcPts val="0"/>
              </a:spcAft>
              <a:buClrTx/>
              <a:buSzTx/>
              <a:buFont typeface="Arial" panose="020B0604020202020204" pitchFamily="34" charset="0"/>
              <a:buChar char="•"/>
              <a:defRPr/>
            </a:pPr>
            <a:r>
              <a:rPr lang="en-GB" dirty="0">
                <a:solidFill>
                  <a:prstClr val="black"/>
                </a:solidFill>
                <a:latin typeface="Calibri" panose="020F0502020204030204"/>
              </a:rPr>
              <a:t>Our maths </a:t>
            </a:r>
            <a:r>
              <a:rPr lang="en-GB" sz="2400" dirty="0">
                <a:solidFill>
                  <a:prstClr val="black"/>
                </a:solidFill>
                <a:latin typeface="Calibri" panose="020F0502020204030204"/>
              </a:rPr>
              <a:t>programme </a:t>
            </a:r>
            <a:r>
              <a:rPr lang="en-GB" dirty="0">
                <a:solidFill>
                  <a:prstClr val="black"/>
                </a:solidFill>
                <a:latin typeface="Calibri" panose="020F0502020204030204"/>
              </a:rPr>
              <a:t>has been </a:t>
            </a:r>
            <a:r>
              <a:rPr lang="en-GB" sz="2400" dirty="0">
                <a:solidFill>
                  <a:prstClr val="black"/>
                </a:solidFill>
                <a:latin typeface="Calibri" panose="020F0502020204030204"/>
              </a:rPr>
              <a:t>developed by NCETM </a:t>
            </a:r>
          </a:p>
          <a:p>
            <a:pPr marL="0" lvl="0" indent="0">
              <a:lnSpc>
                <a:spcPct val="100000"/>
              </a:lnSpc>
              <a:spcBef>
                <a:spcPts val="0"/>
              </a:spcBef>
              <a:spcAft>
                <a:spcPts val="0"/>
              </a:spcAft>
              <a:buClrTx/>
              <a:buSzTx/>
              <a:buNone/>
              <a:defRPr/>
            </a:pPr>
            <a:r>
              <a:rPr lang="en-GB" sz="2400" dirty="0">
                <a:solidFill>
                  <a:prstClr val="black"/>
                </a:solidFill>
                <a:latin typeface="Calibri" panose="020F0502020204030204"/>
              </a:rPr>
              <a:t>specialists and is guided by the following principles:</a:t>
            </a:r>
          </a:p>
          <a:p>
            <a:pPr marL="285750" lvl="0" indent="-285750">
              <a:lnSpc>
                <a:spcPct val="100000"/>
              </a:lnSpc>
              <a:spcBef>
                <a:spcPts val="0"/>
              </a:spcBef>
              <a:spcAft>
                <a:spcPts val="0"/>
              </a:spcAft>
              <a:buClrTx/>
              <a:buSzTx/>
              <a:buFont typeface="Arial" panose="020B0604020202020204" pitchFamily="34" charset="0"/>
              <a:buChar char="•"/>
              <a:defRPr/>
            </a:pPr>
            <a:endParaRPr lang="en-GB" sz="2400" dirty="0">
              <a:solidFill>
                <a:prstClr val="black"/>
              </a:solidFill>
              <a:latin typeface="Calibri" panose="020F0502020204030204"/>
            </a:endParaRPr>
          </a:p>
          <a:p>
            <a:pPr marL="0" lvl="0" indent="0">
              <a:lnSpc>
                <a:spcPct val="100000"/>
              </a:lnSpc>
              <a:spcBef>
                <a:spcPts val="0"/>
              </a:spcBef>
              <a:spcAft>
                <a:spcPts val="0"/>
              </a:spcAft>
              <a:buClrTx/>
              <a:buSzTx/>
              <a:buNone/>
              <a:defRPr/>
            </a:pPr>
            <a:r>
              <a:rPr lang="en-GB" sz="2400" dirty="0">
                <a:solidFill>
                  <a:srgbClr val="FF0000"/>
                </a:solidFill>
                <a:latin typeface="Calibri" panose="020F0502020204030204"/>
              </a:rPr>
              <a:t>Coherence</a:t>
            </a:r>
          </a:p>
          <a:p>
            <a:pPr marL="0" lvl="0" indent="0">
              <a:lnSpc>
                <a:spcPct val="100000"/>
              </a:lnSpc>
              <a:spcBef>
                <a:spcPts val="0"/>
              </a:spcBef>
              <a:spcAft>
                <a:spcPts val="0"/>
              </a:spcAft>
              <a:buClrTx/>
              <a:buSzTx/>
              <a:buNone/>
              <a:defRPr/>
            </a:pPr>
            <a:r>
              <a:rPr lang="en-GB" sz="2400" dirty="0">
                <a:solidFill>
                  <a:prstClr val="black"/>
                </a:solidFill>
                <a:latin typeface="Calibri" panose="020F0502020204030204"/>
              </a:rPr>
              <a:t>Lessons are broken down into small connected steps that gradually unfold the concept, providing access for all children and leading to a generalisation of the concept and the ability to apply the concept to a range of contexts.</a:t>
            </a:r>
          </a:p>
          <a:p>
            <a:pPr marL="0" lvl="0" indent="0">
              <a:lnSpc>
                <a:spcPct val="100000"/>
              </a:lnSpc>
              <a:spcBef>
                <a:spcPts val="0"/>
              </a:spcBef>
              <a:spcAft>
                <a:spcPts val="0"/>
              </a:spcAft>
              <a:buClrTx/>
              <a:buSzTx/>
              <a:buNone/>
              <a:defRPr/>
            </a:pPr>
            <a:endParaRPr lang="en-GB" sz="2400" dirty="0">
              <a:solidFill>
                <a:prstClr val="black"/>
              </a:solidFill>
              <a:latin typeface="Calibri" panose="020F0502020204030204"/>
            </a:endParaRPr>
          </a:p>
          <a:p>
            <a:pPr marL="0" lvl="0" indent="0">
              <a:lnSpc>
                <a:spcPct val="100000"/>
              </a:lnSpc>
              <a:spcBef>
                <a:spcPts val="0"/>
              </a:spcBef>
              <a:spcAft>
                <a:spcPts val="0"/>
              </a:spcAft>
              <a:buClrTx/>
              <a:buSzTx/>
              <a:buNone/>
              <a:defRPr/>
            </a:pPr>
            <a:endParaRPr lang="en-GB" sz="2400" dirty="0">
              <a:solidFill>
                <a:prstClr val="black"/>
              </a:solidFill>
              <a:latin typeface="Calibri" panose="020F0502020204030204"/>
            </a:endParaRPr>
          </a:p>
          <a:p>
            <a:pPr marL="0" lvl="0" indent="0">
              <a:lnSpc>
                <a:spcPct val="100000"/>
              </a:lnSpc>
              <a:spcBef>
                <a:spcPts val="0"/>
              </a:spcBef>
              <a:spcAft>
                <a:spcPts val="0"/>
              </a:spcAft>
              <a:buClrTx/>
              <a:buSzTx/>
              <a:buNone/>
              <a:defRPr/>
            </a:pPr>
            <a:endParaRPr lang="en-GB" sz="2400" dirty="0">
              <a:solidFill>
                <a:prstClr val="black"/>
              </a:solidFill>
              <a:latin typeface="Calibri" panose="020F0502020204030204"/>
            </a:endParaRPr>
          </a:p>
          <a:p>
            <a:pPr marL="0" lvl="0" indent="0">
              <a:lnSpc>
                <a:spcPct val="100000"/>
              </a:lnSpc>
              <a:spcBef>
                <a:spcPts val="0"/>
              </a:spcBef>
              <a:spcAft>
                <a:spcPts val="0"/>
              </a:spcAft>
              <a:buClrTx/>
              <a:buSzTx/>
              <a:buNone/>
              <a:defRPr/>
            </a:pPr>
            <a:r>
              <a:rPr lang="en-GB" sz="2400" dirty="0">
                <a:solidFill>
                  <a:srgbClr val="FF0000"/>
                </a:solidFill>
                <a:latin typeface="Calibri" panose="020F0502020204030204"/>
              </a:rPr>
              <a:t>Representation and Structure</a:t>
            </a:r>
          </a:p>
          <a:p>
            <a:pPr marL="0" lvl="0" indent="0">
              <a:lnSpc>
                <a:spcPct val="100000"/>
              </a:lnSpc>
              <a:spcBef>
                <a:spcPts val="0"/>
              </a:spcBef>
              <a:spcAft>
                <a:spcPts val="0"/>
              </a:spcAft>
              <a:buClrTx/>
              <a:buSzTx/>
              <a:buNone/>
              <a:defRPr/>
            </a:pPr>
            <a:r>
              <a:rPr lang="en-GB" sz="2400" dirty="0">
                <a:solidFill>
                  <a:prstClr val="black"/>
                </a:solidFill>
                <a:latin typeface="Calibri" panose="020F0502020204030204"/>
              </a:rPr>
              <a:t>Representations used in lessons expose the mathematical structure being taught, We use lots of practical equipment to help to embed the understanding. </a:t>
            </a:r>
          </a:p>
          <a:p>
            <a:pPr marL="0" lvl="0" indent="0">
              <a:lnSpc>
                <a:spcPct val="100000"/>
              </a:lnSpc>
              <a:spcBef>
                <a:spcPts val="0"/>
              </a:spcBef>
              <a:spcAft>
                <a:spcPts val="0"/>
              </a:spcAft>
              <a:buClrTx/>
              <a:buSzTx/>
              <a:buNone/>
              <a:defRPr/>
            </a:pPr>
            <a:endParaRPr lang="en-GB" sz="2400" dirty="0">
              <a:solidFill>
                <a:prstClr val="black"/>
              </a:solidFill>
              <a:latin typeface="Calibri" panose="020F0502020204030204"/>
            </a:endParaRPr>
          </a:p>
          <a:p>
            <a:pPr marL="0" lvl="0" indent="0">
              <a:lnSpc>
                <a:spcPct val="100000"/>
              </a:lnSpc>
              <a:spcBef>
                <a:spcPts val="0"/>
              </a:spcBef>
              <a:spcAft>
                <a:spcPts val="0"/>
              </a:spcAft>
              <a:buClrTx/>
              <a:buSzTx/>
              <a:buNone/>
              <a:defRPr/>
            </a:pPr>
            <a:endParaRPr lang="en-GB" sz="2400" dirty="0">
              <a:solidFill>
                <a:prstClr val="black"/>
              </a:solidFill>
              <a:latin typeface="Calibri" panose="020F0502020204030204"/>
            </a:endParaRPr>
          </a:p>
          <a:p>
            <a:endParaRPr lang="en-GB" dirty="0"/>
          </a:p>
        </p:txBody>
      </p:sp>
      <p:pic>
        <p:nvPicPr>
          <p:cNvPr id="4" name="Picture 4" descr="Image Description">
            <a:extLst>
              <a:ext uri="{FF2B5EF4-FFF2-40B4-BE49-F238E27FC236}">
                <a16:creationId xmlns:a16="http://schemas.microsoft.com/office/drawing/2014/main" id="{C46E1D1F-B850-43E2-BD25-7E8C359D3C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2056" y="466187"/>
            <a:ext cx="3548847" cy="236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1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C0486-060C-42FE-B616-0C5FB485966D}"/>
              </a:ext>
            </a:extLst>
          </p:cNvPr>
          <p:cNvSpPr>
            <a:spLocks noGrp="1"/>
          </p:cNvSpPr>
          <p:nvPr>
            <p:ph idx="1"/>
          </p:nvPr>
        </p:nvSpPr>
        <p:spPr>
          <a:xfrm>
            <a:off x="0" y="227644"/>
            <a:ext cx="11353800" cy="4351338"/>
          </a:xfrm>
        </p:spPr>
        <p:txBody>
          <a:bodyPr>
            <a:normAutofit fontScale="25000" lnSpcReduction="20000"/>
          </a:bodyPr>
          <a:lstStyle/>
          <a:p>
            <a:r>
              <a:rPr lang="en-GB" sz="6400" dirty="0">
                <a:solidFill>
                  <a:srgbClr val="FF0000"/>
                </a:solidFill>
              </a:rPr>
              <a:t>Mathematical Thinking</a:t>
            </a:r>
          </a:p>
          <a:p>
            <a:r>
              <a:rPr lang="en-GB" sz="6400" dirty="0"/>
              <a:t>If taught ideas are to be understood deeply, they must not merely be passively received but must be worked on by the student: thought about, reasoned with and discussed with others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7200" dirty="0"/>
          </a:p>
          <a:p>
            <a:r>
              <a:rPr lang="en-GB" sz="7200" dirty="0">
                <a:solidFill>
                  <a:srgbClr val="FF0000"/>
                </a:solidFill>
              </a:rPr>
              <a:t>Fluency</a:t>
            </a:r>
          </a:p>
          <a:p>
            <a:r>
              <a:rPr lang="en-GB" sz="7200" dirty="0"/>
              <a:t>Quick and efficient recall of facts and procedures and the flexibility to move between different contexts and representations of mathematics. This is where you can help! Make sure your children know their number bonds to ten and twenty and any times tables set by the teacher. Children will be taught key facts in daily sessions which are in addition to the maths lessons. </a:t>
            </a:r>
          </a:p>
          <a:p>
            <a:endParaRPr lang="en-GB" dirty="0"/>
          </a:p>
          <a:p>
            <a:pPr marL="0" indent="0">
              <a:buNone/>
            </a:pPr>
            <a:endParaRPr lang="en-GB" dirty="0"/>
          </a:p>
          <a:p>
            <a:pPr marL="0" indent="0">
              <a:buNone/>
            </a:pPr>
            <a:endParaRPr lang="en-GB" dirty="0"/>
          </a:p>
          <a:p>
            <a:r>
              <a:rPr lang="en-GB" sz="6400" dirty="0">
                <a:solidFill>
                  <a:srgbClr val="FF0000"/>
                </a:solidFill>
              </a:rPr>
              <a:t>Variation</a:t>
            </a:r>
          </a:p>
          <a:p>
            <a:r>
              <a:rPr lang="en-GB" sz="6400" dirty="0"/>
              <a:t>Variation is twofold. It is firstly about how the teacher represents the concept being taught, often in more than one way, to draw attention to critical aspects, and to develop deep and holistic understanding. It is also about the sequencing of the episodes, activities and exercises used within a lesson and follow up practice, paying attention to what is kept the same and what changes, to connect the mathematics and draw attention to mathematical relationships and structure.</a:t>
            </a:r>
          </a:p>
          <a:p>
            <a:endParaRPr lang="en-GB" dirty="0"/>
          </a:p>
          <a:p>
            <a:pPr marL="0" indent="0">
              <a:buNone/>
            </a:pPr>
            <a:endParaRPr lang="en-GB" dirty="0"/>
          </a:p>
        </p:txBody>
      </p:sp>
      <p:pic>
        <p:nvPicPr>
          <p:cNvPr id="2054" name="Picture 6" descr="Teaching for mastery: isn't it just 'good teaching'? | NCETM">
            <a:extLst>
              <a:ext uri="{FF2B5EF4-FFF2-40B4-BE49-F238E27FC236}">
                <a16:creationId xmlns:a16="http://schemas.microsoft.com/office/drawing/2014/main" id="{8CB4E016-C4B0-40E4-BDB4-9AF0327C9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458" y="1048259"/>
            <a:ext cx="3050879" cy="20302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veloping Fluency, Memorization and Repetition: 7PE011/UW1/SD1: Enhancing  Understanding and the Core Curriculum (Walsall Campus/Schools Direct) &amp;  7PE019/UW1: Core Curriculum and Enhancing Mathematical Understanding  (Walsall Campus)">
            <a:extLst>
              <a:ext uri="{FF2B5EF4-FFF2-40B4-BE49-F238E27FC236}">
                <a16:creationId xmlns:a16="http://schemas.microsoft.com/office/drawing/2014/main" id="{81669571-D9DD-4D48-BC2E-3257D5EE42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1958" y="1055241"/>
            <a:ext cx="2868522" cy="21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1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9888" y="958434"/>
            <a:ext cx="7010686" cy="5370701"/>
          </a:xfrm>
          <a:prstGeom prst="rect">
            <a:avLst/>
          </a:prstGeom>
          <a:noFill/>
        </p:spPr>
        <p:txBody>
          <a:bodyPr wrap="square" rtlCol="0">
            <a:spAutoFit/>
          </a:bodyPr>
          <a:lstStyle/>
          <a:p>
            <a:r>
              <a:rPr lang="en-GB" sz="2500" u="sng" dirty="0"/>
              <a:t>English Skills:</a:t>
            </a:r>
          </a:p>
          <a:p>
            <a:r>
              <a:rPr lang="en-GB" sz="2500" dirty="0">
                <a:solidFill>
                  <a:srgbClr val="FF0000"/>
                </a:solidFill>
                <a:latin typeface="+mj-lt"/>
              </a:rPr>
              <a:t>Talk for writing</a:t>
            </a:r>
          </a:p>
          <a:p>
            <a:r>
              <a:rPr lang="en-GB" sz="2500" dirty="0">
                <a:solidFill>
                  <a:srgbClr val="FF0000"/>
                </a:solidFill>
                <a:latin typeface="+mj-lt"/>
              </a:rPr>
              <a:t>Writing in accurate sentences</a:t>
            </a:r>
          </a:p>
          <a:p>
            <a:r>
              <a:rPr lang="en-GB" sz="2500" dirty="0">
                <a:solidFill>
                  <a:srgbClr val="7030A0"/>
                </a:solidFill>
                <a:latin typeface="+mj-lt"/>
              </a:rPr>
              <a:t>Reading</a:t>
            </a:r>
          </a:p>
          <a:p>
            <a:r>
              <a:rPr lang="en-GB" sz="2500" dirty="0">
                <a:solidFill>
                  <a:srgbClr val="7030A0"/>
                </a:solidFill>
                <a:latin typeface="+mj-lt"/>
              </a:rPr>
              <a:t>-Decoding</a:t>
            </a:r>
          </a:p>
          <a:p>
            <a:r>
              <a:rPr lang="en-GB" sz="2500" dirty="0">
                <a:solidFill>
                  <a:srgbClr val="7030A0"/>
                </a:solidFill>
                <a:latin typeface="+mj-lt"/>
              </a:rPr>
              <a:t>-Comprehension</a:t>
            </a:r>
          </a:p>
          <a:p>
            <a:r>
              <a:rPr lang="en-GB" sz="2500" dirty="0">
                <a:solidFill>
                  <a:srgbClr val="7030A0"/>
                </a:solidFill>
                <a:latin typeface="+mj-lt"/>
              </a:rPr>
              <a:t>-Passion</a:t>
            </a:r>
          </a:p>
          <a:p>
            <a:r>
              <a:rPr lang="en-GB" sz="2500" dirty="0">
                <a:solidFill>
                  <a:srgbClr val="FF0000"/>
                </a:solidFill>
                <a:latin typeface="+mj-lt"/>
              </a:rPr>
              <a:t>Handwriting</a:t>
            </a:r>
          </a:p>
          <a:p>
            <a:r>
              <a:rPr lang="en-GB" sz="2500" dirty="0">
                <a:solidFill>
                  <a:srgbClr val="FF0000"/>
                </a:solidFill>
                <a:latin typeface="+mj-lt"/>
              </a:rPr>
              <a:t>-Formation </a:t>
            </a:r>
          </a:p>
          <a:p>
            <a:r>
              <a:rPr lang="en-GB" sz="2500" dirty="0">
                <a:solidFill>
                  <a:srgbClr val="FF0000"/>
                </a:solidFill>
                <a:latin typeface="+mj-lt"/>
              </a:rPr>
              <a:t>-Fluency</a:t>
            </a:r>
          </a:p>
          <a:p>
            <a:r>
              <a:rPr lang="en-GB" sz="2500" dirty="0">
                <a:solidFill>
                  <a:srgbClr val="7030A0"/>
                </a:solidFill>
                <a:latin typeface="+mj-lt"/>
              </a:rPr>
              <a:t>Spelling </a:t>
            </a:r>
          </a:p>
          <a:p>
            <a:pPr marL="342900" indent="-342900">
              <a:buFontTx/>
              <a:buChar char="-"/>
            </a:pPr>
            <a:r>
              <a:rPr lang="en-GB" sz="2500" dirty="0">
                <a:solidFill>
                  <a:srgbClr val="7030A0"/>
                </a:solidFill>
                <a:latin typeface="+mj-lt"/>
              </a:rPr>
              <a:t>Strategies</a:t>
            </a:r>
          </a:p>
          <a:p>
            <a:pPr marL="342900" indent="-342900">
              <a:buFontTx/>
              <a:buChar char="-"/>
            </a:pPr>
            <a:r>
              <a:rPr lang="en-GB" sz="2500" dirty="0">
                <a:solidFill>
                  <a:srgbClr val="7030A0"/>
                </a:solidFill>
                <a:latin typeface="+mj-lt"/>
              </a:rPr>
              <a:t>Phonics</a:t>
            </a:r>
          </a:p>
          <a:p>
            <a:endParaRPr lang="en-GB" dirty="0"/>
          </a:p>
        </p:txBody>
      </p:sp>
      <p:pic>
        <p:nvPicPr>
          <p:cNvPr id="10" name="Picture 9">
            <a:extLst>
              <a:ext uri="{FF2B5EF4-FFF2-40B4-BE49-F238E27FC236}">
                <a16:creationId xmlns:a16="http://schemas.microsoft.com/office/drawing/2014/main" id="{D9A4B41D-9A8C-409F-833D-41F662597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9090" y="1113182"/>
            <a:ext cx="6092687" cy="40617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F659-0B5C-4B18-9D6A-7D0D2369A5EC}"/>
              </a:ext>
            </a:extLst>
          </p:cNvPr>
          <p:cNvSpPr>
            <a:spLocks noGrp="1"/>
          </p:cNvSpPr>
          <p:nvPr>
            <p:ph type="title"/>
          </p:nvPr>
        </p:nvSpPr>
        <p:spPr/>
        <p:txBody>
          <a:bodyPr/>
          <a:lstStyle/>
          <a:p>
            <a:r>
              <a:rPr lang="en-GB" dirty="0"/>
              <a:t>THE IMPORTANCE OF TALKING!</a:t>
            </a:r>
          </a:p>
        </p:txBody>
      </p:sp>
      <p:pic>
        <p:nvPicPr>
          <p:cNvPr id="4" name="Picture 3">
            <a:extLst>
              <a:ext uri="{FF2B5EF4-FFF2-40B4-BE49-F238E27FC236}">
                <a16:creationId xmlns:a16="http://schemas.microsoft.com/office/drawing/2014/main" id="{3477706C-DA31-4750-A034-D7B76E30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651" y="1872335"/>
            <a:ext cx="7497417" cy="4948295"/>
          </a:xfrm>
          <a:prstGeom prst="rect">
            <a:avLst/>
          </a:prstGeom>
        </p:spPr>
      </p:pic>
      <p:sp>
        <p:nvSpPr>
          <p:cNvPr id="3" name="TextBox 2">
            <a:extLst>
              <a:ext uri="{FF2B5EF4-FFF2-40B4-BE49-F238E27FC236}">
                <a16:creationId xmlns:a16="http://schemas.microsoft.com/office/drawing/2014/main" id="{779E27D2-9282-4073-89D0-30E535159F14}"/>
              </a:ext>
            </a:extLst>
          </p:cNvPr>
          <p:cNvSpPr txBox="1"/>
          <p:nvPr/>
        </p:nvSpPr>
        <p:spPr>
          <a:xfrm>
            <a:off x="9824224" y="5274527"/>
            <a:ext cx="1929161" cy="369332"/>
          </a:xfrm>
          <a:prstGeom prst="rect">
            <a:avLst/>
          </a:prstGeom>
          <a:noFill/>
        </p:spPr>
        <p:txBody>
          <a:bodyPr wrap="square" rtlCol="0">
            <a:spAutoFit/>
          </a:bodyPr>
          <a:lstStyle/>
          <a:p>
            <a:r>
              <a:rPr lang="en-GB" dirty="0"/>
              <a:t>Think, Pair, Share</a:t>
            </a:r>
          </a:p>
        </p:txBody>
      </p:sp>
    </p:spTree>
    <p:extLst>
      <p:ext uri="{BB962C8B-B14F-4D97-AF65-F5344CB8AC3E}">
        <p14:creationId xmlns:p14="http://schemas.microsoft.com/office/powerpoint/2010/main" val="140120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br>
              <a:rPr lang="en-GB" dirty="0"/>
            </a:br>
            <a:endParaRPr lang="en-GB" dirty="0"/>
          </a:p>
        </p:txBody>
      </p:sp>
      <p:sp>
        <p:nvSpPr>
          <p:cNvPr id="3" name="TextBox 2"/>
          <p:cNvSpPr txBox="1"/>
          <p:nvPr/>
        </p:nvSpPr>
        <p:spPr>
          <a:xfrm>
            <a:off x="438912" y="1658112"/>
            <a:ext cx="11671312" cy="5262979"/>
          </a:xfrm>
          <a:prstGeom prst="rect">
            <a:avLst/>
          </a:prstGeom>
          <a:noFill/>
        </p:spPr>
        <p:txBody>
          <a:bodyPr wrap="square" rtlCol="0">
            <a:spAutoFit/>
          </a:bodyPr>
          <a:lstStyle/>
          <a:p>
            <a:r>
              <a:rPr lang="en-GB" sz="2400" b="1" dirty="0"/>
              <a:t>Reading In School</a:t>
            </a:r>
          </a:p>
          <a:p>
            <a:pPr marL="342900" indent="-342900">
              <a:buFontTx/>
              <a:buChar char="-"/>
            </a:pPr>
            <a:r>
              <a:rPr lang="en-GB" sz="2400" dirty="0"/>
              <a:t>Reading records need to be in school each day</a:t>
            </a:r>
          </a:p>
          <a:p>
            <a:pPr marL="342900" indent="-342900">
              <a:buFontTx/>
              <a:buChar char="-"/>
            </a:pPr>
            <a:r>
              <a:rPr lang="en-GB" sz="2400" dirty="0"/>
              <a:t>Children will be heard once a week in Guided Reading sessions by the teacher. We will be working on a group text in these sessions. </a:t>
            </a:r>
          </a:p>
          <a:p>
            <a:pPr marL="342900" indent="-342900">
              <a:buFontTx/>
              <a:buChar char="-"/>
            </a:pPr>
            <a:r>
              <a:rPr lang="en-GB" sz="2400" dirty="0"/>
              <a:t>There will be further opportunities throughout the week for them to be heard by an adult.</a:t>
            </a:r>
          </a:p>
          <a:p>
            <a:pPr marL="342900" indent="-342900">
              <a:buFontTx/>
              <a:buChar char="-"/>
            </a:pPr>
            <a:r>
              <a:rPr lang="en-GB" sz="2400" dirty="0"/>
              <a:t>If the child needs their book changed they need to tell an adult and then change their book at the start of the day. During guided reading they can change their own books, then return</a:t>
            </a:r>
          </a:p>
          <a:p>
            <a:r>
              <a:rPr lang="en-GB" sz="2400" dirty="0"/>
              <a:t>     these to their lockers, ready to go home. </a:t>
            </a:r>
          </a:p>
          <a:p>
            <a:pPr marL="342900" indent="-342900">
              <a:buFontTx/>
              <a:buChar char="-"/>
            </a:pPr>
            <a:endParaRPr lang="en-GB" sz="2400" dirty="0"/>
          </a:p>
          <a:p>
            <a:r>
              <a:rPr lang="en-GB" sz="2400" b="1" dirty="0"/>
              <a:t>Reading at home</a:t>
            </a:r>
          </a:p>
          <a:p>
            <a:pPr marL="342900" indent="-342900">
              <a:buFontTx/>
              <a:buChar char="-"/>
            </a:pPr>
            <a:r>
              <a:rPr lang="en-GB" sz="2400" dirty="0"/>
              <a:t>Where possible, please listen to your child at least 3-4 times a week.</a:t>
            </a:r>
          </a:p>
          <a:p>
            <a:pPr marL="342900" indent="-342900">
              <a:buFontTx/>
              <a:buChar char="-"/>
            </a:pPr>
            <a:r>
              <a:rPr lang="en-GB" sz="2400" dirty="0"/>
              <a:t>Please record any reading in the reading record (children can also write in these)</a:t>
            </a:r>
          </a:p>
          <a:p>
            <a:pPr marL="342900" indent="-342900">
              <a:buFontTx/>
              <a:buChar char="-"/>
            </a:pPr>
            <a:r>
              <a:rPr lang="en-GB" sz="2400" dirty="0"/>
              <a:t>Please talk to your child about what they are reading- see questions on Reading Bookmarks</a:t>
            </a:r>
          </a:p>
          <a:p>
            <a:pPr marL="342900" indent="-342900">
              <a:buFontTx/>
              <a:buChar char="-"/>
            </a:pPr>
            <a:r>
              <a:rPr lang="en-GB" sz="2400" dirty="0"/>
              <a:t>Developing a passion for reading is key!</a:t>
            </a:r>
          </a:p>
        </p:txBody>
      </p:sp>
      <p:pic>
        <p:nvPicPr>
          <p:cNvPr id="1026" name="Picture 2" descr="http://www.heatherbleasdell.com/wp-content/uploads/2016/06/experts-books-about-magic-best-magical-books-980x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1120" y="1"/>
            <a:ext cx="3230880" cy="213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4999-30D1-4FD7-81FC-9DCB92C3D9B5}"/>
              </a:ext>
            </a:extLst>
          </p:cNvPr>
          <p:cNvSpPr>
            <a:spLocks noGrp="1"/>
          </p:cNvSpPr>
          <p:nvPr>
            <p:ph type="title"/>
          </p:nvPr>
        </p:nvSpPr>
        <p:spPr/>
        <p:txBody>
          <a:bodyPr>
            <a:normAutofit fontScale="90000"/>
          </a:bodyPr>
          <a:lstStyle/>
          <a:p>
            <a:br>
              <a:rPr lang="en-GB" dirty="0"/>
            </a:br>
            <a:r>
              <a:rPr lang="en-GB" dirty="0"/>
              <a:t>Asking </a:t>
            </a:r>
            <a:br>
              <a:rPr lang="en-GB" dirty="0"/>
            </a:br>
            <a:r>
              <a:rPr lang="en-GB" dirty="0"/>
              <a:t>Questions</a:t>
            </a:r>
          </a:p>
        </p:txBody>
      </p:sp>
      <p:sp>
        <p:nvSpPr>
          <p:cNvPr id="3" name="TextBox 2">
            <a:extLst>
              <a:ext uri="{FF2B5EF4-FFF2-40B4-BE49-F238E27FC236}">
                <a16:creationId xmlns:a16="http://schemas.microsoft.com/office/drawing/2014/main" id="{2A1FF331-B3AE-43DC-8F9F-DDCB9A9EFF44}"/>
              </a:ext>
            </a:extLst>
          </p:cNvPr>
          <p:cNvSpPr txBox="1"/>
          <p:nvPr/>
        </p:nvSpPr>
        <p:spPr>
          <a:xfrm>
            <a:off x="8449408" y="1600200"/>
            <a:ext cx="3323492" cy="3416320"/>
          </a:xfrm>
          <a:prstGeom prst="rect">
            <a:avLst/>
          </a:prstGeom>
          <a:noFill/>
        </p:spPr>
        <p:txBody>
          <a:bodyPr wrap="square" rtlCol="0">
            <a:spAutoFit/>
          </a:bodyPr>
          <a:lstStyle/>
          <a:p>
            <a:r>
              <a:rPr lang="en-GB" sz="3600" u="sng" dirty="0"/>
              <a:t>Key Skills in Guided Reading</a:t>
            </a:r>
          </a:p>
          <a:p>
            <a:r>
              <a:rPr lang="en-GB" sz="3600" dirty="0"/>
              <a:t>Summariser</a:t>
            </a:r>
          </a:p>
          <a:p>
            <a:r>
              <a:rPr lang="en-GB" sz="3600" dirty="0"/>
              <a:t>Clarifier</a:t>
            </a:r>
          </a:p>
          <a:p>
            <a:r>
              <a:rPr lang="en-GB" sz="3600" dirty="0"/>
              <a:t>Questioner</a:t>
            </a:r>
          </a:p>
          <a:p>
            <a:r>
              <a:rPr lang="en-GB" sz="3600" dirty="0"/>
              <a:t>Predictor</a:t>
            </a:r>
          </a:p>
        </p:txBody>
      </p:sp>
      <p:pic>
        <p:nvPicPr>
          <p:cNvPr id="4" name="Picture 3">
            <a:extLst>
              <a:ext uri="{FF2B5EF4-FFF2-40B4-BE49-F238E27FC236}">
                <a16:creationId xmlns:a16="http://schemas.microsoft.com/office/drawing/2014/main" id="{DF49AAB2-F3FB-4A6F-AE2D-D0BA6506E252}"/>
              </a:ext>
            </a:extLst>
          </p:cNvPr>
          <p:cNvPicPr>
            <a:picLocks noChangeAspect="1"/>
          </p:cNvPicPr>
          <p:nvPr/>
        </p:nvPicPr>
        <p:blipFill>
          <a:blip r:embed="rId2"/>
          <a:stretch>
            <a:fillRect/>
          </a:stretch>
        </p:blipFill>
        <p:spPr>
          <a:xfrm>
            <a:off x="3742593" y="439614"/>
            <a:ext cx="4104856" cy="6075485"/>
          </a:xfrm>
          <a:prstGeom prst="rect">
            <a:avLst/>
          </a:prstGeom>
        </p:spPr>
      </p:pic>
    </p:spTree>
    <p:extLst>
      <p:ext uri="{BB962C8B-B14F-4D97-AF65-F5344CB8AC3E}">
        <p14:creationId xmlns:p14="http://schemas.microsoft.com/office/powerpoint/2010/main" val="145749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 and Handwriting</a:t>
            </a:r>
          </a:p>
        </p:txBody>
      </p:sp>
      <p:sp>
        <p:nvSpPr>
          <p:cNvPr id="3" name="TextBox 2"/>
          <p:cNvSpPr txBox="1"/>
          <p:nvPr/>
        </p:nvSpPr>
        <p:spPr>
          <a:xfrm>
            <a:off x="644652" y="1595021"/>
            <a:ext cx="10902696" cy="4893647"/>
          </a:xfrm>
          <a:prstGeom prst="rect">
            <a:avLst/>
          </a:prstGeom>
          <a:noFill/>
        </p:spPr>
        <p:txBody>
          <a:bodyPr wrap="square" rtlCol="0">
            <a:spAutoFit/>
          </a:bodyPr>
          <a:lstStyle/>
          <a:p>
            <a:r>
              <a:rPr lang="en-GB" sz="2400" b="1" dirty="0"/>
              <a:t>Spelling and Phonics</a:t>
            </a:r>
          </a:p>
          <a:p>
            <a:pPr marL="342900" indent="-342900">
              <a:buFontTx/>
              <a:buChar char="-"/>
            </a:pPr>
            <a:r>
              <a:rPr lang="en-GB" sz="2400" dirty="0"/>
              <a:t>Spelling and Phonics lessons will continue on a regular basis.</a:t>
            </a:r>
          </a:p>
          <a:p>
            <a:pPr marL="342900" indent="-342900">
              <a:buFontTx/>
              <a:buChar char="-"/>
            </a:pPr>
            <a:r>
              <a:rPr lang="en-GB" sz="2400" dirty="0"/>
              <a:t>Extra phonic support will be provided for those who need it.</a:t>
            </a:r>
          </a:p>
          <a:p>
            <a:r>
              <a:rPr lang="en-GB" sz="2400" dirty="0"/>
              <a:t>-   Pupils are taught a variety of ways to  practice and learn spellings (ideas will be</a:t>
            </a:r>
          </a:p>
          <a:p>
            <a:r>
              <a:rPr lang="en-GB" sz="2400" dirty="0"/>
              <a:t>    included in Home Learning)</a:t>
            </a:r>
          </a:p>
          <a:p>
            <a:pPr marL="342900" indent="-342900">
              <a:buFontTx/>
              <a:buChar char="-"/>
            </a:pPr>
            <a:r>
              <a:rPr lang="en-GB" sz="2400" dirty="0"/>
              <a:t>Weekly test will combine Y2 and then Y3 Key Words and spelling patterns taught in </a:t>
            </a:r>
          </a:p>
          <a:p>
            <a:r>
              <a:rPr lang="en-GB" sz="2400" dirty="0"/>
              <a:t>   class.</a:t>
            </a:r>
          </a:p>
          <a:p>
            <a:endParaRPr lang="en-GB" sz="2400" dirty="0"/>
          </a:p>
          <a:p>
            <a:r>
              <a:rPr lang="en-GB" sz="2400" b="1" dirty="0"/>
              <a:t>Handwriting </a:t>
            </a:r>
          </a:p>
          <a:p>
            <a:pPr marL="342900" indent="-342900">
              <a:buFontTx/>
              <a:buChar char="-"/>
            </a:pPr>
            <a:r>
              <a:rPr lang="en-GB" sz="2400" dirty="0"/>
              <a:t>Pupils are working towards using a fluent joined style.</a:t>
            </a:r>
          </a:p>
          <a:p>
            <a:pPr marL="342900" indent="-342900">
              <a:buFontTx/>
              <a:buChar char="-"/>
            </a:pPr>
            <a:r>
              <a:rPr lang="en-GB" sz="2400" dirty="0"/>
              <a:t>Our focus is to ensure everyone is forming letters correctly and sizing them correctly. Then we work towards joining letters, ensuring the joins are in the right place. </a:t>
            </a:r>
          </a:p>
          <a:p>
            <a:pPr marL="342900" indent="-342900">
              <a:buFontTx/>
              <a:buChar char="-"/>
            </a:pPr>
            <a:r>
              <a:rPr lang="en-GB" sz="2400" dirty="0"/>
              <a:t>Please correct missing or unnecessary capital letters.</a:t>
            </a:r>
          </a:p>
        </p:txBody>
      </p:sp>
      <p:pic>
        <p:nvPicPr>
          <p:cNvPr id="3074" name="Picture 2" descr="https://p11cdn4static.sharpschool.com/UserFiles/Servers/Server_131303/Image/News%20images/News%20image%20clipart/spelling-bee-BANN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879" y="414528"/>
            <a:ext cx="4117233" cy="184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7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613" y="1217080"/>
            <a:ext cx="10489076" cy="1569660"/>
          </a:xfrm>
          <a:prstGeom prst="rect">
            <a:avLst/>
          </a:prstGeom>
          <a:noFill/>
        </p:spPr>
        <p:txBody>
          <a:bodyPr wrap="square" rtlCol="0">
            <a:spAutoFit/>
          </a:bodyPr>
          <a:lstStyle/>
          <a:p>
            <a:pPr algn="ctr"/>
            <a:r>
              <a:rPr lang="en-GB" sz="4800" u="sng" dirty="0"/>
              <a:t>MEET THE TEAM</a:t>
            </a:r>
          </a:p>
          <a:p>
            <a:pPr algn="ctr"/>
            <a:endParaRPr lang="en-GB" sz="4800" u="sng" dirty="0"/>
          </a:p>
        </p:txBody>
      </p:sp>
      <p:sp>
        <p:nvSpPr>
          <p:cNvPr id="9" name="TextBox 8"/>
          <p:cNvSpPr txBox="1"/>
          <p:nvPr/>
        </p:nvSpPr>
        <p:spPr>
          <a:xfrm>
            <a:off x="843368" y="6100241"/>
            <a:ext cx="10838688" cy="369332"/>
          </a:xfrm>
          <a:prstGeom prst="rect">
            <a:avLst/>
          </a:prstGeom>
          <a:noFill/>
        </p:spPr>
        <p:txBody>
          <a:bodyPr wrap="square" rtlCol="0">
            <a:spAutoFit/>
          </a:bodyPr>
          <a:lstStyle/>
          <a:p>
            <a:r>
              <a:rPr lang="en-GB" dirty="0"/>
              <a:t>Mrs Oborne	                             Mrs Robertson	                 Mrs Walls               Mrs Garrett-Cervantes                       </a:t>
            </a:r>
          </a:p>
        </p:txBody>
      </p:sp>
      <p:pic>
        <p:nvPicPr>
          <p:cNvPr id="3" name="Picture 2">
            <a:extLst>
              <a:ext uri="{FF2B5EF4-FFF2-40B4-BE49-F238E27FC236}">
                <a16:creationId xmlns:a16="http://schemas.microsoft.com/office/drawing/2014/main" id="{055CDBA0-CE66-460D-AB4B-E7201AA67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598" y="3201766"/>
            <a:ext cx="1883569" cy="2439154"/>
          </a:xfrm>
          <a:prstGeom prst="rect">
            <a:avLst/>
          </a:prstGeom>
        </p:spPr>
      </p:pic>
      <p:grpSp>
        <p:nvGrpSpPr>
          <p:cNvPr id="7" name="docshapegroup2">
            <a:extLst>
              <a:ext uri="{FF2B5EF4-FFF2-40B4-BE49-F238E27FC236}">
                <a16:creationId xmlns:a16="http://schemas.microsoft.com/office/drawing/2014/main" id="{99940877-EB62-49FE-9267-7B07BB92DDA9}"/>
              </a:ext>
            </a:extLst>
          </p:cNvPr>
          <p:cNvGrpSpPr>
            <a:grpSpLocks/>
          </p:cNvGrpSpPr>
          <p:nvPr/>
        </p:nvGrpSpPr>
        <p:grpSpPr bwMode="auto">
          <a:xfrm>
            <a:off x="10424756" y="188380"/>
            <a:ext cx="1257300" cy="1028700"/>
            <a:chOff x="4680" y="-1485"/>
            <a:chExt cx="1980" cy="1620"/>
          </a:xfrm>
        </p:grpSpPr>
        <p:sp>
          <p:nvSpPr>
            <p:cNvPr id="8" name="docshape3">
              <a:extLst>
                <a:ext uri="{FF2B5EF4-FFF2-40B4-BE49-F238E27FC236}">
                  <a16:creationId xmlns:a16="http://schemas.microsoft.com/office/drawing/2014/main" id="{5B76729B-30BA-46A1-BEA8-CF54F086627E}"/>
                </a:ext>
              </a:extLst>
            </p:cNvPr>
            <p:cNvSpPr>
              <a:spLocks noChangeArrowheads="1"/>
            </p:cNvSpPr>
            <p:nvPr/>
          </p:nvSpPr>
          <p:spPr bwMode="auto">
            <a:xfrm>
              <a:off x="4680" y="-1485"/>
              <a:ext cx="198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pic>
          <p:nvPicPr>
            <p:cNvPr id="11" name="docshape4">
              <a:extLst>
                <a:ext uri="{FF2B5EF4-FFF2-40B4-BE49-F238E27FC236}">
                  <a16:creationId xmlns:a16="http://schemas.microsoft.com/office/drawing/2014/main" id="{70916627-BDDF-4BD5-A0F2-823179577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 y="-1366"/>
              <a:ext cx="1457"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49DEA2D6-A861-4069-9A63-636A6F0212EF}"/>
              </a:ext>
            </a:extLst>
          </p:cNvPr>
          <p:cNvPicPr>
            <a:picLocks noChangeAspect="1"/>
          </p:cNvPicPr>
          <p:nvPr/>
        </p:nvPicPr>
        <p:blipFill rotWithShape="1">
          <a:blip r:embed="rId5"/>
          <a:srcRect t="21047"/>
          <a:stretch/>
        </p:blipFill>
        <p:spPr>
          <a:xfrm>
            <a:off x="424832" y="3201766"/>
            <a:ext cx="2317029" cy="2439154"/>
          </a:xfrm>
          <a:prstGeom prst="rect">
            <a:avLst/>
          </a:prstGeom>
        </p:spPr>
      </p:pic>
      <p:pic>
        <p:nvPicPr>
          <p:cNvPr id="1026" name="Picture 2" descr="Image preview">
            <a:extLst>
              <a:ext uri="{FF2B5EF4-FFF2-40B4-BE49-F238E27FC236}">
                <a16:creationId xmlns:a16="http://schemas.microsoft.com/office/drawing/2014/main" id="{5D53CEE7-0E56-483A-A3FF-3891C102486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966" t="14689" r="17949" b="22324"/>
          <a:stretch/>
        </p:blipFill>
        <p:spPr bwMode="auto">
          <a:xfrm>
            <a:off x="9633448" y="3223912"/>
            <a:ext cx="1951324" cy="24391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attachments.office.net/owa/Heather.Robertson%40st-patricks.wilts.sch.uk/service.svc/s/GetAttachmentThumbnail?id=AAMkADUwNWRmZjM2LWFiOTQtNDNlYS04Yjg5LThlM2Y3MmEyNzRkNgBGAAAAAABp7Ri%2FbXGIT4QxhFqVZrixBwDsiLgVinuQQ69UFKg6VhPTAAAAAAEMAADsiLgVinuQQ69UFKg6VhPTAAeolUTKAAABEgAQAO8T0kGr5HtCnD53lN%2BI4Ys%3D&amp;thumbnailType=2&amp;token=eyJhbGciOiJSUzI1NiIsImtpZCI6IkU1RDJGMEY4REE5M0I2NzA5QzQzQTlFOEE2MTQzQzAzRDYyRjlBODAiLCJ0eXAiOiJKV1QiLCJ4NXQiOiI1ZEx3LU5xVHRuQ2NRNm5vcGhROEE5WXZtb0EifQ.eyJvcmlnaW4iOiJodHRwczovL291dGxvb2sub2ZmaWNlLmNvbSIsInVjIjoiZmNmNDY4ZWM5OGYwNDZjYWE5OTZiZjAyOTE5ZmE3OTgiLCJzaWduaW5fc3RhdGUiOiJrbXNpIiwidmVyIjoiRXhjaGFuZ2UuQ2FsbGJhY2suVjEiLCJhcHBjdHhzZW5kZXIiOiJPd2FEb3dubG9hZEBjYTNkYzhkMi0wMTk2LTRiMGUtYTEwMS1iZjg3YTQzOGMwYTYiLCJpc3NyaW5nIjoiV1ciLCJhcHBjdHgiOiJ7XCJtc2V4Y2hwcm90XCI6XCJvd2FcIixcInB1aWRcIjpcIjExNTM5MDY2NjEwMDUyMTA1ODhcIixcInNjb3BlXCI6XCJPd2FEb3dubG9hZFwiLFwib2lkXCI6XCI1NTU5MmI2Yi0wMjhhLTQxNWMtODJiYS1mNTU5YWFhMWNhOWFcIixcInByaW1hcnlzaWRcIjpcIlMtMS01LTIxLTQ3NjI0MDc3OC0yNzYzNjMzMjEyLTIyMDUzNjM5MTItMTU3MDQxMVwifSIsIm5iZiI6MTcyNzI2MTE5MCwiZXhwIjoxNzI3MjYxNDkwLCJpc3MiOiIwMDAwMDAwMi0wMDAwLTBmZjEtY2UwMC0wMDAwMDAwMDAwMDBAY2EzZGM4ZDItMDE5Ni00YjBlLWExMDEtYmY4N2E0MzhjMGE2IiwiYXVkIjoiMDAwMDAwMDItMDAwMC0wZmYxLWNlMDAtMDAwMDAwMDAwMDAwL2F0dGFjaG1lbnRzLm9mZmljZS5uZXRAY2EzZGM4ZDItMDE5Ni00YjBlLWExMDEtYmY4N2E0MzhjMGE2IiwiaGFwcCI6Im93YSJ9.A3UIM5BdTJwg-ily4XMOOv_2B0p7ZhvFXqbwykaa8Uyb89kgKJWMJjqNrapZz4Yzl9KV8wpAQLcSh7jgqRMz0vcaOLVNHxFUyyXQH8whZZxR2jR-B9D7RWslpkb2Dmcf45ll15UWQE6U0TLM_l7vugb8ulz72NBuFCt6XqtgjWbEFQhTMoxZIZpkmWS6gmttUHilkwkpZNsBsB8wf2APMezn9v1H3w6Aod-v1X9xqENCGbqhb0JVm5bEjViyVJlKnVJQvxav27_XD1aK-vEbR7Ztvjo-c5kiiYkGrvk9I6DYcnybS_sOU3fuFvojontyD0GIcpO_iJrgVHPeVu7VbQ&amp;X-OWA-CANARY=bdvoV7PM6BAAAAAAAAAAAKDVHe5P3dwYIYa-exw6EGekFbaOISXKS7yA5Ejqi_QbjMrspcF58Ts.&amp;owa=outlook.office.com&amp;scriptVer=20240913004.16&amp;clientId=9F15D9A9E46D419C9C2043BDDF945416&amp;animation=true">
            <a:extLst>
              <a:ext uri="{FF2B5EF4-FFF2-40B4-BE49-F238E27FC236}">
                <a16:creationId xmlns:a16="http://schemas.microsoft.com/office/drawing/2014/main" id="{C7E89D6D-8B22-4EDD-B974-12866440BF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3492" y="3223913"/>
            <a:ext cx="1829366" cy="243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8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E2DC-BE94-453F-9673-632B1F853646}"/>
              </a:ext>
            </a:extLst>
          </p:cNvPr>
          <p:cNvSpPr>
            <a:spLocks noGrp="1"/>
          </p:cNvSpPr>
          <p:nvPr>
            <p:ph type="title"/>
          </p:nvPr>
        </p:nvSpPr>
        <p:spPr>
          <a:xfrm>
            <a:off x="801624" y="1194816"/>
            <a:ext cx="3282696" cy="4672584"/>
          </a:xfrm>
        </p:spPr>
        <p:txBody>
          <a:bodyPr>
            <a:normAutofit fontScale="90000"/>
          </a:bodyPr>
          <a:lstStyle/>
          <a:p>
            <a:r>
              <a:rPr lang="en-GB" dirty="0"/>
              <a:t>Spelling menu:</a:t>
            </a:r>
            <a:br>
              <a:rPr lang="en-GB" dirty="0"/>
            </a:br>
            <a:r>
              <a:rPr lang="en-GB" cap="none" dirty="0"/>
              <a:t>Pop on the fridge at home, children can choose a different activity each week for home learning.</a:t>
            </a:r>
            <a:endParaRPr lang="en-GB" dirty="0"/>
          </a:p>
        </p:txBody>
      </p:sp>
      <p:pic>
        <p:nvPicPr>
          <p:cNvPr id="3" name="Picture 2">
            <a:extLst>
              <a:ext uri="{FF2B5EF4-FFF2-40B4-BE49-F238E27FC236}">
                <a16:creationId xmlns:a16="http://schemas.microsoft.com/office/drawing/2014/main" id="{490CD8D0-958B-4826-A968-2CB41FCDE13E}"/>
              </a:ext>
            </a:extLst>
          </p:cNvPr>
          <p:cNvPicPr>
            <a:picLocks noChangeAspect="1"/>
          </p:cNvPicPr>
          <p:nvPr/>
        </p:nvPicPr>
        <p:blipFill>
          <a:blip r:embed="rId2"/>
          <a:stretch>
            <a:fillRect/>
          </a:stretch>
        </p:blipFill>
        <p:spPr>
          <a:xfrm>
            <a:off x="4722494" y="275888"/>
            <a:ext cx="5092066" cy="6500785"/>
          </a:xfrm>
          <a:prstGeom prst="rect">
            <a:avLst/>
          </a:prstGeom>
        </p:spPr>
      </p:pic>
    </p:spTree>
    <p:extLst>
      <p:ext uri="{BB962C8B-B14F-4D97-AF65-F5344CB8AC3E}">
        <p14:creationId xmlns:p14="http://schemas.microsoft.com/office/powerpoint/2010/main" val="151224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892" y="204586"/>
            <a:ext cx="8138297" cy="6513953"/>
          </a:xfrm>
          <a:prstGeom prst="rect">
            <a:avLst/>
          </a:prstGeom>
        </p:spPr>
      </p:pic>
    </p:spTree>
    <p:extLst>
      <p:ext uri="{BB962C8B-B14F-4D97-AF65-F5344CB8AC3E}">
        <p14:creationId xmlns:p14="http://schemas.microsoft.com/office/powerpoint/2010/main" val="132985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TextBox 2"/>
          <p:cNvSpPr txBox="1"/>
          <p:nvPr/>
        </p:nvSpPr>
        <p:spPr>
          <a:xfrm>
            <a:off x="1682496" y="1828800"/>
            <a:ext cx="8973312" cy="5078313"/>
          </a:xfrm>
          <a:prstGeom prst="rect">
            <a:avLst/>
          </a:prstGeom>
          <a:noFill/>
        </p:spPr>
        <p:txBody>
          <a:bodyPr wrap="square" rtlCol="0">
            <a:spAutoFit/>
          </a:bodyPr>
          <a:lstStyle/>
          <a:p>
            <a:pPr marL="571500" indent="-571500">
              <a:buFont typeface="Arial" panose="020B0604020202020204" pitchFamily="34" charset="0"/>
              <a:buChar char="•"/>
            </a:pPr>
            <a:r>
              <a:rPr lang="en-GB" sz="2400" dirty="0"/>
              <a:t>Designed to support learning that goes on at school. </a:t>
            </a:r>
          </a:p>
          <a:p>
            <a:pPr marL="571500" indent="-571500">
              <a:buFont typeface="Arial" panose="020B0604020202020204" pitchFamily="34" charset="0"/>
              <a:buChar char="•"/>
            </a:pPr>
            <a:r>
              <a:rPr lang="en-GB" sz="2400" dirty="0"/>
              <a:t>Sent home on a Friday, please return by following Friday.</a:t>
            </a:r>
          </a:p>
          <a:p>
            <a:pPr marL="571500" indent="-571500">
              <a:buFont typeface="Arial" panose="020B0604020202020204" pitchFamily="34" charset="0"/>
              <a:buChar char="•"/>
            </a:pPr>
            <a:r>
              <a:rPr lang="en-GB" sz="2400" dirty="0"/>
              <a:t>Accessed through Google Classrooms- please let us know if this is an issue. </a:t>
            </a:r>
          </a:p>
          <a:p>
            <a:r>
              <a:rPr lang="en-GB" sz="2400" dirty="0"/>
              <a:t>Children will be set weekly:</a:t>
            </a:r>
          </a:p>
          <a:p>
            <a:r>
              <a:rPr lang="en-GB" sz="2400" dirty="0"/>
              <a:t>1) Spelling Practice – hard copies will be sent home on a Friday. </a:t>
            </a:r>
          </a:p>
          <a:p>
            <a:r>
              <a:rPr lang="en-GB" sz="2400" dirty="0"/>
              <a:t>2) Times Table or Key Instant Recall Fact Practice (if you do not know your Professor Assessor log in let us know)</a:t>
            </a:r>
          </a:p>
          <a:p>
            <a:r>
              <a:rPr lang="en-GB" sz="2400" dirty="0"/>
              <a:t>3) Reading</a:t>
            </a:r>
          </a:p>
          <a:p>
            <a:r>
              <a:rPr lang="en-GB" sz="2400" dirty="0"/>
              <a:t>4) Enrichment – pupils really benefit from engaging with enrichment activities. These are purely for enjoyment and to help develop a love of learning!</a:t>
            </a:r>
          </a:p>
          <a:p>
            <a:endParaRPr lang="en-GB" dirty="0"/>
          </a:p>
          <a:p>
            <a:endParaRPr lang="en-GB" dirty="0"/>
          </a:p>
        </p:txBody>
      </p:sp>
      <p:grpSp>
        <p:nvGrpSpPr>
          <p:cNvPr id="4" name="docshapegroup2">
            <a:extLst>
              <a:ext uri="{FF2B5EF4-FFF2-40B4-BE49-F238E27FC236}">
                <a16:creationId xmlns:a16="http://schemas.microsoft.com/office/drawing/2014/main" id="{3EDE1446-F901-45D9-B378-4BEDB89B719B}"/>
              </a:ext>
            </a:extLst>
          </p:cNvPr>
          <p:cNvGrpSpPr>
            <a:grpSpLocks/>
          </p:cNvGrpSpPr>
          <p:nvPr/>
        </p:nvGrpSpPr>
        <p:grpSpPr bwMode="auto">
          <a:xfrm>
            <a:off x="10655808" y="178308"/>
            <a:ext cx="1257300" cy="1028700"/>
            <a:chOff x="4680" y="-1485"/>
            <a:chExt cx="1980" cy="1620"/>
          </a:xfrm>
        </p:grpSpPr>
        <p:sp>
          <p:nvSpPr>
            <p:cNvPr id="5" name="docshape3">
              <a:extLst>
                <a:ext uri="{FF2B5EF4-FFF2-40B4-BE49-F238E27FC236}">
                  <a16:creationId xmlns:a16="http://schemas.microsoft.com/office/drawing/2014/main" id="{D483FB3D-C077-4CA2-86B1-CE9E2F18CCDF}"/>
                </a:ext>
              </a:extLst>
            </p:cNvPr>
            <p:cNvSpPr>
              <a:spLocks noChangeArrowheads="1"/>
            </p:cNvSpPr>
            <p:nvPr/>
          </p:nvSpPr>
          <p:spPr bwMode="auto">
            <a:xfrm>
              <a:off x="4680" y="-1485"/>
              <a:ext cx="198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6" name="docshape4">
              <a:extLst>
                <a:ext uri="{FF2B5EF4-FFF2-40B4-BE49-F238E27FC236}">
                  <a16:creationId xmlns:a16="http://schemas.microsoft.com/office/drawing/2014/main" id="{7EC83FAB-FE51-488D-AA0B-10CB285D5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 y="-1366"/>
              <a:ext cx="1457"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INFORMATION</a:t>
            </a:r>
          </a:p>
        </p:txBody>
      </p:sp>
      <p:sp>
        <p:nvSpPr>
          <p:cNvPr id="3" name="TextBox 2"/>
          <p:cNvSpPr txBox="1"/>
          <p:nvPr/>
        </p:nvSpPr>
        <p:spPr>
          <a:xfrm>
            <a:off x="512064" y="1963912"/>
            <a:ext cx="11167872" cy="3877985"/>
          </a:xfrm>
          <a:prstGeom prst="rect">
            <a:avLst/>
          </a:prstGeom>
          <a:noFill/>
        </p:spPr>
        <p:txBody>
          <a:bodyPr wrap="square" rtlCol="0">
            <a:spAutoFit/>
          </a:bodyPr>
          <a:lstStyle/>
          <a:p>
            <a:pPr marL="457200" indent="-457200">
              <a:buFont typeface="Arial" panose="020B0604020202020204" pitchFamily="34" charset="0"/>
              <a:buChar char="•"/>
            </a:pPr>
            <a:r>
              <a:rPr lang="en-GB" sz="2800" dirty="0"/>
              <a:t>PE every Wednesday and Friday.</a:t>
            </a:r>
          </a:p>
          <a:p>
            <a:pPr marL="457200" indent="-457200">
              <a:buFont typeface="Arial" panose="020B0604020202020204" pitchFamily="34" charset="0"/>
              <a:buChar char="•"/>
            </a:pPr>
            <a:r>
              <a:rPr lang="en-GB" sz="2800" dirty="0"/>
              <a:t>Swimming every Wednesday until half term (Please wear PE kits to school)</a:t>
            </a:r>
          </a:p>
          <a:p>
            <a:pPr marL="457200" indent="-457200">
              <a:buFont typeface="Arial" panose="020B0604020202020204" pitchFamily="34" charset="0"/>
              <a:buChar char="•"/>
            </a:pPr>
            <a:r>
              <a:rPr lang="en-GB" sz="2800" dirty="0"/>
              <a:t>Pupils can gain house points for their house team (House point cards).</a:t>
            </a:r>
          </a:p>
          <a:p>
            <a:pPr marL="457200" indent="-457200">
              <a:buFont typeface="Arial" panose="020B0604020202020204" pitchFamily="34" charset="0"/>
              <a:buChar char="•"/>
            </a:pPr>
            <a:r>
              <a:rPr lang="en-GB" sz="2800" dirty="0"/>
              <a:t>Water bottles: Pupils are encouraged to drink water in class.</a:t>
            </a:r>
          </a:p>
          <a:p>
            <a:pPr marL="457200" indent="-457200">
              <a:buFont typeface="Arial" panose="020B0604020202020204" pitchFamily="34" charset="0"/>
              <a:buChar char="•"/>
            </a:pPr>
            <a:r>
              <a:rPr lang="en-GB" sz="2800" dirty="0"/>
              <a:t>Please name all personal belongings.</a:t>
            </a:r>
          </a:p>
          <a:p>
            <a:pPr marL="457200" indent="-457200">
              <a:buFont typeface="Arial" panose="020B0604020202020204" pitchFamily="34" charset="0"/>
              <a:buChar char="•"/>
            </a:pPr>
            <a:r>
              <a:rPr lang="en-GB" sz="2800" dirty="0"/>
              <a:t>If you have anything you would like to ask about, please do speak to us at the end of the day or speak to the office to arrange an appointment. </a:t>
            </a:r>
          </a:p>
          <a:p>
            <a:pPr marL="457200" indent="-457200">
              <a:buFont typeface="Arial" panose="020B0604020202020204" pitchFamily="34" charset="0"/>
              <a:buChar char="•"/>
            </a:pPr>
            <a:r>
              <a:rPr lang="en-GB" sz="2800" dirty="0"/>
              <a:t>Please keep us updated if someone else is collecting your child</a:t>
            </a:r>
            <a:r>
              <a:rPr lang="en-GB" sz="3200" dirty="0"/>
              <a:t>.</a:t>
            </a:r>
          </a:p>
          <a:p>
            <a:endParaRPr lang="en-GB" dirty="0"/>
          </a:p>
        </p:txBody>
      </p:sp>
      <p:pic>
        <p:nvPicPr>
          <p:cNvPr id="4" name="Picture 3"/>
          <p:cNvPicPr>
            <a:picLocks noChangeAspect="1"/>
          </p:cNvPicPr>
          <p:nvPr/>
        </p:nvPicPr>
        <p:blipFill>
          <a:blip r:embed="rId2"/>
          <a:stretch>
            <a:fillRect/>
          </a:stretch>
        </p:blipFill>
        <p:spPr>
          <a:xfrm>
            <a:off x="8721075" y="199766"/>
            <a:ext cx="2023125" cy="20231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963" y="1678066"/>
            <a:ext cx="9720072" cy="1499616"/>
          </a:xfrm>
        </p:spPr>
        <p:txBody>
          <a:bodyPr>
            <a:normAutofit/>
          </a:bodyPr>
          <a:lstStyle/>
          <a:p>
            <a:r>
              <a:rPr lang="en-US" dirty="0"/>
              <a:t>Thank you for coming!</a:t>
            </a:r>
            <a:br>
              <a:rPr lang="en-US" dirty="0"/>
            </a:br>
            <a:endParaRPr lang="en-US" dirty="0"/>
          </a:p>
        </p:txBody>
      </p:sp>
      <p:sp>
        <p:nvSpPr>
          <p:cNvPr id="3" name="TextBox 2"/>
          <p:cNvSpPr txBox="1"/>
          <p:nvPr/>
        </p:nvSpPr>
        <p:spPr>
          <a:xfrm>
            <a:off x="1299495" y="2717356"/>
            <a:ext cx="6689449" cy="584775"/>
          </a:xfrm>
          <a:prstGeom prst="rect">
            <a:avLst/>
          </a:prstGeom>
          <a:noFill/>
        </p:spPr>
        <p:txBody>
          <a:bodyPr wrap="square" rtlCol="0">
            <a:spAutoFit/>
          </a:bodyPr>
          <a:lstStyle/>
          <a:p>
            <a:endParaRPr lang="en-US" sz="3200" i="1" dirty="0"/>
          </a:p>
        </p:txBody>
      </p:sp>
      <p:pic>
        <p:nvPicPr>
          <p:cNvPr id="4" name="Picture 3"/>
          <p:cNvPicPr>
            <a:picLocks noChangeAspect="1"/>
          </p:cNvPicPr>
          <p:nvPr/>
        </p:nvPicPr>
        <p:blipFill>
          <a:blip r:embed="rId2"/>
          <a:stretch>
            <a:fillRect/>
          </a:stretch>
        </p:blipFill>
        <p:spPr>
          <a:xfrm>
            <a:off x="1299495" y="3009743"/>
            <a:ext cx="4454691" cy="342802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63" t="2969" r="2787" b="4995"/>
          <a:stretch/>
        </p:blipFill>
        <p:spPr>
          <a:xfrm>
            <a:off x="6802168" y="2247897"/>
            <a:ext cx="4967016" cy="27995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1" y="1139768"/>
            <a:ext cx="4582043" cy="1527175"/>
          </a:xfrm>
        </p:spPr>
        <p:txBody>
          <a:bodyPr>
            <a:normAutofit/>
          </a:bodyPr>
          <a:lstStyle/>
          <a:p>
            <a:r>
              <a:rPr lang="en-GB" sz="3600" dirty="0"/>
              <a:t>Who is Mrs Robertson?</a:t>
            </a:r>
          </a:p>
        </p:txBody>
      </p:sp>
      <p:sp>
        <p:nvSpPr>
          <p:cNvPr id="4" name="TextBox 3"/>
          <p:cNvSpPr txBox="1"/>
          <p:nvPr/>
        </p:nvSpPr>
        <p:spPr>
          <a:xfrm>
            <a:off x="8122164" y="1139768"/>
            <a:ext cx="5029559" cy="646331"/>
          </a:xfrm>
          <a:prstGeom prst="rect">
            <a:avLst/>
          </a:prstGeom>
          <a:noFill/>
        </p:spPr>
        <p:txBody>
          <a:bodyPr wrap="square" rtlCol="0">
            <a:spAutoFit/>
          </a:bodyPr>
          <a:lstStyle/>
          <a:p>
            <a:r>
              <a:rPr lang="en-GB" sz="3600" dirty="0"/>
              <a:t>Who is Mrs Oborne?</a:t>
            </a:r>
          </a:p>
        </p:txBody>
      </p:sp>
      <p:sp>
        <p:nvSpPr>
          <p:cNvPr id="7" name="TextBox 6"/>
          <p:cNvSpPr txBox="1"/>
          <p:nvPr/>
        </p:nvSpPr>
        <p:spPr>
          <a:xfrm>
            <a:off x="649915" y="2806851"/>
            <a:ext cx="2274982" cy="646331"/>
          </a:xfrm>
          <a:prstGeom prst="rect">
            <a:avLst/>
          </a:prstGeom>
          <a:noFill/>
        </p:spPr>
        <p:txBody>
          <a:bodyPr wrap="none" rtlCol="0">
            <a:spAutoFit/>
          </a:bodyPr>
          <a:lstStyle/>
          <a:p>
            <a:r>
              <a:rPr lang="en-GB" u="sng" dirty="0"/>
              <a:t>Curriculum Specialisms:</a:t>
            </a:r>
          </a:p>
          <a:p>
            <a:r>
              <a:rPr lang="en-GB" dirty="0" err="1"/>
              <a:t>Senco</a:t>
            </a:r>
            <a:r>
              <a:rPr lang="en-GB" dirty="0"/>
              <a:t>, RE, Science</a:t>
            </a:r>
          </a:p>
        </p:txBody>
      </p:sp>
      <p:sp>
        <p:nvSpPr>
          <p:cNvPr id="8" name="TextBox 7"/>
          <p:cNvSpPr txBox="1"/>
          <p:nvPr/>
        </p:nvSpPr>
        <p:spPr>
          <a:xfrm>
            <a:off x="8756724" y="2483686"/>
            <a:ext cx="3291840" cy="646331"/>
          </a:xfrm>
          <a:prstGeom prst="rect">
            <a:avLst/>
          </a:prstGeom>
          <a:noFill/>
        </p:spPr>
        <p:txBody>
          <a:bodyPr wrap="square" rtlCol="0">
            <a:spAutoFit/>
          </a:bodyPr>
          <a:lstStyle/>
          <a:p>
            <a:r>
              <a:rPr lang="en-GB" u="sng" dirty="0"/>
              <a:t>Curriculum Specialisms:</a:t>
            </a:r>
          </a:p>
          <a:p>
            <a:r>
              <a:rPr lang="en-GB" dirty="0"/>
              <a:t>History, Geography, Art </a:t>
            </a:r>
          </a:p>
        </p:txBody>
      </p:sp>
      <p:sp>
        <p:nvSpPr>
          <p:cNvPr id="9" name="TextBox 8"/>
          <p:cNvSpPr txBox="1"/>
          <p:nvPr/>
        </p:nvSpPr>
        <p:spPr>
          <a:xfrm>
            <a:off x="3864864" y="3785692"/>
            <a:ext cx="3245568" cy="646331"/>
          </a:xfrm>
          <a:prstGeom prst="rect">
            <a:avLst/>
          </a:prstGeom>
          <a:noFill/>
        </p:spPr>
        <p:txBody>
          <a:bodyPr wrap="none" rtlCol="0">
            <a:spAutoFit/>
          </a:bodyPr>
          <a:lstStyle/>
          <a:p>
            <a:r>
              <a:rPr lang="en-GB" dirty="0"/>
              <a:t>Between us we have have taught </a:t>
            </a:r>
          </a:p>
          <a:p>
            <a:r>
              <a:rPr lang="en-GB" dirty="0"/>
              <a:t>all year groups from Years 2-6!</a:t>
            </a:r>
          </a:p>
        </p:txBody>
      </p:sp>
      <p:pic>
        <p:nvPicPr>
          <p:cNvPr id="12" name="Picture 11" descr="stpatslogo2"/>
          <p:cNvPicPr/>
          <p:nvPr/>
        </p:nvPicPr>
        <p:blipFill>
          <a:blip r:embed="rId2">
            <a:extLst>
              <a:ext uri="{28A0092B-C50C-407E-A947-70E740481C1C}">
                <a14:useLocalDpi xmlns:a14="http://schemas.microsoft.com/office/drawing/2010/main" val="0"/>
              </a:ext>
            </a:extLst>
          </a:blip>
          <a:srcRect/>
          <a:stretch>
            <a:fillRect/>
          </a:stretch>
        </p:blipFill>
        <p:spPr bwMode="auto">
          <a:xfrm>
            <a:off x="4422597" y="2449075"/>
            <a:ext cx="1447800" cy="1257300"/>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666" y="3625659"/>
            <a:ext cx="966395" cy="966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529" y="3625659"/>
            <a:ext cx="1123180" cy="854353"/>
          </a:xfrm>
          <a:prstGeom prst="rect">
            <a:avLst/>
          </a:prstGeom>
        </p:spPr>
      </p:pic>
      <p:graphicFrame>
        <p:nvGraphicFramePr>
          <p:cNvPr id="2" name="Table 1">
            <a:extLst>
              <a:ext uri="{FF2B5EF4-FFF2-40B4-BE49-F238E27FC236}">
                <a16:creationId xmlns:a16="http://schemas.microsoft.com/office/drawing/2014/main" id="{65CDBB30-091E-4B4D-B049-5978B7146046}"/>
              </a:ext>
            </a:extLst>
          </p:cNvPr>
          <p:cNvGraphicFramePr>
            <a:graphicFrameLocks noGrp="1"/>
          </p:cNvGraphicFramePr>
          <p:nvPr>
            <p:extLst>
              <p:ext uri="{D42A27DB-BD31-4B8C-83A1-F6EECF244321}">
                <p14:modId xmlns:p14="http://schemas.microsoft.com/office/powerpoint/2010/main" val="3186891280"/>
              </p:ext>
            </p:extLst>
          </p:nvPr>
        </p:nvGraphicFramePr>
        <p:xfrm>
          <a:off x="1423648" y="5773554"/>
          <a:ext cx="8128000" cy="10109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271545505"/>
                    </a:ext>
                  </a:extLst>
                </a:gridCol>
                <a:gridCol w="1625600">
                  <a:extLst>
                    <a:ext uri="{9D8B030D-6E8A-4147-A177-3AD203B41FA5}">
                      <a16:colId xmlns:a16="http://schemas.microsoft.com/office/drawing/2014/main" val="1226303727"/>
                    </a:ext>
                  </a:extLst>
                </a:gridCol>
                <a:gridCol w="1625600">
                  <a:extLst>
                    <a:ext uri="{9D8B030D-6E8A-4147-A177-3AD203B41FA5}">
                      <a16:colId xmlns:a16="http://schemas.microsoft.com/office/drawing/2014/main" val="3988949857"/>
                    </a:ext>
                  </a:extLst>
                </a:gridCol>
                <a:gridCol w="1625600">
                  <a:extLst>
                    <a:ext uri="{9D8B030D-6E8A-4147-A177-3AD203B41FA5}">
                      <a16:colId xmlns:a16="http://schemas.microsoft.com/office/drawing/2014/main" val="1087715157"/>
                    </a:ext>
                  </a:extLst>
                </a:gridCol>
                <a:gridCol w="1625600">
                  <a:extLst>
                    <a:ext uri="{9D8B030D-6E8A-4147-A177-3AD203B41FA5}">
                      <a16:colId xmlns:a16="http://schemas.microsoft.com/office/drawing/2014/main" val="2866372590"/>
                    </a:ext>
                  </a:extLst>
                </a:gridCol>
              </a:tblGrid>
              <a:tr h="370840">
                <a:tc>
                  <a:txBody>
                    <a:bodyPr/>
                    <a:lstStyle/>
                    <a:p>
                      <a:r>
                        <a:rPr lang="en-GB" dirty="0"/>
                        <a:t>Monday</a:t>
                      </a:r>
                    </a:p>
                  </a:txBody>
                  <a:tcPr/>
                </a:tc>
                <a:tc>
                  <a:txBody>
                    <a:bodyPr/>
                    <a:lstStyle/>
                    <a:p>
                      <a:r>
                        <a:rPr lang="en-GB" dirty="0"/>
                        <a:t>Tuesday</a:t>
                      </a:r>
                    </a:p>
                  </a:txBody>
                  <a:tcPr/>
                </a:tc>
                <a:tc>
                  <a:txBody>
                    <a:bodyPr/>
                    <a:lstStyle/>
                    <a:p>
                      <a:r>
                        <a:rPr lang="en-GB" dirty="0"/>
                        <a:t>Wednesday </a:t>
                      </a:r>
                    </a:p>
                  </a:txBody>
                  <a:tcPr/>
                </a:tc>
                <a:tc>
                  <a:txBody>
                    <a:bodyPr/>
                    <a:lstStyle/>
                    <a:p>
                      <a:r>
                        <a:rPr lang="en-GB" dirty="0"/>
                        <a:t>Thursday</a:t>
                      </a:r>
                    </a:p>
                  </a:txBody>
                  <a:tcPr/>
                </a:tc>
                <a:tc>
                  <a:txBody>
                    <a:bodyPr/>
                    <a:lstStyle/>
                    <a:p>
                      <a:r>
                        <a:rPr lang="en-GB" dirty="0"/>
                        <a:t>Friday</a:t>
                      </a:r>
                    </a:p>
                  </a:txBody>
                  <a:tcPr/>
                </a:tc>
                <a:extLst>
                  <a:ext uri="{0D108BD9-81ED-4DB2-BD59-A6C34878D82A}">
                    <a16:rowId xmlns:a16="http://schemas.microsoft.com/office/drawing/2014/main" val="33465665"/>
                  </a:ext>
                </a:extLst>
              </a:tr>
              <a:tr h="370840">
                <a:tc>
                  <a:txBody>
                    <a:bodyPr/>
                    <a:lstStyle/>
                    <a:p>
                      <a:r>
                        <a:rPr lang="en-GB" dirty="0"/>
                        <a:t>Mrs Robertson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Mrs Robertson</a:t>
                      </a:r>
                    </a:p>
                    <a:p>
                      <a:endParaRPr lang="en-GB" dirty="0"/>
                    </a:p>
                  </a:txBody>
                  <a:tcPr/>
                </a:tc>
                <a:tc>
                  <a:txBody>
                    <a:bodyPr/>
                    <a:lstStyle/>
                    <a:p>
                      <a:r>
                        <a:rPr lang="en-GB" dirty="0"/>
                        <a:t>Mrs Oborne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Mrs Oborne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Mrs Oborne</a:t>
                      </a:r>
                    </a:p>
                    <a:p>
                      <a:endParaRPr lang="en-GB" dirty="0"/>
                    </a:p>
                  </a:txBody>
                  <a:tcPr/>
                </a:tc>
                <a:extLst>
                  <a:ext uri="{0D108BD9-81ED-4DB2-BD59-A6C34878D82A}">
                    <a16:rowId xmlns:a16="http://schemas.microsoft.com/office/drawing/2014/main" val="4112327346"/>
                  </a:ext>
                </a:extLst>
              </a:tr>
            </a:tbl>
          </a:graphicData>
        </a:graphic>
      </p:graphicFrame>
      <p:pic>
        <p:nvPicPr>
          <p:cNvPr id="10" name="Picture 9">
            <a:extLst>
              <a:ext uri="{FF2B5EF4-FFF2-40B4-BE49-F238E27FC236}">
                <a16:creationId xmlns:a16="http://schemas.microsoft.com/office/drawing/2014/main" id="{50CFD23A-1DCA-4528-8706-F06F5F71EA81}"/>
              </a:ext>
            </a:extLst>
          </p:cNvPr>
          <p:cNvPicPr>
            <a:picLocks noChangeAspect="1"/>
          </p:cNvPicPr>
          <p:nvPr/>
        </p:nvPicPr>
        <p:blipFill>
          <a:blip r:embed="rId5"/>
          <a:stretch>
            <a:fillRect/>
          </a:stretch>
        </p:blipFill>
        <p:spPr>
          <a:xfrm>
            <a:off x="7696345" y="3140005"/>
            <a:ext cx="1447800" cy="1447800"/>
          </a:xfrm>
          <a:prstGeom prst="rect">
            <a:avLst/>
          </a:prstGeom>
        </p:spPr>
      </p:pic>
      <p:pic>
        <p:nvPicPr>
          <p:cNvPr id="11" name="Picture 10">
            <a:extLst>
              <a:ext uri="{FF2B5EF4-FFF2-40B4-BE49-F238E27FC236}">
                <a16:creationId xmlns:a16="http://schemas.microsoft.com/office/drawing/2014/main" id="{86646586-3F4D-4A2B-AC20-CA1D46C4BA3F}"/>
              </a:ext>
            </a:extLst>
          </p:cNvPr>
          <p:cNvPicPr>
            <a:picLocks noChangeAspect="1"/>
          </p:cNvPicPr>
          <p:nvPr/>
        </p:nvPicPr>
        <p:blipFill>
          <a:blip r:embed="rId6"/>
          <a:stretch>
            <a:fillRect/>
          </a:stretch>
        </p:blipFill>
        <p:spPr>
          <a:xfrm>
            <a:off x="9294881" y="3140005"/>
            <a:ext cx="1447800" cy="1447800"/>
          </a:xfrm>
          <a:prstGeom prst="rect">
            <a:avLst/>
          </a:prstGeom>
        </p:spPr>
      </p:pic>
      <p:pic>
        <p:nvPicPr>
          <p:cNvPr id="13" name="Picture 12">
            <a:extLst>
              <a:ext uri="{FF2B5EF4-FFF2-40B4-BE49-F238E27FC236}">
                <a16:creationId xmlns:a16="http://schemas.microsoft.com/office/drawing/2014/main" id="{C0AEA9C6-4A9E-4AE3-8C50-7552375C2B12}"/>
              </a:ext>
            </a:extLst>
          </p:cNvPr>
          <p:cNvPicPr>
            <a:picLocks noChangeAspect="1"/>
          </p:cNvPicPr>
          <p:nvPr/>
        </p:nvPicPr>
        <p:blipFill>
          <a:blip r:embed="rId7"/>
          <a:stretch>
            <a:fillRect/>
          </a:stretch>
        </p:blipFill>
        <p:spPr>
          <a:xfrm>
            <a:off x="10790692" y="3130016"/>
            <a:ext cx="1349996" cy="1349996"/>
          </a:xfrm>
          <a:prstGeom prst="rect">
            <a:avLst/>
          </a:prstGeom>
        </p:spPr>
      </p:pic>
    </p:spTree>
    <p:extLst>
      <p:ext uri="{BB962C8B-B14F-4D97-AF65-F5344CB8AC3E}">
        <p14:creationId xmlns:p14="http://schemas.microsoft.com/office/powerpoint/2010/main" val="3653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28239" y="634473"/>
            <a:ext cx="7016195" cy="763525"/>
          </a:xfrm>
        </p:spPr>
        <p:txBody>
          <a:bodyPr>
            <a:normAutofit fontScale="90000"/>
          </a:bodyPr>
          <a:lstStyle/>
          <a:p>
            <a:pPr marL="571500" indent="-571500">
              <a:buFont typeface="Wingdings" panose="05000000000000000000" pitchFamily="2" charset="2"/>
              <a:buChar char="ü"/>
            </a:pPr>
            <a:br>
              <a:rPr lang="en-US" dirty="0"/>
            </a:br>
            <a:br>
              <a:rPr lang="en-US" dirty="0"/>
            </a:br>
            <a:br>
              <a:rPr lang="en-US" dirty="0">
                <a:latin typeface="+mn-lt"/>
              </a:rPr>
            </a:br>
            <a:r>
              <a:rPr lang="en-US" sz="4400" dirty="0">
                <a:latin typeface="+mn-lt"/>
              </a:rPr>
              <a:t>Year 3 Expectations</a:t>
            </a:r>
            <a:br>
              <a:rPr lang="en-US" sz="4000" dirty="0">
                <a:latin typeface="Comic Sans MS" panose="030F0702030302020204" pitchFamily="66" charset="0"/>
              </a:rPr>
            </a:br>
            <a:br>
              <a:rPr lang="en-US" sz="4000" dirty="0"/>
            </a:br>
            <a:br>
              <a:rPr lang="en-US" dirty="0">
                <a:solidFill>
                  <a:schemeClr val="bg1"/>
                </a:solidFill>
                <a:latin typeface="Comic Sans MS" panose="030F0702030302020204" pitchFamily="66" charset="0"/>
              </a:rPr>
            </a:br>
            <a:endParaRPr lang="en-US" dirty="0">
              <a:solidFill>
                <a:schemeClr val="bg1"/>
              </a:solidFill>
              <a:latin typeface="Comic Sans MS" panose="030F0702030302020204" pitchFamily="66" charset="0"/>
            </a:endParaRPr>
          </a:p>
        </p:txBody>
      </p:sp>
      <p:sp>
        <p:nvSpPr>
          <p:cNvPr id="6" name="Rectangle 5"/>
          <p:cNvSpPr/>
          <p:nvPr/>
        </p:nvSpPr>
        <p:spPr>
          <a:xfrm>
            <a:off x="1320238" y="2833227"/>
            <a:ext cx="6260905" cy="3539430"/>
          </a:xfrm>
          <a:prstGeom prst="rect">
            <a:avLst/>
          </a:prstGeom>
        </p:spPr>
        <p:txBody>
          <a:bodyPr wrap="square">
            <a:spAutoFit/>
          </a:bodyPr>
          <a:lstStyle/>
          <a:p>
            <a:pPr marL="285750" indent="-285750">
              <a:buFont typeface="Wingdings" panose="05000000000000000000" pitchFamily="2" charset="2"/>
              <a:buChar char="ü"/>
            </a:pPr>
            <a:r>
              <a:rPr lang="en-US" sz="2800" dirty="0"/>
              <a:t> Increased independence.</a:t>
            </a:r>
          </a:p>
          <a:p>
            <a:pPr marL="285750" indent="-285750">
              <a:buFont typeface="Wingdings" panose="05000000000000000000" pitchFamily="2" charset="2"/>
              <a:buChar char="ü"/>
            </a:pPr>
            <a:r>
              <a:rPr lang="en-US" sz="2800" dirty="0"/>
              <a:t> ‘Learning to learn’ (Gem Project).</a:t>
            </a:r>
          </a:p>
          <a:p>
            <a:pPr marL="285750" indent="-285750">
              <a:buFont typeface="Wingdings" panose="05000000000000000000" pitchFamily="2" charset="2"/>
              <a:buChar char="ü"/>
            </a:pPr>
            <a:r>
              <a:rPr lang="en-US" sz="2800" dirty="0"/>
              <a:t> Asking questions.</a:t>
            </a:r>
          </a:p>
          <a:p>
            <a:pPr marL="285750" indent="-285750">
              <a:buFont typeface="Wingdings" panose="05000000000000000000" pitchFamily="2" charset="2"/>
              <a:buChar char="ü"/>
            </a:pPr>
            <a:r>
              <a:rPr lang="en-US" sz="2800" dirty="0"/>
              <a:t> Listening to each other. </a:t>
            </a:r>
          </a:p>
          <a:p>
            <a:pPr marL="285750" indent="-285750">
              <a:buFont typeface="Wingdings" panose="05000000000000000000" pitchFamily="2" charset="2"/>
              <a:buChar char="ü"/>
            </a:pPr>
            <a:r>
              <a:rPr lang="en-US" sz="2800" dirty="0"/>
              <a:t> Having a go.</a:t>
            </a:r>
          </a:p>
          <a:p>
            <a:pPr marL="285750" indent="-285750">
              <a:buFont typeface="Wingdings" panose="05000000000000000000" pitchFamily="2" charset="2"/>
              <a:buChar char="ü"/>
            </a:pPr>
            <a:r>
              <a:rPr lang="en-US" sz="2800" dirty="0"/>
              <a:t> Not being afraid to make mistakes.</a:t>
            </a:r>
          </a:p>
          <a:p>
            <a:pPr marL="285750" indent="-285750">
              <a:buFont typeface="Wingdings" panose="05000000000000000000" pitchFamily="2" charset="2"/>
              <a:buChar char="ü"/>
            </a:pPr>
            <a:r>
              <a:rPr lang="en-US" sz="2800" dirty="0"/>
              <a:t> Keeping going! Being resilient.</a:t>
            </a:r>
          </a:p>
          <a:p>
            <a:pPr marL="285750" indent="-285750">
              <a:buFont typeface="Wingdings" panose="05000000000000000000" pitchFamily="2" charset="2"/>
              <a:buChar char="ü"/>
            </a:pPr>
            <a:r>
              <a:rPr lang="en-US" sz="2800" dirty="0"/>
              <a:t> Making good choices.</a:t>
            </a:r>
          </a:p>
        </p:txBody>
      </p:sp>
      <p:sp>
        <p:nvSpPr>
          <p:cNvPr id="7" name="Rectangle 6"/>
          <p:cNvSpPr/>
          <p:nvPr/>
        </p:nvSpPr>
        <p:spPr>
          <a:xfrm>
            <a:off x="1320238" y="1956509"/>
            <a:ext cx="7168900" cy="523220"/>
          </a:xfrm>
          <a:prstGeom prst="rect">
            <a:avLst/>
          </a:prstGeom>
        </p:spPr>
        <p:txBody>
          <a:bodyPr wrap="square">
            <a:spAutoFit/>
          </a:bodyPr>
          <a:lstStyle/>
          <a:p>
            <a:pPr algn="ctr"/>
            <a:r>
              <a:rPr lang="en-US" sz="2800" dirty="0">
                <a:latin typeface="+mj-lt"/>
              </a:rPr>
              <a:t>What makes an effective, happy learner?</a:t>
            </a:r>
            <a:endParaRPr lang="en-GB" sz="2800" dirty="0">
              <a:latin typeface="+mj-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4434" y="4172055"/>
            <a:ext cx="2427100" cy="1832460"/>
          </a:xfrm>
          <a:prstGeom prst="rect">
            <a:avLst/>
          </a:prstGeom>
        </p:spPr>
      </p:pic>
    </p:spTree>
    <p:extLst>
      <p:ext uri="{BB962C8B-B14F-4D97-AF65-F5344CB8AC3E}">
        <p14:creationId xmlns:p14="http://schemas.microsoft.com/office/powerpoint/2010/main" val="14249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937E-CA54-4459-8738-CCAA67A51115}"/>
              </a:ext>
            </a:extLst>
          </p:cNvPr>
          <p:cNvSpPr>
            <a:spLocks noGrp="1"/>
          </p:cNvSpPr>
          <p:nvPr>
            <p:ph type="title"/>
          </p:nvPr>
        </p:nvSpPr>
        <p:spPr/>
        <p:txBody>
          <a:bodyPr>
            <a:normAutofit fontScale="90000"/>
          </a:bodyPr>
          <a:lstStyle/>
          <a:p>
            <a:pPr algn="ctr"/>
            <a:br>
              <a:rPr lang="en-GB" u="sng" dirty="0"/>
            </a:br>
            <a:r>
              <a:rPr lang="en-GB" u="sng" dirty="0"/>
              <a:t>Our Class RULES</a:t>
            </a:r>
            <a:br>
              <a:rPr lang="en-GB" b="1" u="sng" dirty="0"/>
            </a:br>
            <a:r>
              <a:rPr lang="en-GB" sz="2200" b="1" u="sng" dirty="0"/>
              <a:t>Written by Year Three</a:t>
            </a:r>
            <a:br>
              <a:rPr lang="en-GB" dirty="0"/>
            </a:br>
            <a:br>
              <a:rPr lang="en-GB" dirty="0"/>
            </a:br>
            <a:endParaRPr lang="en-GB" dirty="0"/>
          </a:p>
        </p:txBody>
      </p:sp>
      <p:sp>
        <p:nvSpPr>
          <p:cNvPr id="3" name="Content Placeholder 2">
            <a:extLst>
              <a:ext uri="{FF2B5EF4-FFF2-40B4-BE49-F238E27FC236}">
                <a16:creationId xmlns:a16="http://schemas.microsoft.com/office/drawing/2014/main" id="{A1C050A4-B76C-4619-98CA-BF6096F47BD6}"/>
              </a:ext>
            </a:extLst>
          </p:cNvPr>
          <p:cNvSpPr>
            <a:spLocks noGrp="1"/>
          </p:cNvSpPr>
          <p:nvPr>
            <p:ph idx="1"/>
          </p:nvPr>
        </p:nvSpPr>
        <p:spPr/>
        <p:txBody>
          <a:bodyPr>
            <a:normAutofit/>
          </a:bodyPr>
          <a:lstStyle/>
          <a:p>
            <a:r>
              <a:rPr lang="en-GB" dirty="0"/>
              <a:t>1. Be kind, thoughtful and respectful.</a:t>
            </a:r>
          </a:p>
          <a:p>
            <a:r>
              <a:rPr lang="en-GB" dirty="0"/>
              <a:t>2. Listen to each other.</a:t>
            </a:r>
          </a:p>
          <a:p>
            <a:r>
              <a:rPr lang="en-GB" dirty="0"/>
              <a:t>3. Put your hand up to say something appropriate.</a:t>
            </a:r>
          </a:p>
          <a:p>
            <a:r>
              <a:rPr lang="en-GB" dirty="0"/>
              <a:t>4. Have fun and enjoy our learning.</a:t>
            </a:r>
          </a:p>
          <a:p>
            <a:r>
              <a:rPr lang="en-GB" dirty="0"/>
              <a:t>5. Keep each other safe.</a:t>
            </a:r>
          </a:p>
          <a:p>
            <a:r>
              <a:rPr lang="en-GB" dirty="0"/>
              <a:t>6. Respect  the classroom. Keep it tidy!</a:t>
            </a:r>
          </a:p>
          <a:p>
            <a:r>
              <a:rPr lang="en-GB" dirty="0"/>
              <a:t>7. Help each other.</a:t>
            </a:r>
          </a:p>
          <a:p>
            <a:r>
              <a:rPr lang="en-GB" dirty="0"/>
              <a:t>8. Be healthy! Remember to drink water and have healthy snacks. </a:t>
            </a:r>
          </a:p>
          <a:p>
            <a:endParaRPr lang="en-GB" dirty="0"/>
          </a:p>
        </p:txBody>
      </p:sp>
    </p:spTree>
    <p:extLst>
      <p:ext uri="{BB962C8B-B14F-4D97-AF65-F5344CB8AC3E}">
        <p14:creationId xmlns:p14="http://schemas.microsoft.com/office/powerpoint/2010/main" val="8524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mn-lt"/>
              </a:rPr>
              <a:t>The GEM Project - encouraging positive learning </a:t>
            </a:r>
            <a:r>
              <a:rPr lang="en-US" dirty="0" err="1">
                <a:latin typeface="+mn-lt"/>
              </a:rPr>
              <a:t>behaviours</a:t>
            </a:r>
            <a:endParaRPr lang="en-US" dirty="0">
              <a:latin typeface="+mn-lt"/>
            </a:endParaRPr>
          </a:p>
        </p:txBody>
      </p:sp>
      <p:sp>
        <p:nvSpPr>
          <p:cNvPr id="5" name="Content Placeholder 4"/>
          <p:cNvSpPr>
            <a:spLocks noGrp="1"/>
          </p:cNvSpPr>
          <p:nvPr>
            <p:ph idx="1"/>
          </p:nvPr>
        </p:nvSpPr>
        <p:spPr>
          <a:xfrm>
            <a:off x="1224895" y="1169250"/>
            <a:ext cx="8140876" cy="4275740"/>
          </a:xfrm>
        </p:spPr>
        <p:txBody>
          <a:bodyPr/>
          <a:lstStyle/>
          <a:p>
            <a:endParaRPr lang="en-GB" altLang="en-US" b="1" dirty="0">
              <a:latin typeface="Comic Sans MS" panose="030F0702030302020204" pitchFamily="66" charset="0"/>
            </a:endParaRPr>
          </a:p>
          <a:p>
            <a:endParaRPr lang="en-GB" altLang="en-US" b="1" dirty="0">
              <a:latin typeface="Comic Sans MS" panose="030F0702030302020204" pitchFamily="66" charset="0"/>
            </a:endParaRPr>
          </a:p>
          <a:p>
            <a:r>
              <a:rPr lang="en-GB" altLang="en-US" b="1" dirty="0"/>
              <a:t>Ruby</a:t>
            </a:r>
            <a:r>
              <a:rPr lang="en-GB" altLang="en-US" dirty="0"/>
              <a:t>: Supporting each other. Listening to each other and giving praise. </a:t>
            </a:r>
          </a:p>
          <a:p>
            <a:r>
              <a:rPr lang="en-GB" altLang="en-US" b="1" dirty="0"/>
              <a:t>Diamond</a:t>
            </a:r>
            <a:r>
              <a:rPr lang="en-GB" altLang="en-US" dirty="0"/>
              <a:t>: Problem solving, being responsible.</a:t>
            </a:r>
          </a:p>
          <a:p>
            <a:r>
              <a:rPr lang="en-GB" altLang="en-US" b="1" dirty="0"/>
              <a:t>Emerald</a:t>
            </a:r>
            <a:r>
              <a:rPr lang="en-GB" altLang="en-US" dirty="0"/>
              <a:t>: Sticking with it, even when it gets tough. Knowing making mistakes is part of new learning. </a:t>
            </a:r>
          </a:p>
          <a:p>
            <a:r>
              <a:rPr lang="en-GB" altLang="en-US" b="1" dirty="0"/>
              <a:t>Sapphire</a:t>
            </a:r>
            <a:r>
              <a:rPr lang="en-GB" altLang="en-US" dirty="0"/>
              <a:t>: Keeping focused. Ignoring distractions.</a:t>
            </a:r>
          </a:p>
          <a:p>
            <a:r>
              <a:rPr lang="en-GB" altLang="en-US" b="1" dirty="0"/>
              <a:t>Topaz:</a:t>
            </a:r>
            <a:r>
              <a:rPr lang="en-GB" altLang="en-US" dirty="0"/>
              <a:t> Learning in a larger group.</a:t>
            </a:r>
          </a:p>
          <a:p>
            <a:r>
              <a:rPr lang="en-GB" altLang="en-US" b="1" dirty="0"/>
              <a:t>Amethyst</a:t>
            </a:r>
            <a:r>
              <a:rPr lang="en-GB" altLang="en-US" dirty="0"/>
              <a:t>: Working with a partner.</a:t>
            </a:r>
          </a:p>
          <a:p>
            <a:endParaRPr lang="en-US" dirty="0">
              <a:solidFill>
                <a:schemeClr val="tx1"/>
              </a:solidFill>
              <a:latin typeface="Comic Sans MS" panose="030F0702030302020204" pitchFamily="66" charset="0"/>
            </a:endParaRPr>
          </a:p>
        </p:txBody>
      </p:sp>
      <p:pic>
        <p:nvPicPr>
          <p:cNvPr id="6" name="Picture 5" descr="http://t2.gstatic.com/images?q=tbn:ANd9GcR1RNGc5n4q2jy8BTIwgukR7YP89hUZj29AK1f2qzaQ5AXqtB4pB1LZ_7A"/>
          <p:cNvPicPr/>
          <p:nvPr/>
        </p:nvPicPr>
        <p:blipFill>
          <a:blip r:embed="rId2" cstate="print"/>
          <a:srcRect/>
          <a:stretch>
            <a:fillRect/>
          </a:stretch>
        </p:blipFill>
        <p:spPr bwMode="auto">
          <a:xfrm>
            <a:off x="1703781" y="5432436"/>
            <a:ext cx="916230" cy="763525"/>
          </a:xfrm>
          <a:prstGeom prst="rect">
            <a:avLst/>
          </a:prstGeom>
          <a:noFill/>
          <a:ln w="9525">
            <a:noFill/>
            <a:miter lim="800000"/>
            <a:headEnd/>
            <a:tailEnd/>
          </a:ln>
        </p:spPr>
      </p:pic>
      <p:pic>
        <p:nvPicPr>
          <p:cNvPr id="7" name="Picture 6" descr="http://t2.gstatic.com/images?q=tbn:ANd9GcSA_KoT_u1O9zDAtLcU4o28JWk86UGgLxYSVYYaZK2by5tJ6UbxbJZJnA"/>
          <p:cNvPicPr/>
          <p:nvPr/>
        </p:nvPicPr>
        <p:blipFill>
          <a:blip r:embed="rId3" cstate="print"/>
          <a:srcRect/>
          <a:stretch>
            <a:fillRect/>
          </a:stretch>
        </p:blipFill>
        <p:spPr bwMode="auto">
          <a:xfrm>
            <a:off x="3522725" y="5432436"/>
            <a:ext cx="1068935" cy="763525"/>
          </a:xfrm>
          <a:prstGeom prst="rect">
            <a:avLst/>
          </a:prstGeom>
          <a:noFill/>
          <a:ln w="9525">
            <a:noFill/>
            <a:miter lim="800000"/>
            <a:headEnd/>
            <a:tailEnd/>
          </a:ln>
        </p:spPr>
      </p:pic>
      <p:pic>
        <p:nvPicPr>
          <p:cNvPr id="8" name="Picture 7" descr="http://t1.gstatic.com/images?q=tbn:ANd9GcTsCCtY8Xi4xfOXP7uZby9Jb8u1txqkzt_wTm8utQg157ChrRdctx9dDA"/>
          <p:cNvPicPr/>
          <p:nvPr/>
        </p:nvPicPr>
        <p:blipFill>
          <a:blip r:embed="rId4" cstate="print"/>
          <a:srcRect/>
          <a:stretch>
            <a:fillRect/>
          </a:stretch>
        </p:blipFill>
        <p:spPr bwMode="auto">
          <a:xfrm>
            <a:off x="5742834" y="5432436"/>
            <a:ext cx="701292" cy="761613"/>
          </a:xfrm>
          <a:prstGeom prst="rect">
            <a:avLst/>
          </a:prstGeom>
          <a:noFill/>
          <a:ln w="9525">
            <a:noFill/>
            <a:miter lim="800000"/>
            <a:headEnd/>
            <a:tailEnd/>
          </a:ln>
        </p:spPr>
      </p:pic>
      <p:pic>
        <p:nvPicPr>
          <p:cNvPr id="9" name="Picture 8" descr="http://t0.gstatic.com/images?q=tbn:ANd9GcTTykjYSLBeBRWFEU70G91Jvu7Jc5-T1Gay0WopkgeyvOprAm9U6b2d8rs">
            <a:hlinkClick r:id="rId5"/>
          </p:cNvPr>
          <p:cNvPicPr/>
          <p:nvPr/>
        </p:nvPicPr>
        <p:blipFill>
          <a:blip r:embed="rId6" cstate="print"/>
          <a:srcRect/>
          <a:stretch>
            <a:fillRect/>
          </a:stretch>
        </p:blipFill>
        <p:spPr bwMode="auto">
          <a:xfrm>
            <a:off x="7482158" y="5416946"/>
            <a:ext cx="770802" cy="763525"/>
          </a:xfrm>
          <a:prstGeom prst="rect">
            <a:avLst/>
          </a:prstGeom>
          <a:noFill/>
          <a:ln w="9525">
            <a:noFill/>
            <a:miter lim="800000"/>
            <a:headEnd/>
            <a:tailEnd/>
          </a:ln>
        </p:spPr>
      </p:pic>
      <p:pic>
        <p:nvPicPr>
          <p:cNvPr id="10" name="Picture 9" descr="http://t0.gstatic.com/images?q=tbn:ANd9GcSYc_UkG5OLHYPJE0Hhhl-QbXEBZ8ra-Uffp0pDdBrN9wsLN_56YXCa1bs"/>
          <p:cNvPicPr/>
          <p:nvPr/>
        </p:nvPicPr>
        <p:blipFill>
          <a:blip r:embed="rId7" cstate="print"/>
          <a:srcRect/>
          <a:stretch>
            <a:fillRect/>
          </a:stretch>
        </p:blipFill>
        <p:spPr bwMode="auto">
          <a:xfrm>
            <a:off x="9132159" y="5416945"/>
            <a:ext cx="1067729" cy="763525"/>
          </a:xfrm>
          <a:prstGeom prst="rect">
            <a:avLst/>
          </a:prstGeom>
          <a:noFill/>
          <a:ln w="9525">
            <a:noFill/>
            <a:miter lim="800000"/>
            <a:headEnd/>
            <a:tailEnd/>
          </a:ln>
        </p:spPr>
      </p:pic>
      <p:grpSp>
        <p:nvGrpSpPr>
          <p:cNvPr id="11" name="docshapegroup2">
            <a:extLst>
              <a:ext uri="{FF2B5EF4-FFF2-40B4-BE49-F238E27FC236}">
                <a16:creationId xmlns:a16="http://schemas.microsoft.com/office/drawing/2014/main" id="{69865265-FDC1-4C26-ADD8-3BF89BCE988A}"/>
              </a:ext>
            </a:extLst>
          </p:cNvPr>
          <p:cNvGrpSpPr>
            <a:grpSpLocks/>
          </p:cNvGrpSpPr>
          <p:nvPr/>
        </p:nvGrpSpPr>
        <p:grpSpPr bwMode="auto">
          <a:xfrm>
            <a:off x="10744200" y="306324"/>
            <a:ext cx="1257300" cy="1028700"/>
            <a:chOff x="4680" y="-1485"/>
            <a:chExt cx="1980" cy="1620"/>
          </a:xfrm>
        </p:grpSpPr>
        <p:sp>
          <p:nvSpPr>
            <p:cNvPr id="12" name="docshape3">
              <a:extLst>
                <a:ext uri="{FF2B5EF4-FFF2-40B4-BE49-F238E27FC236}">
                  <a16:creationId xmlns:a16="http://schemas.microsoft.com/office/drawing/2014/main" id="{A83F47C1-038F-4B70-9184-DF45744B59AD}"/>
                </a:ext>
              </a:extLst>
            </p:cNvPr>
            <p:cNvSpPr>
              <a:spLocks noChangeArrowheads="1"/>
            </p:cNvSpPr>
            <p:nvPr/>
          </p:nvSpPr>
          <p:spPr bwMode="auto">
            <a:xfrm>
              <a:off x="4680" y="-1485"/>
              <a:ext cx="198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pic>
          <p:nvPicPr>
            <p:cNvPr id="13" name="docshape4">
              <a:extLst>
                <a:ext uri="{FF2B5EF4-FFF2-40B4-BE49-F238E27FC236}">
                  <a16:creationId xmlns:a16="http://schemas.microsoft.com/office/drawing/2014/main" id="{6DC9C9F4-F3C1-43E8-BBD1-5271FE3700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8" y="-1366"/>
              <a:ext cx="1457"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547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and Recording</a:t>
            </a:r>
          </a:p>
        </p:txBody>
      </p:sp>
      <p:sp>
        <p:nvSpPr>
          <p:cNvPr id="3" name="TextBox 2"/>
          <p:cNvSpPr txBox="1"/>
          <p:nvPr/>
        </p:nvSpPr>
        <p:spPr>
          <a:xfrm>
            <a:off x="407171" y="2084832"/>
            <a:ext cx="11964686" cy="4524315"/>
          </a:xfrm>
          <a:prstGeom prst="rect">
            <a:avLst/>
          </a:prstGeom>
          <a:noFill/>
        </p:spPr>
        <p:txBody>
          <a:bodyPr wrap="none" rtlCol="0">
            <a:spAutoFit/>
          </a:bodyPr>
          <a:lstStyle/>
          <a:p>
            <a:r>
              <a:rPr lang="en-GB" sz="2400" dirty="0"/>
              <a:t>We use a variety of assessments to ensure every child makes progress along their personal </a:t>
            </a:r>
          </a:p>
          <a:p>
            <a:r>
              <a:rPr lang="en-GB" sz="2400" dirty="0"/>
              <a:t>learning journey. </a:t>
            </a:r>
          </a:p>
          <a:p>
            <a:r>
              <a:rPr lang="en-GB" sz="2400" dirty="0"/>
              <a:t>Within the Stage that the pupils are working on we assess whether pupils are </a:t>
            </a:r>
          </a:p>
          <a:p>
            <a:r>
              <a:rPr lang="en-GB" sz="2400" dirty="0">
                <a:solidFill>
                  <a:srgbClr val="FF0000"/>
                </a:solidFill>
              </a:rPr>
              <a:t>Working Below Expectations, </a:t>
            </a:r>
            <a:r>
              <a:rPr lang="en-GB" sz="2400" dirty="0">
                <a:solidFill>
                  <a:schemeClr val="accent1"/>
                </a:solidFill>
              </a:rPr>
              <a:t>Working towards expectations, </a:t>
            </a:r>
            <a:r>
              <a:rPr lang="en-GB" sz="2400" dirty="0">
                <a:solidFill>
                  <a:schemeClr val="accent5"/>
                </a:solidFill>
              </a:rPr>
              <a:t>Meeting Expectations,</a:t>
            </a:r>
          </a:p>
          <a:p>
            <a:r>
              <a:rPr lang="en-GB" sz="2400" dirty="0">
                <a:solidFill>
                  <a:srgbClr val="7030A0"/>
                </a:solidFill>
              </a:rPr>
              <a:t>Exceeding Expectations</a:t>
            </a:r>
          </a:p>
          <a:p>
            <a:endParaRPr lang="en-GB" sz="2400" dirty="0">
              <a:solidFill>
                <a:srgbClr val="00B050"/>
              </a:solidFill>
            </a:endParaRPr>
          </a:p>
          <a:p>
            <a:r>
              <a:rPr lang="en-GB" sz="2400" dirty="0"/>
              <a:t>ATTAINMENT – It is not expected that pupils will be </a:t>
            </a:r>
            <a:r>
              <a:rPr lang="en-GB" sz="2400" dirty="0">
                <a:solidFill>
                  <a:schemeClr val="accent5"/>
                </a:solidFill>
              </a:rPr>
              <a:t>Meeting Expectations </a:t>
            </a:r>
            <a:r>
              <a:rPr lang="en-GB" sz="2400" dirty="0"/>
              <a:t>until the summer term, </a:t>
            </a:r>
          </a:p>
          <a:p>
            <a:r>
              <a:rPr lang="en-GB" sz="2400" dirty="0"/>
              <a:t>however, we will be able to report to you during the year whether or not your child is on track</a:t>
            </a:r>
          </a:p>
          <a:p>
            <a:r>
              <a:rPr lang="en-GB" sz="2400" dirty="0"/>
              <a:t>to meet expectations. </a:t>
            </a:r>
          </a:p>
          <a:p>
            <a:endParaRPr lang="en-GB" sz="2400" dirty="0"/>
          </a:p>
          <a:p>
            <a:r>
              <a:rPr lang="en-GB" sz="2400" dirty="0"/>
              <a:t>PROGRESS – This looks at each individual’s starting points. We strive to ensure that each child </a:t>
            </a:r>
          </a:p>
          <a:p>
            <a:r>
              <a:rPr lang="en-GB" sz="2400" dirty="0"/>
              <a:t>makes progress from their starting point over the year. </a:t>
            </a:r>
          </a:p>
        </p:txBody>
      </p:sp>
      <p:grpSp>
        <p:nvGrpSpPr>
          <p:cNvPr id="4" name="docshapegroup2">
            <a:extLst>
              <a:ext uri="{FF2B5EF4-FFF2-40B4-BE49-F238E27FC236}">
                <a16:creationId xmlns:a16="http://schemas.microsoft.com/office/drawing/2014/main" id="{F2AB6726-B30C-4256-A832-58560CC5578C}"/>
              </a:ext>
            </a:extLst>
          </p:cNvPr>
          <p:cNvGrpSpPr>
            <a:grpSpLocks/>
          </p:cNvGrpSpPr>
          <p:nvPr/>
        </p:nvGrpSpPr>
        <p:grpSpPr bwMode="auto">
          <a:xfrm>
            <a:off x="10744200" y="224028"/>
            <a:ext cx="1257300" cy="1028700"/>
            <a:chOff x="4680" y="-1485"/>
            <a:chExt cx="1980" cy="1620"/>
          </a:xfrm>
        </p:grpSpPr>
        <p:sp>
          <p:nvSpPr>
            <p:cNvPr id="5" name="docshape3">
              <a:extLst>
                <a:ext uri="{FF2B5EF4-FFF2-40B4-BE49-F238E27FC236}">
                  <a16:creationId xmlns:a16="http://schemas.microsoft.com/office/drawing/2014/main" id="{91578DBF-5A79-4FCD-8C34-433268364F20}"/>
                </a:ext>
              </a:extLst>
            </p:cNvPr>
            <p:cNvSpPr>
              <a:spLocks noChangeArrowheads="1"/>
            </p:cNvSpPr>
            <p:nvPr/>
          </p:nvSpPr>
          <p:spPr bwMode="auto">
            <a:xfrm>
              <a:off x="4680" y="-1485"/>
              <a:ext cx="1980" cy="1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pic>
          <p:nvPicPr>
            <p:cNvPr id="6" name="docshape4">
              <a:extLst>
                <a:ext uri="{FF2B5EF4-FFF2-40B4-BE49-F238E27FC236}">
                  <a16:creationId xmlns:a16="http://schemas.microsoft.com/office/drawing/2014/main" id="{6F402031-9BB5-4C19-88E7-6B78C931E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 y="-1366"/>
              <a:ext cx="1457"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865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288731-1305-4839-85D9-6AF9E29D5668}"/>
              </a:ext>
            </a:extLst>
          </p:cNvPr>
          <p:cNvPicPr>
            <a:picLocks noChangeAspect="1"/>
          </p:cNvPicPr>
          <p:nvPr/>
        </p:nvPicPr>
        <p:blipFill>
          <a:blip r:embed="rId2"/>
          <a:stretch>
            <a:fillRect/>
          </a:stretch>
        </p:blipFill>
        <p:spPr>
          <a:xfrm>
            <a:off x="1024128" y="298312"/>
            <a:ext cx="9460230" cy="6559688"/>
          </a:xfrm>
          <a:prstGeom prst="rect">
            <a:avLst/>
          </a:prstGeom>
        </p:spPr>
      </p:pic>
    </p:spTree>
    <p:extLst>
      <p:ext uri="{BB962C8B-B14F-4D97-AF65-F5344CB8AC3E}">
        <p14:creationId xmlns:p14="http://schemas.microsoft.com/office/powerpoint/2010/main" val="360396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C48F-D3DE-4DD8-9B81-FE07597D340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427C873-9CEF-4B81-B26E-2CE85AB9BB2A}"/>
              </a:ext>
            </a:extLst>
          </p:cNvPr>
          <p:cNvPicPr>
            <a:picLocks noChangeAspect="1"/>
          </p:cNvPicPr>
          <p:nvPr/>
        </p:nvPicPr>
        <p:blipFill>
          <a:blip r:embed="rId2"/>
          <a:stretch>
            <a:fillRect/>
          </a:stretch>
        </p:blipFill>
        <p:spPr>
          <a:xfrm>
            <a:off x="1024128" y="256138"/>
            <a:ext cx="9360381" cy="6345723"/>
          </a:xfrm>
          <a:prstGeom prst="rect">
            <a:avLst/>
          </a:prstGeom>
        </p:spPr>
      </p:pic>
    </p:spTree>
    <p:extLst>
      <p:ext uri="{BB962C8B-B14F-4D97-AF65-F5344CB8AC3E}">
        <p14:creationId xmlns:p14="http://schemas.microsoft.com/office/powerpoint/2010/main" val="2822653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2163</TotalTime>
  <Words>1399</Words>
  <Application>Microsoft Office PowerPoint</Application>
  <PresentationFormat>Widescreen</PresentationFormat>
  <Paragraphs>168</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Comic Sans MS</vt:lpstr>
      <vt:lpstr>Tw Cen MT</vt:lpstr>
      <vt:lpstr>Tw Cen MT Condensed</vt:lpstr>
      <vt:lpstr>Wingdings</vt:lpstr>
      <vt:lpstr>Wingdings 3</vt:lpstr>
      <vt:lpstr>Integral</vt:lpstr>
      <vt:lpstr>Year 3 Curriculum Afternoon Mrs OBORNE and Mrs ROBERTSON</vt:lpstr>
      <vt:lpstr>PowerPoint Presentation</vt:lpstr>
      <vt:lpstr>PowerPoint Presentation</vt:lpstr>
      <vt:lpstr>   Year 3 Expectations   </vt:lpstr>
      <vt:lpstr> Our Class RULES Written by Year Three  </vt:lpstr>
      <vt:lpstr>The GEM Project - encouraging positive learning behaviours</vt:lpstr>
      <vt:lpstr>Assessment and Recording</vt:lpstr>
      <vt:lpstr>PowerPoint Presentation</vt:lpstr>
      <vt:lpstr>PowerPoint Presentation</vt:lpstr>
      <vt:lpstr>Mathematics </vt:lpstr>
      <vt:lpstr>Key instant recall facts </vt:lpstr>
      <vt:lpstr>PowerPoint Presentation</vt:lpstr>
      <vt:lpstr>Maths</vt:lpstr>
      <vt:lpstr>PowerPoint Presentation</vt:lpstr>
      <vt:lpstr>PowerPoint Presentation</vt:lpstr>
      <vt:lpstr>THE IMPORTANCE OF TALKING!</vt:lpstr>
      <vt:lpstr>Reading </vt:lpstr>
      <vt:lpstr> Asking  Questions</vt:lpstr>
      <vt:lpstr>Spelling and Handwriting</vt:lpstr>
      <vt:lpstr>Spelling menu: Pop on the fridge at home, children can choose a different activity each week for home learning.</vt:lpstr>
      <vt:lpstr>PowerPoint Presentation</vt:lpstr>
      <vt:lpstr>Home learning</vt:lpstr>
      <vt:lpstr>Key INFORMATION</vt:lpstr>
      <vt:lpstr>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Rachel Warman?</dc:title>
  <dc:creator>staff</dc:creator>
  <cp:lastModifiedBy>Heather Robertson</cp:lastModifiedBy>
  <cp:revision>84</cp:revision>
  <cp:lastPrinted>2022-09-26T14:49:12Z</cp:lastPrinted>
  <dcterms:created xsi:type="dcterms:W3CDTF">2015-10-10T15:09:43Z</dcterms:created>
  <dcterms:modified xsi:type="dcterms:W3CDTF">2024-09-25T12:34:17Z</dcterms:modified>
</cp:coreProperties>
</file>