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3"/>
  </p:notesMasterIdLst>
  <p:handoutMasterIdLst>
    <p:handoutMasterId r:id="rId14"/>
  </p:handoutMasterIdLst>
  <p:sldIdLst>
    <p:sldId id="256" r:id="rId2"/>
    <p:sldId id="257" r:id="rId3"/>
    <p:sldId id="258" r:id="rId4"/>
    <p:sldId id="260" r:id="rId5"/>
    <p:sldId id="268" r:id="rId6"/>
    <p:sldId id="285" r:id="rId7"/>
    <p:sldId id="262" r:id="rId8"/>
    <p:sldId id="263" r:id="rId9"/>
    <p:sldId id="261" r:id="rId10"/>
    <p:sldId id="282" r:id="rId11"/>
    <p:sldId id="284" r:id="rId12"/>
  </p:sldIdLst>
  <p:sldSz cx="12192000" cy="6858000"/>
  <p:notesSz cx="6799263" cy="9929813"/>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CC00FF"/>
    <a:srgbClr val="D8CDFF"/>
    <a:srgbClr val="C3B3FF"/>
    <a:srgbClr val="B5E2FD"/>
    <a:srgbClr val="66FFFF"/>
    <a:srgbClr val="00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72" d="100"/>
          <a:sy n="72" d="100"/>
        </p:scale>
        <p:origin x="618" y="8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7088" cy="497047"/>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sz="quarter" idx="1"/>
          </p:nvPr>
        </p:nvSpPr>
        <p:spPr>
          <a:xfrm>
            <a:off x="3850588" y="0"/>
            <a:ext cx="2947088" cy="497047"/>
          </a:xfrm>
          <a:prstGeom prst="rect">
            <a:avLst/>
          </a:prstGeom>
        </p:spPr>
        <p:txBody>
          <a:bodyPr vert="horz" lIns="91458" tIns="45729" rIns="91458" bIns="45729" rtlCol="0"/>
          <a:lstStyle>
            <a:lvl1pPr algn="r">
              <a:defRPr sz="1200"/>
            </a:lvl1pPr>
          </a:lstStyle>
          <a:p>
            <a:fld id="{580A6419-0E5E-4688-87DB-43B7FB6F9543}" type="datetimeFigureOut">
              <a:rPr lang="en-GB" smtClean="0"/>
              <a:t>07/10/2025</a:t>
            </a:fld>
            <a:endParaRPr lang="en-GB"/>
          </a:p>
        </p:txBody>
      </p:sp>
      <p:sp>
        <p:nvSpPr>
          <p:cNvPr id="4" name="Footer Placeholder 3"/>
          <p:cNvSpPr>
            <a:spLocks noGrp="1"/>
          </p:cNvSpPr>
          <p:nvPr>
            <p:ph type="ftr" sz="quarter" idx="2"/>
          </p:nvPr>
        </p:nvSpPr>
        <p:spPr>
          <a:xfrm>
            <a:off x="0" y="9432766"/>
            <a:ext cx="2947088" cy="497047"/>
          </a:xfrm>
          <a:prstGeom prst="rect">
            <a:avLst/>
          </a:prstGeom>
        </p:spPr>
        <p:txBody>
          <a:bodyPr vert="horz" lIns="91458" tIns="45729" rIns="91458" bIns="45729" rtlCol="0" anchor="b"/>
          <a:lstStyle>
            <a:lvl1pPr algn="l">
              <a:defRPr sz="1200"/>
            </a:lvl1pPr>
          </a:lstStyle>
          <a:p>
            <a:endParaRPr lang="en-GB"/>
          </a:p>
        </p:txBody>
      </p:sp>
      <p:sp>
        <p:nvSpPr>
          <p:cNvPr id="5" name="Slide Number Placeholder 4"/>
          <p:cNvSpPr>
            <a:spLocks noGrp="1"/>
          </p:cNvSpPr>
          <p:nvPr>
            <p:ph type="sldNum" sz="quarter" idx="3"/>
          </p:nvPr>
        </p:nvSpPr>
        <p:spPr>
          <a:xfrm>
            <a:off x="3850588" y="9432766"/>
            <a:ext cx="2947088" cy="497047"/>
          </a:xfrm>
          <a:prstGeom prst="rect">
            <a:avLst/>
          </a:prstGeom>
        </p:spPr>
        <p:txBody>
          <a:bodyPr vert="horz" lIns="91458" tIns="45729" rIns="91458" bIns="45729" rtlCol="0" anchor="b"/>
          <a:lstStyle>
            <a:lvl1pPr algn="r">
              <a:defRPr sz="1200"/>
            </a:lvl1pPr>
          </a:lstStyle>
          <a:p>
            <a:fld id="{29B713AA-48BE-4966-8715-B5363D2BACA1}" type="slidenum">
              <a:rPr lang="en-GB" smtClean="0"/>
              <a:t>‹#›</a:t>
            </a:fld>
            <a:endParaRPr lang="en-GB"/>
          </a:p>
        </p:txBody>
      </p:sp>
    </p:spTree>
    <p:extLst>
      <p:ext uri="{BB962C8B-B14F-4D97-AF65-F5344CB8AC3E}">
        <p14:creationId xmlns:p14="http://schemas.microsoft.com/office/powerpoint/2010/main" val="303523124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46347" cy="498215"/>
          </a:xfrm>
          <a:prstGeom prst="rect">
            <a:avLst/>
          </a:prstGeom>
        </p:spPr>
        <p:txBody>
          <a:bodyPr vert="horz" lIns="91458" tIns="45729" rIns="91458" bIns="45729" rtlCol="0"/>
          <a:lstStyle>
            <a:lvl1pPr algn="l">
              <a:defRPr sz="1200"/>
            </a:lvl1pPr>
          </a:lstStyle>
          <a:p>
            <a:endParaRPr lang="en-GB"/>
          </a:p>
        </p:txBody>
      </p:sp>
      <p:sp>
        <p:nvSpPr>
          <p:cNvPr id="3" name="Date Placeholder 2"/>
          <p:cNvSpPr>
            <a:spLocks noGrp="1"/>
          </p:cNvSpPr>
          <p:nvPr>
            <p:ph type="dt" idx="1"/>
          </p:nvPr>
        </p:nvSpPr>
        <p:spPr>
          <a:xfrm>
            <a:off x="3851343" y="0"/>
            <a:ext cx="2946347" cy="498215"/>
          </a:xfrm>
          <a:prstGeom prst="rect">
            <a:avLst/>
          </a:prstGeom>
        </p:spPr>
        <p:txBody>
          <a:bodyPr vert="horz" lIns="91458" tIns="45729" rIns="91458" bIns="45729" rtlCol="0"/>
          <a:lstStyle>
            <a:lvl1pPr algn="r">
              <a:defRPr sz="1200"/>
            </a:lvl1pPr>
          </a:lstStyle>
          <a:p>
            <a:fld id="{E83AE098-674E-4209-8D75-5AD382725F52}" type="datetimeFigureOut">
              <a:rPr lang="en-GB" smtClean="0"/>
              <a:t>07/10/2025</a:t>
            </a:fld>
            <a:endParaRPr lang="en-GB"/>
          </a:p>
        </p:txBody>
      </p:sp>
      <p:sp>
        <p:nvSpPr>
          <p:cNvPr id="4" name="Slide Image Placeholder 3"/>
          <p:cNvSpPr>
            <a:spLocks noGrp="1" noRot="1" noChangeAspect="1"/>
          </p:cNvSpPr>
          <p:nvPr>
            <p:ph type="sldImg" idx="2"/>
          </p:nvPr>
        </p:nvSpPr>
        <p:spPr>
          <a:xfrm>
            <a:off x="422275" y="1241425"/>
            <a:ext cx="5954713" cy="3351213"/>
          </a:xfrm>
          <a:prstGeom prst="rect">
            <a:avLst/>
          </a:prstGeom>
          <a:noFill/>
          <a:ln w="12700">
            <a:solidFill>
              <a:prstClr val="black"/>
            </a:solidFill>
          </a:ln>
        </p:spPr>
        <p:txBody>
          <a:bodyPr vert="horz" lIns="91458" tIns="45729" rIns="91458" bIns="45729" rtlCol="0" anchor="ctr"/>
          <a:lstStyle/>
          <a:p>
            <a:endParaRPr lang="en-GB"/>
          </a:p>
        </p:txBody>
      </p:sp>
      <p:sp>
        <p:nvSpPr>
          <p:cNvPr id="5" name="Notes Placeholder 4"/>
          <p:cNvSpPr>
            <a:spLocks noGrp="1"/>
          </p:cNvSpPr>
          <p:nvPr>
            <p:ph type="body" sz="quarter" idx="3"/>
          </p:nvPr>
        </p:nvSpPr>
        <p:spPr>
          <a:xfrm>
            <a:off x="679927" y="4778722"/>
            <a:ext cx="5439410" cy="3909864"/>
          </a:xfrm>
          <a:prstGeom prst="rect">
            <a:avLst/>
          </a:prstGeom>
        </p:spPr>
        <p:txBody>
          <a:bodyPr vert="horz" lIns="91458" tIns="45729" rIns="91458" bIns="45729"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431600"/>
            <a:ext cx="2946347" cy="498214"/>
          </a:xfrm>
          <a:prstGeom prst="rect">
            <a:avLst/>
          </a:prstGeom>
        </p:spPr>
        <p:txBody>
          <a:bodyPr vert="horz" lIns="91458" tIns="45729" rIns="91458" bIns="45729" rtlCol="0" anchor="b"/>
          <a:lstStyle>
            <a:lvl1pPr algn="l">
              <a:defRPr sz="1200"/>
            </a:lvl1pPr>
          </a:lstStyle>
          <a:p>
            <a:endParaRPr lang="en-GB"/>
          </a:p>
        </p:txBody>
      </p:sp>
      <p:sp>
        <p:nvSpPr>
          <p:cNvPr id="7" name="Slide Number Placeholder 6"/>
          <p:cNvSpPr>
            <a:spLocks noGrp="1"/>
          </p:cNvSpPr>
          <p:nvPr>
            <p:ph type="sldNum" sz="quarter" idx="5"/>
          </p:nvPr>
        </p:nvSpPr>
        <p:spPr>
          <a:xfrm>
            <a:off x="3851343" y="9431600"/>
            <a:ext cx="2946347" cy="498214"/>
          </a:xfrm>
          <a:prstGeom prst="rect">
            <a:avLst/>
          </a:prstGeom>
        </p:spPr>
        <p:txBody>
          <a:bodyPr vert="horz" lIns="91458" tIns="45729" rIns="91458" bIns="45729" rtlCol="0" anchor="b"/>
          <a:lstStyle>
            <a:lvl1pPr algn="r">
              <a:defRPr sz="1200"/>
            </a:lvl1pPr>
          </a:lstStyle>
          <a:p>
            <a:fld id="{DD020E1B-DA2D-4336-8207-450F36090808}" type="slidenum">
              <a:rPr lang="en-GB" smtClean="0"/>
              <a:t>‹#›</a:t>
            </a:fld>
            <a:endParaRPr lang="en-GB"/>
          </a:p>
        </p:txBody>
      </p:sp>
    </p:spTree>
    <p:extLst>
      <p:ext uri="{BB962C8B-B14F-4D97-AF65-F5344CB8AC3E}">
        <p14:creationId xmlns:p14="http://schemas.microsoft.com/office/powerpoint/2010/main" val="2438187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0502215C-1C18-4C44-A7E4-E0B04F8E29B4}"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25913662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02215C-1C18-4C44-A7E4-E0B04F8E29B4}"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3424840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502215C-1C18-4C44-A7E4-E0B04F8E29B4}"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420704635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0502215C-1C18-4C44-A7E4-E0B04F8E29B4}" type="datetimeFigureOut">
              <a:rPr lang="en-GB" smtClean="0"/>
              <a:t>07/10/2025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362391598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0502215C-1C18-4C44-A7E4-E0B04F8E29B4}" type="datetimeFigureOut">
              <a:rPr lang="en-GB" smtClean="0"/>
              <a:t>07/10/2025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141540012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0502215C-1C18-4C44-A7E4-E0B04F8E29B4}" type="datetimeFigureOut">
              <a:rPr lang="en-GB" smtClean="0"/>
              <a:t>07/10/2025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20880107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502215C-1C18-4C44-A7E4-E0B04F8E29B4}" type="datetimeFigureOut">
              <a:rPr lang="en-GB" smtClean="0"/>
              <a:t>07/10/2025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143979712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02215C-1C18-4C44-A7E4-E0B04F8E29B4}" type="datetimeFigureOut">
              <a:rPr lang="en-GB" smtClean="0"/>
              <a:t>07/10/2025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20962449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0502215C-1C18-4C44-A7E4-E0B04F8E29B4}" type="datetimeFigureOut">
              <a:rPr lang="en-GB" smtClean="0"/>
              <a:t>07/10/2025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130106506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02215C-1C18-4C44-A7E4-E0B04F8E29B4}"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186134856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0502215C-1C18-4C44-A7E4-E0B04F8E29B4}" type="datetimeFigureOut">
              <a:rPr lang="en-GB" smtClean="0"/>
              <a:t>07/10/2025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E37E523-26F8-421D-A8BA-A4CB16C29EEB}" type="slidenum">
              <a:rPr lang="en-GB" smtClean="0"/>
              <a:t>‹#›</a:t>
            </a:fld>
            <a:endParaRPr lang="en-GB"/>
          </a:p>
        </p:txBody>
      </p:sp>
    </p:spTree>
    <p:extLst>
      <p:ext uri="{BB962C8B-B14F-4D97-AF65-F5344CB8AC3E}">
        <p14:creationId xmlns:p14="http://schemas.microsoft.com/office/powerpoint/2010/main" val="338396211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6000">
              <a:srgbClr val="D8CDFF"/>
            </a:gs>
            <a:gs pos="100000">
              <a:srgbClr val="0000FF"/>
            </a:gs>
            <a:gs pos="84000">
              <a:schemeClr val="accent1">
                <a:lumMod val="45000"/>
                <a:lumOff val="55000"/>
              </a:schemeClr>
            </a:gs>
            <a:gs pos="23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502215C-1C18-4C44-A7E4-E0B04F8E29B4}" type="datetimeFigureOut">
              <a:rPr lang="en-GB" smtClean="0"/>
              <a:t>07/10/2025</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E37E523-26F8-421D-A8BA-A4CB16C29EEB}" type="slidenum">
              <a:rPr lang="en-GB" smtClean="0"/>
              <a:t>‹#›</a:t>
            </a:fld>
            <a:endParaRPr lang="en-GB"/>
          </a:p>
        </p:txBody>
      </p:sp>
    </p:spTree>
    <p:extLst>
      <p:ext uri="{BB962C8B-B14F-4D97-AF65-F5344CB8AC3E}">
        <p14:creationId xmlns:p14="http://schemas.microsoft.com/office/powerpoint/2010/main" val="115713767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4.xml"/><Relationship Id="rId6" Type="http://schemas.openxmlformats.org/officeDocument/2006/relationships/image" Target="../media/image6.jpeg"/><Relationship Id="rId5" Type="http://schemas.openxmlformats.org/officeDocument/2006/relationships/image" Target="../media/image5.jpe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7" Type="http://schemas.openxmlformats.org/officeDocument/2006/relationships/image" Target="../media/image13.png"/><Relationship Id="rId2" Type="http://schemas.openxmlformats.org/officeDocument/2006/relationships/slideLayout" Target="../slideLayouts/slideLayout4.xml"/><Relationship Id="rId1" Type="http://schemas.openxmlformats.org/officeDocument/2006/relationships/themeOverride" Target="../theme/themeOverride1.xml"/><Relationship Id="rId6" Type="http://schemas.openxmlformats.org/officeDocument/2006/relationships/image" Target="../media/image8.png"/><Relationship Id="rId5" Type="http://schemas.openxmlformats.org/officeDocument/2006/relationships/image" Target="../media/image12.jpeg"/><Relationship Id="rId4" Type="http://schemas.openxmlformats.org/officeDocument/2006/relationships/image" Target="../media/image11.jpeg"/></Relationships>
</file>

<file path=ppt/slides/_rels/slide6.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8.png"/><Relationship Id="rId7" Type="http://schemas.openxmlformats.org/officeDocument/2006/relationships/image" Target="../media/image18.png"/><Relationship Id="rId2" Type="http://schemas.openxmlformats.org/officeDocument/2006/relationships/image" Target="../media/image14.png"/><Relationship Id="rId1" Type="http://schemas.openxmlformats.org/officeDocument/2006/relationships/slideLayout" Target="../slideLayouts/slideLayout7.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5.png"/></Relationships>
</file>

<file path=ppt/slides/_rels/slide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22.jpeg"/></Relationships>
</file>

<file path=ppt/slides/_rels/slide8.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png"/><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25.jpeg"/></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6.png"/><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27.png"/><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121337" y="4329341"/>
            <a:ext cx="9144000" cy="1608294"/>
          </a:xfrm>
        </p:spPr>
        <p:txBody>
          <a:bodyPr>
            <a:normAutofit/>
          </a:bodyPr>
          <a:lstStyle/>
          <a:p>
            <a:r>
              <a:rPr lang="en-GB" sz="5400" b="1" dirty="0">
                <a:solidFill>
                  <a:srgbClr val="0000FF"/>
                </a:solidFill>
                <a:latin typeface="+mn-lt"/>
              </a:rPr>
              <a:t>Saint Patrick’s </a:t>
            </a:r>
            <a:br>
              <a:rPr lang="en-GB" sz="5400" b="1" dirty="0">
                <a:solidFill>
                  <a:srgbClr val="0000FF"/>
                </a:solidFill>
                <a:latin typeface="+mn-lt"/>
              </a:rPr>
            </a:br>
            <a:r>
              <a:rPr lang="en-GB" sz="5400" b="1" dirty="0">
                <a:solidFill>
                  <a:srgbClr val="0000FF"/>
                </a:solidFill>
                <a:latin typeface="+mn-lt"/>
              </a:rPr>
              <a:t>Catholic Primary School</a:t>
            </a:r>
          </a:p>
        </p:txBody>
      </p:sp>
      <p:sp>
        <p:nvSpPr>
          <p:cNvPr id="3" name="Subtitle 2"/>
          <p:cNvSpPr>
            <a:spLocks noGrp="1"/>
          </p:cNvSpPr>
          <p:nvPr>
            <p:ph type="subTitle" idx="1"/>
          </p:nvPr>
        </p:nvSpPr>
        <p:spPr>
          <a:xfrm>
            <a:off x="869194" y="5508634"/>
            <a:ext cx="10201469" cy="1113692"/>
          </a:xfrm>
        </p:spPr>
        <p:txBody>
          <a:bodyPr>
            <a:normAutofit/>
          </a:bodyPr>
          <a:lstStyle/>
          <a:p>
            <a:endParaRPr lang="en-GB" dirty="0"/>
          </a:p>
          <a:p>
            <a:r>
              <a:rPr lang="en-GB" sz="3200" b="1" i="1" dirty="0">
                <a:solidFill>
                  <a:schemeClr val="bg1"/>
                </a:solidFill>
              </a:rPr>
              <a:t>‘Live Love and Learn Like Jesus’</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491574" y="2191451"/>
            <a:ext cx="2403525" cy="2064773"/>
          </a:xfrm>
          <a:prstGeom prst="rect">
            <a:avLst/>
          </a:prstGeom>
        </p:spPr>
      </p:pic>
      <p:sp>
        <p:nvSpPr>
          <p:cNvPr id="6" name="Rectangle 5"/>
          <p:cNvSpPr/>
          <p:nvPr/>
        </p:nvSpPr>
        <p:spPr>
          <a:xfrm>
            <a:off x="8082804" y="2271166"/>
            <a:ext cx="4009292" cy="2308324"/>
          </a:xfrm>
          <a:prstGeom prst="rect">
            <a:avLst/>
          </a:prstGeom>
          <a:gradFill flip="none" rotWithShape="1">
            <a:gsLst>
              <a:gs pos="0">
                <a:srgbClr val="CC00FF">
                  <a:tint val="66000"/>
                  <a:satMod val="160000"/>
                </a:srgbClr>
              </a:gs>
              <a:gs pos="0">
                <a:srgbClr val="CC00FF">
                  <a:tint val="44500"/>
                  <a:satMod val="160000"/>
                </a:srgbClr>
              </a:gs>
              <a:gs pos="100000">
                <a:srgbClr val="CC00FF">
                  <a:tint val="23500"/>
                  <a:satMod val="160000"/>
                </a:srgbClr>
              </a:gs>
            </a:gsLst>
            <a:lin ang="2700000" scaled="1"/>
            <a:tileRect/>
          </a:gradFill>
        </p:spPr>
        <p:txBody>
          <a:bodyPr wrap="square">
            <a:spAutoFit/>
          </a:bodyPr>
          <a:lstStyle/>
          <a:p>
            <a:r>
              <a:rPr kumimoji="1" lang="en-GB" b="1" i="1" dirty="0">
                <a:latin typeface="Bradley Hand ITC" panose="03070402050302030203" pitchFamily="66" charset="0"/>
              </a:rPr>
              <a:t>‘</a:t>
            </a:r>
            <a:r>
              <a:rPr lang="en-GB" b="1" i="1" dirty="0">
                <a:latin typeface="Bradley Hand ITC" panose="03070402050302030203" pitchFamily="66" charset="0"/>
              </a:rPr>
              <a:t>’Pupils’ behaviour is exemplary in the classroom and within prayer and liturgy. Pupils show a clear respect for each other and adults through the way they treat people with openness and friendship, hold doors open for others and speak with respect and politeness.’ </a:t>
            </a:r>
          </a:p>
          <a:p>
            <a:pPr algn="r"/>
            <a:r>
              <a:rPr lang="en-GB" b="1" i="1" dirty="0">
                <a:latin typeface="Bradley Hand ITC" panose="03070402050302030203" pitchFamily="66" charset="0"/>
              </a:rPr>
              <a:t>            (Sect. 48 Inspection May 2025</a:t>
            </a:r>
            <a:r>
              <a:rPr lang="en-GB" i="1" dirty="0"/>
              <a:t>)</a:t>
            </a:r>
            <a:endParaRPr lang="en-GB" dirty="0"/>
          </a:p>
        </p:txBody>
      </p:sp>
      <p:sp>
        <p:nvSpPr>
          <p:cNvPr id="9" name="Rectangle 8">
            <a:extLst>
              <a:ext uri="{FF2B5EF4-FFF2-40B4-BE49-F238E27FC236}">
                <a16:creationId xmlns:a16="http://schemas.microsoft.com/office/drawing/2014/main" id="{5FC64FD5-514B-4630-958B-AEC8A18D0AE3}"/>
              </a:ext>
            </a:extLst>
          </p:cNvPr>
          <p:cNvSpPr/>
          <p:nvPr/>
        </p:nvSpPr>
        <p:spPr>
          <a:xfrm>
            <a:off x="161519" y="3077199"/>
            <a:ext cx="3575538" cy="954107"/>
          </a:xfrm>
          <a:prstGeom prst="rect">
            <a:avLst/>
          </a:prstGeom>
          <a:gradFill flip="none" rotWithShape="1">
            <a:gsLst>
              <a:gs pos="0">
                <a:srgbClr val="CC00FF">
                  <a:tint val="66000"/>
                  <a:satMod val="160000"/>
                </a:srgbClr>
              </a:gs>
              <a:gs pos="0">
                <a:srgbClr val="CC00FF">
                  <a:tint val="44500"/>
                  <a:satMod val="160000"/>
                </a:srgbClr>
              </a:gs>
              <a:gs pos="100000">
                <a:srgbClr val="CC00FF">
                  <a:tint val="23500"/>
                  <a:satMod val="160000"/>
                </a:srgbClr>
              </a:gs>
            </a:gsLst>
            <a:lin ang="2700000" scaled="1"/>
            <a:tileRect/>
          </a:gradFill>
        </p:spPr>
        <p:txBody>
          <a:bodyPr wrap="square">
            <a:spAutoFit/>
          </a:bodyPr>
          <a:lstStyle/>
          <a:p>
            <a:pPr algn="ctr"/>
            <a:r>
              <a:rPr kumimoji="1" lang="en-GB" b="1" i="1" dirty="0">
                <a:latin typeface="Bradley Hand ITC" panose="03070402050302030203" pitchFamily="66" charset="0"/>
              </a:rPr>
              <a:t>‘Pupils are proud to attend St Patrick’s Catholic Primary School’            </a:t>
            </a:r>
            <a:r>
              <a:rPr kumimoji="1" lang="en-GB" sz="2000" b="1" i="1" dirty="0">
                <a:latin typeface="Bradley Hand ITC" panose="03070402050302030203" pitchFamily="66" charset="0"/>
              </a:rPr>
              <a:t>(OFSTED 2022)</a:t>
            </a:r>
          </a:p>
        </p:txBody>
      </p:sp>
      <p:sp>
        <p:nvSpPr>
          <p:cNvPr id="12" name="Rectangle 11">
            <a:extLst>
              <a:ext uri="{FF2B5EF4-FFF2-40B4-BE49-F238E27FC236}">
                <a16:creationId xmlns:a16="http://schemas.microsoft.com/office/drawing/2014/main" id="{708C5289-DA64-4ACC-923B-ACE3FC2BAFE1}"/>
              </a:ext>
            </a:extLst>
          </p:cNvPr>
          <p:cNvSpPr/>
          <p:nvPr/>
        </p:nvSpPr>
        <p:spPr>
          <a:xfrm>
            <a:off x="504736" y="323926"/>
            <a:ext cx="11182525" cy="1754326"/>
          </a:xfrm>
          <a:prstGeom prst="rect">
            <a:avLst/>
          </a:prstGeom>
          <a:gradFill flip="none" rotWithShape="1">
            <a:gsLst>
              <a:gs pos="0">
                <a:srgbClr val="CC00FF">
                  <a:tint val="66000"/>
                  <a:satMod val="160000"/>
                </a:srgbClr>
              </a:gs>
              <a:gs pos="0">
                <a:srgbClr val="CC00FF">
                  <a:tint val="44500"/>
                  <a:satMod val="160000"/>
                </a:srgbClr>
              </a:gs>
              <a:gs pos="100000">
                <a:srgbClr val="CC00FF">
                  <a:tint val="23500"/>
                  <a:satMod val="160000"/>
                </a:srgbClr>
              </a:gs>
            </a:gsLst>
            <a:lin ang="2700000" scaled="1"/>
            <a:tileRect/>
          </a:gradFill>
          <a:ln>
            <a:noFill/>
          </a:ln>
        </p:spPr>
        <p:txBody>
          <a:bodyPr wrap="square">
            <a:spAutoFit/>
          </a:bodyPr>
          <a:lstStyle/>
          <a:p>
            <a:pPr algn="ctr"/>
            <a:r>
              <a:rPr lang="en-GB" i="1" dirty="0"/>
              <a:t>‘</a:t>
            </a:r>
            <a:r>
              <a:rPr lang="en-GB" b="1" i="1" dirty="0">
                <a:latin typeface="Bradley Hand ITC" panose="03070402050302030203" pitchFamily="66" charset="0"/>
              </a:rPr>
              <a:t>Our children have really enjoyed the enrichment opportunities, particularly the visits to Parliament and the </a:t>
            </a:r>
            <a:r>
              <a:rPr lang="en-GB" b="1" i="1" dirty="0" err="1">
                <a:latin typeface="Bradley Hand ITC" panose="03070402050302030203" pitchFamily="66" charset="0"/>
              </a:rPr>
              <a:t>Kilve</a:t>
            </a:r>
            <a:r>
              <a:rPr lang="en-GB" b="1" i="1" dirty="0">
                <a:latin typeface="Bradley Hand ITC" panose="03070402050302030203" pitchFamily="66" charset="0"/>
              </a:rPr>
              <a:t> Court and PGL residentials for Y5 last year and Y6 this year respectively.  Other real highlights for us and our children have been the KS2 'Prince of Peace' performance and the KS1 nativity, which were so full of joy and energy.  Our children really enjoy being a part of the chaplaincy team and we love that the school encourages them to be agents of change - writing to the Prime Minister, acts of kindness etc. The Catholic ethos of the school supports and reflects our family values well’ </a:t>
            </a:r>
            <a:r>
              <a:rPr lang="en-GB" sz="1400" b="1" i="1" dirty="0">
                <a:latin typeface="Bradley Hand ITC" panose="03070402050302030203" pitchFamily="66" charset="0"/>
              </a:rPr>
              <a:t>(Parent Survey 2024)</a:t>
            </a:r>
            <a:endParaRPr lang="en-GB" sz="2000" b="1" i="1" dirty="0">
              <a:latin typeface="Bradley Hand ITC" panose="03070402050302030203" pitchFamily="66" charset="0"/>
            </a:endParaRPr>
          </a:p>
        </p:txBody>
      </p:sp>
    </p:spTree>
    <p:extLst>
      <p:ext uri="{BB962C8B-B14F-4D97-AF65-F5344CB8AC3E}">
        <p14:creationId xmlns:p14="http://schemas.microsoft.com/office/powerpoint/2010/main" val="2209493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6138" y="189279"/>
            <a:ext cx="10515600" cy="1325563"/>
          </a:xfrm>
        </p:spPr>
        <p:txBody>
          <a:bodyPr/>
          <a:lstStyle/>
          <a:p>
            <a:r>
              <a:rPr lang="en-GB" b="1" dirty="0">
                <a:solidFill>
                  <a:srgbClr val="0000FF"/>
                </a:solidFill>
                <a:latin typeface="Palatino Linotype" panose="02040502050505030304" pitchFamily="18" charset="0"/>
              </a:rPr>
              <a:t>WHO ARE WE?</a:t>
            </a:r>
          </a:p>
        </p:txBody>
      </p:sp>
      <p:sp>
        <p:nvSpPr>
          <p:cNvPr id="4" name="Content Placeholder 3"/>
          <p:cNvSpPr>
            <a:spLocks noGrp="1"/>
          </p:cNvSpPr>
          <p:nvPr>
            <p:ph sz="half" idx="1"/>
          </p:nvPr>
        </p:nvSpPr>
        <p:spPr>
          <a:xfrm>
            <a:off x="247506" y="1280810"/>
            <a:ext cx="5181600" cy="4720093"/>
          </a:xfrm>
        </p:spPr>
        <p:txBody>
          <a:bodyPr>
            <a:normAutofit lnSpcReduction="10000"/>
          </a:bodyPr>
          <a:lstStyle/>
          <a:p>
            <a:r>
              <a:rPr lang="en-GB" dirty="0">
                <a:latin typeface="Palatino Linotype" panose="02040502050505030304" pitchFamily="18" charset="0"/>
              </a:rPr>
              <a:t>Opened in 1966 to serve the Catholic families of Corsham and Melksham parishes, and outlying villages.</a:t>
            </a:r>
          </a:p>
          <a:p>
            <a:endParaRPr lang="en-GB" dirty="0">
              <a:latin typeface="Palatino Linotype" panose="02040502050505030304" pitchFamily="18" charset="0"/>
            </a:endParaRPr>
          </a:p>
          <a:p>
            <a:r>
              <a:rPr lang="en-GB" dirty="0">
                <a:latin typeface="Palatino Linotype" panose="02040502050505030304" pitchFamily="18" charset="0"/>
              </a:rPr>
              <a:t>We are part of the Corsham Hub of local LA schools.</a:t>
            </a:r>
          </a:p>
          <a:p>
            <a:endParaRPr lang="en-GB" dirty="0">
              <a:latin typeface="Palatino Linotype" panose="02040502050505030304" pitchFamily="18" charset="0"/>
            </a:endParaRPr>
          </a:p>
          <a:p>
            <a:r>
              <a:rPr lang="en-GB" dirty="0">
                <a:latin typeface="Palatino Linotype" panose="02040502050505030304" pitchFamily="18" charset="0"/>
              </a:rPr>
              <a:t>We are part of the ‘Camino Partnership’ of local Catholic schools in the Clifton Diocese.</a:t>
            </a:r>
          </a:p>
        </p:txBody>
      </p:sp>
      <p:pic>
        <p:nvPicPr>
          <p:cNvPr id="9" name="Picture 8"/>
          <p:cNvPicPr>
            <a:picLocks noChangeAspect="1"/>
          </p:cNvPicPr>
          <p:nvPr/>
        </p:nvPicPr>
        <p:blipFill>
          <a:blip r:embed="rId2"/>
          <a:stretch>
            <a:fillRect/>
          </a:stretch>
        </p:blipFill>
        <p:spPr>
          <a:xfrm>
            <a:off x="5614790" y="484299"/>
            <a:ext cx="2747177" cy="2088242"/>
          </a:xfrm>
          <a:prstGeom prst="rect">
            <a:avLst/>
          </a:prstGeom>
        </p:spPr>
      </p:pic>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300977" y="5403399"/>
            <a:ext cx="1341437" cy="1152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00243" y="5378793"/>
            <a:ext cx="1262063" cy="1201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6">
            <a:extLst>
              <a:ext uri="{FF2B5EF4-FFF2-40B4-BE49-F238E27FC236}">
                <a16:creationId xmlns:a16="http://schemas.microsoft.com/office/drawing/2014/main" id="{EB4AAA5E-FD26-4C6D-8331-0BA42D5F91F4}"/>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rot="10800000">
            <a:off x="9290965" y="1184777"/>
            <a:ext cx="2290439" cy="1717829"/>
          </a:xfrm>
          <a:prstGeom prst="rect">
            <a:avLst/>
          </a:prstGeom>
        </p:spPr>
      </p:pic>
      <p:pic>
        <p:nvPicPr>
          <p:cNvPr id="10" name="Picture 9">
            <a:extLst>
              <a:ext uri="{FF2B5EF4-FFF2-40B4-BE49-F238E27FC236}">
                <a16:creationId xmlns:a16="http://schemas.microsoft.com/office/drawing/2014/main" id="{A5F82E54-016B-4873-BFB6-633CFFA45984}"/>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205062" y="3040278"/>
            <a:ext cx="2537620" cy="1895383"/>
          </a:xfrm>
          <a:prstGeom prst="rect">
            <a:avLst/>
          </a:prstGeom>
        </p:spPr>
      </p:pic>
      <p:pic>
        <p:nvPicPr>
          <p:cNvPr id="12" name="Picture 11">
            <a:extLst>
              <a:ext uri="{FF2B5EF4-FFF2-40B4-BE49-F238E27FC236}">
                <a16:creationId xmlns:a16="http://schemas.microsoft.com/office/drawing/2014/main" id="{0DAB3886-AD00-4A87-A111-EA9DA086C01E}"/>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981353" y="3955394"/>
            <a:ext cx="2660342" cy="1995257"/>
          </a:xfrm>
          <a:prstGeom prst="rect">
            <a:avLst/>
          </a:prstGeom>
        </p:spPr>
      </p:pic>
      <p:pic>
        <p:nvPicPr>
          <p:cNvPr id="3" name="Picture 2">
            <a:extLst>
              <a:ext uri="{FF2B5EF4-FFF2-40B4-BE49-F238E27FC236}">
                <a16:creationId xmlns:a16="http://schemas.microsoft.com/office/drawing/2014/main" id="{2831B978-D263-4F11-96BA-1B67EE5CFD33}"/>
              </a:ext>
            </a:extLst>
          </p:cNvPr>
          <p:cNvPicPr>
            <a:picLocks noChangeAspect="1"/>
          </p:cNvPicPr>
          <p:nvPr/>
        </p:nvPicPr>
        <p:blipFill>
          <a:blip r:embed="rId8"/>
          <a:stretch>
            <a:fillRect/>
          </a:stretch>
        </p:blipFill>
        <p:spPr>
          <a:xfrm>
            <a:off x="10987621" y="191382"/>
            <a:ext cx="877900" cy="755970"/>
          </a:xfrm>
          <a:prstGeom prst="rect">
            <a:avLst/>
          </a:prstGeom>
        </p:spPr>
      </p:pic>
    </p:spTree>
    <p:extLst>
      <p:ext uri="{BB962C8B-B14F-4D97-AF65-F5344CB8AC3E}">
        <p14:creationId xmlns:p14="http://schemas.microsoft.com/office/powerpoint/2010/main" val="363279600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92968" y="139343"/>
            <a:ext cx="10515600" cy="1325563"/>
          </a:xfrm>
        </p:spPr>
        <p:txBody>
          <a:bodyPr/>
          <a:lstStyle/>
          <a:p>
            <a:r>
              <a:rPr lang="en-GB" b="1" dirty="0">
                <a:solidFill>
                  <a:srgbClr val="0000FF"/>
                </a:solidFill>
                <a:latin typeface="Palatino Linotype" panose="02040502050505030304" pitchFamily="18" charset="0"/>
              </a:rPr>
              <a:t>STANDARDS</a:t>
            </a:r>
          </a:p>
        </p:txBody>
      </p:sp>
      <p:sp>
        <p:nvSpPr>
          <p:cNvPr id="4" name="Content Placeholder 3"/>
          <p:cNvSpPr>
            <a:spLocks noGrp="1"/>
          </p:cNvSpPr>
          <p:nvPr>
            <p:ph sz="half" idx="1"/>
          </p:nvPr>
        </p:nvSpPr>
        <p:spPr>
          <a:xfrm>
            <a:off x="195943" y="1269507"/>
            <a:ext cx="4672573" cy="2095131"/>
          </a:xfrm>
          <a:gradFill flip="none" rotWithShape="1">
            <a:gsLst>
              <a:gs pos="0">
                <a:srgbClr val="CC00FF">
                  <a:tint val="66000"/>
                  <a:satMod val="160000"/>
                </a:srgbClr>
              </a:gs>
              <a:gs pos="0">
                <a:srgbClr val="CC00FF">
                  <a:tint val="44500"/>
                  <a:satMod val="160000"/>
                </a:srgbClr>
              </a:gs>
              <a:gs pos="100000">
                <a:srgbClr val="CC00FF">
                  <a:tint val="23500"/>
                  <a:satMod val="160000"/>
                </a:srgbClr>
              </a:gs>
            </a:gsLst>
            <a:lin ang="2700000" scaled="1"/>
            <a:tileRect/>
          </a:gradFill>
        </p:spPr>
        <p:txBody>
          <a:bodyPr>
            <a:normAutofit fontScale="77500" lnSpcReduction="20000"/>
          </a:bodyPr>
          <a:lstStyle/>
          <a:p>
            <a:pPr marL="0" indent="0">
              <a:buNone/>
            </a:pPr>
            <a:r>
              <a:rPr lang="en-GB" sz="2300" b="1" dirty="0">
                <a:latin typeface="Bradley Hand ITC" panose="03070402050302030203" pitchFamily="66" charset="0"/>
              </a:rPr>
              <a:t>‘Staff are ambitious for all pupils, including pupils with special educational needs and/or disabilities (SEND).’ </a:t>
            </a:r>
          </a:p>
          <a:p>
            <a:pPr marL="0" indent="0">
              <a:buNone/>
            </a:pPr>
            <a:endParaRPr lang="en-GB" sz="2300" b="1" dirty="0">
              <a:latin typeface="Bradley Hand ITC" panose="03070402050302030203" pitchFamily="66" charset="0"/>
            </a:endParaRPr>
          </a:p>
          <a:p>
            <a:pPr marL="0" indent="0">
              <a:buNone/>
            </a:pPr>
            <a:r>
              <a:rPr lang="en-GB" sz="2300" b="1" dirty="0">
                <a:latin typeface="Bradley Hand ITC" panose="03070402050302030203" pitchFamily="66" charset="0"/>
              </a:rPr>
              <a:t>‘Pupils enjoy learning and want to do well’</a:t>
            </a:r>
          </a:p>
          <a:p>
            <a:pPr marL="0" indent="0">
              <a:buNone/>
            </a:pPr>
            <a:endParaRPr lang="en-GB" sz="2300" b="1" dirty="0">
              <a:latin typeface="Bradley Hand ITC" panose="03070402050302030203" pitchFamily="66" charset="0"/>
            </a:endParaRPr>
          </a:p>
          <a:p>
            <a:pPr marL="0" indent="0">
              <a:buNone/>
            </a:pPr>
            <a:r>
              <a:rPr lang="en-GB" sz="2300" b="1" dirty="0">
                <a:latin typeface="Bradley Hand ITC" panose="03070402050302030203" pitchFamily="66" charset="0"/>
              </a:rPr>
              <a:t>                                        </a:t>
            </a:r>
            <a:r>
              <a:rPr kumimoji="1" lang="en-GB" sz="2300" b="1" i="1" dirty="0">
                <a:latin typeface="Bradley Hand ITC" panose="03070402050302030203" pitchFamily="66" charset="0"/>
              </a:rPr>
              <a:t>(Ofsted 2022) </a:t>
            </a:r>
            <a:endParaRPr kumimoji="1" lang="en-GB" sz="2300" b="1" dirty="0">
              <a:latin typeface="Bradley Hand ITC" panose="03070402050302030203" pitchFamily="66" charset="0"/>
            </a:endParaRPr>
          </a:p>
          <a:p>
            <a:pPr marL="0" indent="0">
              <a:buNone/>
            </a:pPr>
            <a:endParaRPr kumimoji="1" lang="en-GB" sz="2300" dirty="0"/>
          </a:p>
          <a:p>
            <a:pPr marL="0" indent="0">
              <a:buNone/>
            </a:pPr>
            <a:endParaRPr lang="en-GB" sz="2300" dirty="0"/>
          </a:p>
          <a:p>
            <a:pPr marL="0" indent="0">
              <a:buNone/>
            </a:pPr>
            <a:endParaRPr lang="en-GB" sz="2900" dirty="0"/>
          </a:p>
          <a:p>
            <a:pPr marL="0" indent="0">
              <a:buNone/>
            </a:pPr>
            <a:endParaRPr lang="en-GB" dirty="0"/>
          </a:p>
        </p:txBody>
      </p:sp>
      <p:sp>
        <p:nvSpPr>
          <p:cNvPr id="5" name="Content Placeholder 4"/>
          <p:cNvSpPr>
            <a:spLocks noGrp="1"/>
          </p:cNvSpPr>
          <p:nvPr>
            <p:ph sz="half" idx="2"/>
          </p:nvPr>
        </p:nvSpPr>
        <p:spPr>
          <a:xfrm>
            <a:off x="5165541" y="529660"/>
            <a:ext cx="5942246" cy="5798679"/>
          </a:xfrm>
        </p:spPr>
        <p:txBody>
          <a:bodyPr>
            <a:normAutofit fontScale="77500" lnSpcReduction="20000"/>
          </a:bodyPr>
          <a:lstStyle/>
          <a:p>
            <a:r>
              <a:rPr lang="en-GB" dirty="0">
                <a:latin typeface="Palatino Linotype" panose="02040502050505030304" pitchFamily="18" charset="0"/>
              </a:rPr>
              <a:t>We work collaboratively with other schools in the clusters e.g. planning and moderation.</a:t>
            </a:r>
          </a:p>
          <a:p>
            <a:pPr marL="0" indent="0">
              <a:buNone/>
            </a:pPr>
            <a:endParaRPr lang="en-GB" dirty="0">
              <a:latin typeface="Palatino Linotype" panose="02040502050505030304" pitchFamily="18" charset="0"/>
            </a:endParaRPr>
          </a:p>
          <a:p>
            <a:r>
              <a:rPr lang="en-GB" dirty="0">
                <a:latin typeface="Palatino Linotype" panose="02040502050505030304" pitchFamily="18" charset="0"/>
              </a:rPr>
              <a:t>School focus on growing pupils – and growing staff.</a:t>
            </a:r>
          </a:p>
          <a:p>
            <a:endParaRPr lang="en-GB" dirty="0">
              <a:latin typeface="Palatino Linotype" panose="02040502050505030304" pitchFamily="18" charset="0"/>
            </a:endParaRPr>
          </a:p>
          <a:p>
            <a:r>
              <a:rPr lang="en-GB" dirty="0">
                <a:latin typeface="Palatino Linotype" panose="02040502050505030304" pitchFamily="18" charset="0"/>
              </a:rPr>
              <a:t>SEN and vulnerable  support identified as pro-active and supportive.</a:t>
            </a:r>
          </a:p>
          <a:p>
            <a:endParaRPr lang="en-GB" dirty="0">
              <a:latin typeface="Palatino Linotype" panose="02040502050505030304" pitchFamily="18" charset="0"/>
            </a:endParaRPr>
          </a:p>
          <a:p>
            <a:r>
              <a:rPr lang="en-GB" dirty="0">
                <a:latin typeface="Palatino Linotype" panose="02040502050505030304" pitchFamily="18" charset="0"/>
              </a:rPr>
              <a:t>Early Years provision recognised as dynamic and engaging.</a:t>
            </a:r>
          </a:p>
          <a:p>
            <a:endParaRPr lang="en-GB" dirty="0">
              <a:latin typeface="Palatino Linotype" panose="02040502050505030304" pitchFamily="18" charset="0"/>
            </a:endParaRPr>
          </a:p>
          <a:p>
            <a:r>
              <a:rPr lang="en-GB" dirty="0">
                <a:latin typeface="Palatino Linotype" panose="02040502050505030304" pitchFamily="18" charset="0"/>
              </a:rPr>
              <a:t>Parents as Partners in Learning and Wellbeing.</a:t>
            </a:r>
          </a:p>
          <a:p>
            <a:endParaRPr lang="en-GB" dirty="0">
              <a:latin typeface="Palatino Linotype" panose="02040502050505030304" pitchFamily="18" charset="0"/>
            </a:endParaRPr>
          </a:p>
          <a:p>
            <a:r>
              <a:rPr lang="en-GB" dirty="0">
                <a:latin typeface="Palatino Linotype" panose="02040502050505030304" pitchFamily="18" charset="0"/>
              </a:rPr>
              <a:t>Learners perform very well in statutory tests across the school, in comparison with national and local results </a:t>
            </a:r>
          </a:p>
        </p:txBody>
      </p:sp>
      <p:sp>
        <p:nvSpPr>
          <p:cNvPr id="3" name="Rectangle 2">
            <a:extLst>
              <a:ext uri="{FF2B5EF4-FFF2-40B4-BE49-F238E27FC236}">
                <a16:creationId xmlns:a16="http://schemas.microsoft.com/office/drawing/2014/main" id="{6E84FC83-959A-45D4-8CC8-F7F3D66E82FC}"/>
              </a:ext>
            </a:extLst>
          </p:cNvPr>
          <p:cNvSpPr/>
          <p:nvPr/>
        </p:nvSpPr>
        <p:spPr>
          <a:xfrm>
            <a:off x="705725" y="4197296"/>
            <a:ext cx="3653007" cy="1754326"/>
          </a:xfrm>
          <a:prstGeom prst="rect">
            <a:avLst/>
          </a:prstGeom>
          <a:gradFill flip="none" rotWithShape="1">
            <a:gsLst>
              <a:gs pos="0">
                <a:srgbClr val="CC00FF">
                  <a:tint val="66000"/>
                  <a:satMod val="160000"/>
                </a:srgbClr>
              </a:gs>
              <a:gs pos="0">
                <a:srgbClr val="CC00FF">
                  <a:tint val="44500"/>
                  <a:satMod val="160000"/>
                </a:srgbClr>
              </a:gs>
              <a:gs pos="100000">
                <a:srgbClr val="CC00FF">
                  <a:tint val="23500"/>
                  <a:satMod val="160000"/>
                </a:srgbClr>
              </a:gs>
            </a:gsLst>
            <a:lin ang="2700000" scaled="1"/>
            <a:tileRect/>
          </a:gradFill>
        </p:spPr>
        <p:txBody>
          <a:bodyPr wrap="square">
            <a:spAutoFit/>
          </a:bodyPr>
          <a:lstStyle/>
          <a:p>
            <a:r>
              <a:rPr kumimoji="1" lang="en-GB" b="1" i="1" dirty="0">
                <a:latin typeface="Bradley Hand ITC" panose="03070402050302030203" pitchFamily="66" charset="0"/>
              </a:rPr>
              <a:t>‘</a:t>
            </a:r>
            <a:r>
              <a:rPr lang="en-GB" b="1" i="1" dirty="0">
                <a:latin typeface="Bradley Hand ITC" panose="03070402050302030203" pitchFamily="66" charset="0"/>
              </a:rPr>
              <a:t>Pupils are able to make strong links between the school’s values, Catholic social teaching</a:t>
            </a:r>
          </a:p>
          <a:p>
            <a:r>
              <a:rPr lang="en-GB" b="1" i="1" dirty="0">
                <a:latin typeface="Bradley Hand ITC" panose="03070402050302030203" pitchFamily="66" charset="0"/>
              </a:rPr>
              <a:t>and their own lives, due to their high level of understanding.’   </a:t>
            </a:r>
          </a:p>
          <a:p>
            <a:pPr algn="r"/>
            <a:r>
              <a:rPr lang="en-GB" b="1" i="1" dirty="0">
                <a:latin typeface="Bradley Hand ITC" panose="03070402050302030203" pitchFamily="66" charset="0"/>
              </a:rPr>
              <a:t>             (Sect. 48 Inspection 2025)</a:t>
            </a:r>
            <a:endParaRPr kumimoji="1" lang="en-GB" b="1" i="1" dirty="0">
              <a:latin typeface="Bradley Hand ITC" panose="03070402050302030203" pitchFamily="66" charset="0"/>
            </a:endParaRPr>
          </a:p>
        </p:txBody>
      </p:sp>
      <p:pic>
        <p:nvPicPr>
          <p:cNvPr id="6" name="Picture 5">
            <a:extLst>
              <a:ext uri="{FF2B5EF4-FFF2-40B4-BE49-F238E27FC236}">
                <a16:creationId xmlns:a16="http://schemas.microsoft.com/office/drawing/2014/main" id="{798E4E79-DFF4-4725-8664-2221769082F5}"/>
              </a:ext>
            </a:extLst>
          </p:cNvPr>
          <p:cNvPicPr>
            <a:picLocks noChangeAspect="1"/>
          </p:cNvPicPr>
          <p:nvPr/>
        </p:nvPicPr>
        <p:blipFill>
          <a:blip r:embed="rId2"/>
          <a:stretch>
            <a:fillRect/>
          </a:stretch>
        </p:blipFill>
        <p:spPr>
          <a:xfrm>
            <a:off x="11107787" y="153915"/>
            <a:ext cx="874750" cy="751490"/>
          </a:xfrm>
          <a:prstGeom prst="rect">
            <a:avLst/>
          </a:prstGeom>
        </p:spPr>
      </p:pic>
    </p:spTree>
    <p:extLst>
      <p:ext uri="{BB962C8B-B14F-4D97-AF65-F5344CB8AC3E}">
        <p14:creationId xmlns:p14="http://schemas.microsoft.com/office/powerpoint/2010/main" val="299330707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loud Callout 6"/>
          <p:cNvSpPr/>
          <p:nvPr/>
        </p:nvSpPr>
        <p:spPr>
          <a:xfrm rot="1027681">
            <a:off x="6513065" y="1266945"/>
            <a:ext cx="5416187" cy="2695965"/>
          </a:xfrm>
          <a:prstGeom prst="cloudCallout">
            <a:avLst/>
          </a:prstGeom>
          <a:gradFill flip="none" rotWithShape="1">
            <a:gsLst>
              <a:gs pos="0">
                <a:srgbClr val="CC00FF">
                  <a:tint val="66000"/>
                  <a:satMod val="160000"/>
                </a:srgbClr>
              </a:gs>
              <a:gs pos="0">
                <a:srgbClr val="CC00FF">
                  <a:tint val="44500"/>
                  <a:satMod val="160000"/>
                </a:srgbClr>
              </a:gs>
              <a:gs pos="100000">
                <a:srgbClr val="CC00FF">
                  <a:tint val="23500"/>
                  <a:satMod val="160000"/>
                </a:srgb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b="1" i="1" dirty="0">
              <a:solidFill>
                <a:schemeClr val="tx1"/>
              </a:solidFill>
              <a:latin typeface="Bradley Hand ITC" panose="03070402050302030203" pitchFamily="66" charset="0"/>
            </a:endParaRPr>
          </a:p>
          <a:p>
            <a:pPr algn="ctr"/>
            <a:r>
              <a:rPr lang="en-GB" sz="1600" b="1" i="1" dirty="0">
                <a:solidFill>
                  <a:schemeClr val="tx1"/>
                </a:solidFill>
                <a:latin typeface="Bradley Hand ITC" panose="03070402050302030203" pitchFamily="66" charset="0"/>
              </a:rPr>
              <a:t>   We love the compassionate and     passionate care the St Patricks provides our son. He is able to thrive in school due to a wonderful plethora of staff members who encourage and nurture.</a:t>
            </a:r>
            <a:r>
              <a:rPr lang="en-GB" b="1" dirty="0">
                <a:solidFill>
                  <a:schemeClr val="tx1"/>
                </a:solidFill>
              </a:rPr>
              <a:t> </a:t>
            </a:r>
          </a:p>
        </p:txBody>
      </p:sp>
      <p:sp>
        <p:nvSpPr>
          <p:cNvPr id="2" name="Title 1"/>
          <p:cNvSpPr>
            <a:spLocks noGrp="1"/>
          </p:cNvSpPr>
          <p:nvPr>
            <p:ph type="title"/>
          </p:nvPr>
        </p:nvSpPr>
        <p:spPr>
          <a:xfrm>
            <a:off x="147735" y="154828"/>
            <a:ext cx="10515600" cy="1325563"/>
          </a:xfrm>
        </p:spPr>
        <p:txBody>
          <a:bodyPr/>
          <a:lstStyle/>
          <a:p>
            <a:r>
              <a:rPr lang="en-GB" dirty="0">
                <a:solidFill>
                  <a:srgbClr val="0000FF"/>
                </a:solidFill>
                <a:latin typeface="Palatino Linotype" panose="02040502050505030304" pitchFamily="18" charset="0"/>
              </a:rPr>
              <a:t>WHAT OUR PARENTS THINK…</a:t>
            </a:r>
          </a:p>
        </p:txBody>
      </p:sp>
      <p:sp>
        <p:nvSpPr>
          <p:cNvPr id="3" name="Content Placeholder 2"/>
          <p:cNvSpPr>
            <a:spLocks noGrp="1"/>
          </p:cNvSpPr>
          <p:nvPr>
            <p:ph sz="half" idx="1"/>
          </p:nvPr>
        </p:nvSpPr>
        <p:spPr>
          <a:xfrm>
            <a:off x="550506" y="1539551"/>
            <a:ext cx="5469294" cy="5103844"/>
          </a:xfrm>
        </p:spPr>
        <p:txBody>
          <a:bodyPr>
            <a:normAutofit/>
          </a:bodyPr>
          <a:lstStyle/>
          <a:p>
            <a:pPr marL="0" indent="0" eaLnBrk="0" hangingPunct="0">
              <a:buNone/>
            </a:pPr>
            <a:endParaRPr kumimoji="1" lang="en-GB" b="1" dirty="0"/>
          </a:p>
          <a:p>
            <a:pPr marL="0" lvl="0" indent="0">
              <a:buNone/>
            </a:pPr>
            <a:endParaRPr lang="en-GB" dirty="0"/>
          </a:p>
          <a:p>
            <a:endParaRPr lang="en-GB" dirty="0"/>
          </a:p>
        </p:txBody>
      </p:sp>
      <p:sp>
        <p:nvSpPr>
          <p:cNvPr id="4" name="Content Placeholder 3"/>
          <p:cNvSpPr>
            <a:spLocks noGrp="1"/>
          </p:cNvSpPr>
          <p:nvPr>
            <p:ph sz="half" idx="2"/>
          </p:nvPr>
        </p:nvSpPr>
        <p:spPr>
          <a:xfrm>
            <a:off x="2589245" y="1825624"/>
            <a:ext cx="5181600" cy="4817771"/>
          </a:xfrm>
        </p:spPr>
        <p:txBody>
          <a:bodyPr>
            <a:normAutofit/>
          </a:bodyPr>
          <a:lstStyle/>
          <a:p>
            <a:pPr marL="0" lvl="0" indent="0">
              <a:buNone/>
            </a:pPr>
            <a:endParaRPr lang="en-GB" dirty="0"/>
          </a:p>
          <a:p>
            <a:endParaRPr lang="en-GB" dirty="0"/>
          </a:p>
        </p:txBody>
      </p:sp>
      <p:sp>
        <p:nvSpPr>
          <p:cNvPr id="6" name="Oval Callout 5"/>
          <p:cNvSpPr/>
          <p:nvPr/>
        </p:nvSpPr>
        <p:spPr>
          <a:xfrm rot="496758">
            <a:off x="6600865" y="4050900"/>
            <a:ext cx="5523616" cy="2553338"/>
          </a:xfrm>
          <a:prstGeom prst="wedgeEllipseCallout">
            <a:avLst/>
          </a:prstGeom>
          <a:gradFill flip="none" rotWithShape="1">
            <a:gsLst>
              <a:gs pos="0">
                <a:srgbClr val="CC00FF">
                  <a:tint val="66000"/>
                  <a:satMod val="160000"/>
                </a:srgbClr>
              </a:gs>
              <a:gs pos="0">
                <a:srgbClr val="CC00FF">
                  <a:tint val="44500"/>
                  <a:satMod val="160000"/>
                </a:srgbClr>
              </a:gs>
              <a:gs pos="100000">
                <a:srgbClr val="CC00FF">
                  <a:tint val="23500"/>
                  <a:satMod val="160000"/>
                </a:srgb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sz="1600" b="1" dirty="0">
                <a:solidFill>
                  <a:schemeClr val="tx1"/>
                </a:solidFill>
                <a:latin typeface="Bradley Hand ITC" panose="03070402050302030203" pitchFamily="66" charset="0"/>
              </a:rPr>
              <a:t>Enrichment is a real strength of the school and it has been lovely to see some of these elements that make the school unique, return again.  Our children particularly enjoyed 'Big Me Week' and 'Wish You Were Here' Day and it was clear that the staff had gone above and beyond to make these memorable experiences for the children. </a:t>
            </a:r>
          </a:p>
        </p:txBody>
      </p:sp>
      <p:sp>
        <p:nvSpPr>
          <p:cNvPr id="8" name="Explosion 2 7"/>
          <p:cNvSpPr/>
          <p:nvPr/>
        </p:nvSpPr>
        <p:spPr>
          <a:xfrm rot="21286303">
            <a:off x="151856" y="3840178"/>
            <a:ext cx="6419461" cy="2575249"/>
          </a:xfrm>
          <a:prstGeom prst="irregularSeal2">
            <a:avLst/>
          </a:prstGeom>
          <a:gradFill flip="none" rotWithShape="1">
            <a:gsLst>
              <a:gs pos="0">
                <a:srgbClr val="CC00FF">
                  <a:tint val="66000"/>
                  <a:satMod val="160000"/>
                </a:srgbClr>
              </a:gs>
              <a:gs pos="0">
                <a:srgbClr val="CC00FF">
                  <a:tint val="44500"/>
                  <a:satMod val="160000"/>
                </a:srgbClr>
              </a:gs>
              <a:gs pos="100000">
                <a:srgbClr val="CC00FF">
                  <a:tint val="23500"/>
                  <a:satMod val="160000"/>
                </a:srgbClr>
              </a:gs>
            </a:gsLst>
            <a:lin ang="270000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dirty="0">
                <a:solidFill>
                  <a:schemeClr val="tx1"/>
                </a:solidFill>
                <a:latin typeface="Bradley Hand ITC" panose="03070402050302030203" pitchFamily="66" charset="0"/>
              </a:rPr>
              <a:t>“Each child is known as an individual with their individual needs catered for.”</a:t>
            </a:r>
          </a:p>
        </p:txBody>
      </p:sp>
      <p:sp>
        <p:nvSpPr>
          <p:cNvPr id="9" name="Oval Callout 8"/>
          <p:cNvSpPr/>
          <p:nvPr/>
        </p:nvSpPr>
        <p:spPr>
          <a:xfrm>
            <a:off x="147735" y="1063589"/>
            <a:ext cx="4991877" cy="2780522"/>
          </a:xfrm>
          <a:prstGeom prst="wedgeEllipseCallout">
            <a:avLst/>
          </a:prstGeom>
          <a:gradFill flip="none" rotWithShape="1">
            <a:gsLst>
              <a:gs pos="0">
                <a:srgbClr val="CC00FF">
                  <a:tint val="66000"/>
                  <a:satMod val="160000"/>
                </a:srgbClr>
              </a:gs>
              <a:gs pos="100000">
                <a:srgbClr val="CC00FF">
                  <a:tint val="23500"/>
                  <a:satMod val="160000"/>
                </a:srgbClr>
              </a:gs>
            </a:gsLst>
            <a:lin ang="0" scaled="1"/>
            <a:tileRect/>
          </a:gra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GB" b="1" i="1" dirty="0">
                <a:solidFill>
                  <a:schemeClr val="tx1"/>
                </a:solidFill>
                <a:latin typeface="Bradley Hand ITC" panose="03070402050302030203" pitchFamily="66" charset="0"/>
              </a:rPr>
              <a:t>Staff have high expectations of children. Extra thought is clearly put into making the school a place where children feel enthusiastic about learning.</a:t>
            </a:r>
          </a:p>
        </p:txBody>
      </p:sp>
      <p:pic>
        <p:nvPicPr>
          <p:cNvPr id="5" name="Picture 4">
            <a:extLst>
              <a:ext uri="{FF2B5EF4-FFF2-40B4-BE49-F238E27FC236}">
                <a16:creationId xmlns:a16="http://schemas.microsoft.com/office/drawing/2014/main" id="{66250D03-AEFF-4E4E-B824-92D673BBF9D3}"/>
              </a:ext>
            </a:extLst>
          </p:cNvPr>
          <p:cNvPicPr>
            <a:picLocks noChangeAspect="1"/>
          </p:cNvPicPr>
          <p:nvPr/>
        </p:nvPicPr>
        <p:blipFill>
          <a:blip r:embed="rId2"/>
          <a:stretch>
            <a:fillRect/>
          </a:stretch>
        </p:blipFill>
        <p:spPr>
          <a:xfrm>
            <a:off x="11018157" y="161120"/>
            <a:ext cx="877900" cy="755970"/>
          </a:xfrm>
          <a:prstGeom prst="rect">
            <a:avLst/>
          </a:prstGeom>
        </p:spPr>
      </p:pic>
    </p:spTree>
    <p:extLst>
      <p:ext uri="{BB962C8B-B14F-4D97-AF65-F5344CB8AC3E}">
        <p14:creationId xmlns:p14="http://schemas.microsoft.com/office/powerpoint/2010/main" val="1503133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98003" y="1471727"/>
            <a:ext cx="1988345" cy="13255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838200" y="72162"/>
            <a:ext cx="10515600" cy="1325563"/>
          </a:xfrm>
        </p:spPr>
        <p:txBody>
          <a:bodyPr/>
          <a:lstStyle/>
          <a:p>
            <a:r>
              <a:rPr lang="en-GB" dirty="0">
                <a:solidFill>
                  <a:srgbClr val="0000FF"/>
                </a:solidFill>
                <a:latin typeface="Palatino Linotype" panose="02040502050505030304" pitchFamily="18" charset="0"/>
              </a:rPr>
              <a:t>A CURRICULUM OF EXPERIENCES</a:t>
            </a:r>
          </a:p>
        </p:txBody>
      </p:sp>
      <p:sp>
        <p:nvSpPr>
          <p:cNvPr id="3" name="Content Placeholder 2"/>
          <p:cNvSpPr>
            <a:spLocks noGrp="1"/>
          </p:cNvSpPr>
          <p:nvPr>
            <p:ph sz="half" idx="1"/>
          </p:nvPr>
        </p:nvSpPr>
        <p:spPr>
          <a:xfrm>
            <a:off x="187516" y="1038087"/>
            <a:ext cx="9071894" cy="5019869"/>
          </a:xfrm>
        </p:spPr>
        <p:txBody>
          <a:bodyPr>
            <a:noAutofit/>
          </a:bodyPr>
          <a:lstStyle/>
          <a:p>
            <a:pPr>
              <a:lnSpc>
                <a:spcPct val="170000"/>
              </a:lnSpc>
            </a:pPr>
            <a:r>
              <a:rPr lang="en-GB" sz="2000" dirty="0">
                <a:latin typeface="Palatino Linotype" panose="02040502050505030304" pitchFamily="18" charset="0"/>
              </a:rPr>
              <a:t>Big Me (Careers) Week</a:t>
            </a:r>
          </a:p>
          <a:p>
            <a:pPr>
              <a:lnSpc>
                <a:spcPct val="170000"/>
              </a:lnSpc>
            </a:pPr>
            <a:r>
              <a:rPr lang="en-GB" sz="2000" dirty="0">
                <a:latin typeface="Palatino Linotype" panose="02040502050505030304" pitchFamily="18" charset="0"/>
              </a:rPr>
              <a:t>Links to Colchester Zoo</a:t>
            </a:r>
          </a:p>
          <a:p>
            <a:pPr>
              <a:lnSpc>
                <a:spcPct val="170000"/>
              </a:lnSpc>
            </a:pPr>
            <a:r>
              <a:rPr lang="en-GB" sz="2000" dirty="0">
                <a:latin typeface="Palatino Linotype" panose="02040502050505030304" pitchFamily="18" charset="0"/>
              </a:rPr>
              <a:t>Annual Art, Music, STEM, Maths,  Anti Bullying Weeks</a:t>
            </a:r>
          </a:p>
          <a:p>
            <a:pPr>
              <a:lnSpc>
                <a:spcPct val="170000"/>
              </a:lnSpc>
            </a:pPr>
            <a:r>
              <a:rPr lang="en-GB" sz="2000" dirty="0">
                <a:latin typeface="Palatino Linotype" panose="02040502050505030304" pitchFamily="18" charset="0"/>
              </a:rPr>
              <a:t>‘Wish You Were Here’ day</a:t>
            </a:r>
          </a:p>
          <a:p>
            <a:pPr>
              <a:lnSpc>
                <a:spcPct val="170000"/>
              </a:lnSpc>
            </a:pPr>
            <a:r>
              <a:rPr lang="en-GB" sz="2000" dirty="0">
                <a:latin typeface="Palatino Linotype" panose="02040502050505030304" pitchFamily="18" charset="0"/>
              </a:rPr>
              <a:t>Sports enrichment – fencing / ballroom dancing / skipping days / orienteering / Paralympics sports day / climbing wall / archery  </a:t>
            </a:r>
          </a:p>
          <a:p>
            <a:pPr>
              <a:lnSpc>
                <a:spcPct val="170000"/>
              </a:lnSpc>
            </a:pPr>
            <a:r>
              <a:rPr lang="en-GB" sz="2000" dirty="0">
                <a:latin typeface="Palatino Linotype" panose="02040502050505030304" pitchFamily="18" charset="0"/>
              </a:rPr>
              <a:t>Agents of Change: </a:t>
            </a:r>
            <a:r>
              <a:rPr lang="en-GB" sz="2000" dirty="0" err="1">
                <a:latin typeface="Palatino Linotype" panose="02040502050505030304" pitchFamily="18" charset="0"/>
              </a:rPr>
              <a:t>Laudato</a:t>
            </a:r>
            <a:r>
              <a:rPr lang="en-GB" sz="2000" dirty="0">
                <a:latin typeface="Palatino Linotype" panose="02040502050505030304" pitchFamily="18" charset="0"/>
              </a:rPr>
              <a:t> Si, Laudate Deum – Pilgrimage </a:t>
            </a:r>
          </a:p>
          <a:p>
            <a:pPr>
              <a:lnSpc>
                <a:spcPct val="170000"/>
              </a:lnSpc>
            </a:pPr>
            <a:r>
              <a:rPr lang="en-GB" sz="2000" dirty="0">
                <a:latin typeface="Palatino Linotype" panose="02040502050505030304" pitchFamily="18" charset="0"/>
              </a:rPr>
              <a:t>Music lessons</a:t>
            </a:r>
          </a:p>
          <a:p>
            <a:pPr>
              <a:lnSpc>
                <a:spcPct val="170000"/>
              </a:lnSpc>
            </a:pPr>
            <a:r>
              <a:rPr lang="en-GB" sz="2000" dirty="0">
                <a:latin typeface="Palatino Linotype" panose="02040502050505030304" pitchFamily="18" charset="0"/>
              </a:rPr>
              <a:t>‘Cultural capital’ – School visits </a:t>
            </a:r>
          </a:p>
        </p:txBody>
      </p:sp>
      <p:pic>
        <p:nvPicPr>
          <p:cNvPr id="5" name="Picture 4">
            <a:extLst>
              <a:ext uri="{FF2B5EF4-FFF2-40B4-BE49-F238E27FC236}">
                <a16:creationId xmlns:a16="http://schemas.microsoft.com/office/drawing/2014/main" id="{0878F9BB-59A2-4C27-B348-9FF80639BA7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7536815" y="1477351"/>
            <a:ext cx="2043274" cy="1532456"/>
          </a:xfrm>
          <a:prstGeom prst="rect">
            <a:avLst/>
          </a:prstGeom>
        </p:spPr>
      </p:pic>
      <p:pic>
        <p:nvPicPr>
          <p:cNvPr id="7" name="Picture 6">
            <a:extLst>
              <a:ext uri="{FF2B5EF4-FFF2-40B4-BE49-F238E27FC236}">
                <a16:creationId xmlns:a16="http://schemas.microsoft.com/office/drawing/2014/main" id="{792813C6-F2A8-45D4-BDED-FC396789473D}"/>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9324680" y="3089433"/>
            <a:ext cx="2615953" cy="1961965"/>
          </a:xfrm>
          <a:prstGeom prst="rect">
            <a:avLst/>
          </a:prstGeom>
        </p:spPr>
      </p:pic>
      <p:pic>
        <p:nvPicPr>
          <p:cNvPr id="4" name="Picture 3">
            <a:extLst>
              <a:ext uri="{FF2B5EF4-FFF2-40B4-BE49-F238E27FC236}">
                <a16:creationId xmlns:a16="http://schemas.microsoft.com/office/drawing/2014/main" id="{122CE90C-0948-4219-A5ED-0B242ABFA6B2}"/>
              </a:ext>
            </a:extLst>
          </p:cNvPr>
          <p:cNvPicPr>
            <a:picLocks noChangeAspect="1"/>
          </p:cNvPicPr>
          <p:nvPr/>
        </p:nvPicPr>
        <p:blipFill>
          <a:blip r:embed="rId6"/>
          <a:stretch>
            <a:fillRect/>
          </a:stretch>
        </p:blipFill>
        <p:spPr>
          <a:xfrm>
            <a:off x="11062733" y="146164"/>
            <a:ext cx="877900" cy="755970"/>
          </a:xfrm>
          <a:prstGeom prst="rect">
            <a:avLst/>
          </a:prstGeom>
        </p:spPr>
      </p:pic>
      <p:pic>
        <p:nvPicPr>
          <p:cNvPr id="6" name="Picture 5">
            <a:extLst>
              <a:ext uri="{FF2B5EF4-FFF2-40B4-BE49-F238E27FC236}">
                <a16:creationId xmlns:a16="http://schemas.microsoft.com/office/drawing/2014/main" id="{1DB00524-8F3F-439D-B13B-2FB516E1BBB9}"/>
              </a:ext>
            </a:extLst>
          </p:cNvPr>
          <p:cNvPicPr>
            <a:picLocks noChangeAspect="1"/>
          </p:cNvPicPr>
          <p:nvPr/>
        </p:nvPicPr>
        <p:blipFill>
          <a:blip r:embed="rId7"/>
          <a:stretch>
            <a:fillRect/>
          </a:stretch>
        </p:blipFill>
        <p:spPr>
          <a:xfrm>
            <a:off x="8083623" y="4296618"/>
            <a:ext cx="1532456" cy="2039027"/>
          </a:xfrm>
          <a:prstGeom prst="rect">
            <a:avLst/>
          </a:prstGeom>
        </p:spPr>
      </p:pic>
    </p:spTree>
    <p:extLst>
      <p:ext uri="{BB962C8B-B14F-4D97-AF65-F5344CB8AC3E}">
        <p14:creationId xmlns:p14="http://schemas.microsoft.com/office/powerpoint/2010/main" val="3193790154"/>
      </p:ext>
    </p:extLst>
  </p:cSld>
  <p:clrMapOvr>
    <a:overrideClrMapping bg1="lt1" tx1="dk1" bg2="lt2" tx2="dk2" accent1="accent1" accent2="accent2" accent3="accent3" accent4="accent4" accent5="accent5" accent6="accent6" hlink="hlink" folHlink="folHlink"/>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B273EB-BC85-4B25-B818-05B6618B09D5}"/>
              </a:ext>
            </a:extLst>
          </p:cNvPr>
          <p:cNvSpPr txBox="1">
            <a:spLocks/>
          </p:cNvSpPr>
          <p:nvPr/>
        </p:nvSpPr>
        <p:spPr>
          <a:xfrm>
            <a:off x="448495" y="409447"/>
            <a:ext cx="10515600" cy="1325563"/>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dirty="0">
                <a:solidFill>
                  <a:srgbClr val="0000FF"/>
                </a:solidFill>
                <a:latin typeface="Palatino Linotype" panose="02040502050505030304" pitchFamily="18" charset="0"/>
              </a:rPr>
              <a:t>A NEW ARRIVAL IN 2025</a:t>
            </a:r>
          </a:p>
        </p:txBody>
      </p:sp>
      <p:sp>
        <p:nvSpPr>
          <p:cNvPr id="3" name="Content Placeholder 2">
            <a:extLst>
              <a:ext uri="{FF2B5EF4-FFF2-40B4-BE49-F238E27FC236}">
                <a16:creationId xmlns:a16="http://schemas.microsoft.com/office/drawing/2014/main" id="{38598050-D2DB-4D3C-8041-0F38589C4A69}"/>
              </a:ext>
            </a:extLst>
          </p:cNvPr>
          <p:cNvSpPr txBox="1">
            <a:spLocks/>
          </p:cNvSpPr>
          <p:nvPr/>
        </p:nvSpPr>
        <p:spPr>
          <a:xfrm>
            <a:off x="272326" y="1306643"/>
            <a:ext cx="8712284" cy="4983303"/>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r>
              <a:rPr lang="en-GB" sz="2400" b="1" dirty="0">
                <a:solidFill>
                  <a:srgbClr val="0000FF"/>
                </a:solidFill>
                <a:latin typeface="Palatino Linotype" panose="02040502050505030304" pitchFamily="18" charset="0"/>
              </a:rPr>
              <a:t>We welcomed a new member of staff in 2025…Teddy!</a:t>
            </a:r>
          </a:p>
          <a:p>
            <a:r>
              <a:rPr lang="en-GB" sz="2400" dirty="0">
                <a:latin typeface="Palatino Linotype" panose="02040502050505030304" pitchFamily="18" charset="0"/>
              </a:rPr>
              <a:t>Teddy is part of our wellbeing team at school. He is a </a:t>
            </a:r>
            <a:r>
              <a:rPr lang="en-GB" sz="2400" dirty="0" err="1">
                <a:latin typeface="Palatino Linotype" panose="02040502050505030304" pitchFamily="18" charset="0"/>
              </a:rPr>
              <a:t>Pawamedic</a:t>
            </a:r>
            <a:r>
              <a:rPr lang="en-GB" sz="2400" dirty="0">
                <a:latin typeface="Palatino Linotype" panose="02040502050505030304" pitchFamily="18" charset="0"/>
              </a:rPr>
              <a:t> (therapy dog) who brings joy, reduces stress, and boosts emotional wellbeing for children, staff and parents </a:t>
            </a:r>
          </a:p>
          <a:p>
            <a:r>
              <a:rPr lang="en-GB" sz="2400" dirty="0">
                <a:latin typeface="Palatino Linotype" panose="02040502050505030304" pitchFamily="18" charset="0"/>
              </a:rPr>
              <a:t>He’s a ‘Dogs for Health’ Dog and is trained and fully supervised at all times</a:t>
            </a:r>
          </a:p>
          <a:p>
            <a:r>
              <a:rPr lang="en-GB" sz="2400" dirty="0">
                <a:latin typeface="Palatino Linotype" panose="02040502050505030304" pitchFamily="18" charset="0"/>
              </a:rPr>
              <a:t>We have clear rules for how children can interact with him safely</a:t>
            </a:r>
          </a:p>
          <a:p>
            <a:r>
              <a:rPr lang="en-GB" sz="2400" dirty="0">
                <a:latin typeface="Palatino Linotype" panose="02040502050505030304" pitchFamily="18" charset="0"/>
              </a:rPr>
              <a:t>Teddy helps our children learn the importance of emotional wellness, building confidence, and strengthening connections with their peers</a:t>
            </a:r>
          </a:p>
          <a:p>
            <a:r>
              <a:rPr lang="en-GB" sz="2400" dirty="0">
                <a:latin typeface="Palatino Linotype" panose="02040502050505030304" pitchFamily="18" charset="0"/>
              </a:rPr>
              <a:t>Teddy visits classes and attends events, but children also visit Teddy to celebrate great learning! </a:t>
            </a:r>
          </a:p>
          <a:p>
            <a:pPr marL="0" indent="0">
              <a:buNone/>
            </a:pPr>
            <a:endParaRPr lang="en-GB" dirty="0">
              <a:latin typeface="Palatino Linotype" panose="02040502050505030304" pitchFamily="18" charset="0"/>
            </a:endParaRPr>
          </a:p>
          <a:p>
            <a:pPr marL="0" indent="0">
              <a:buNone/>
            </a:pPr>
            <a:endParaRPr lang="en-GB" dirty="0">
              <a:latin typeface="Palatino Linotype" panose="02040502050505030304" pitchFamily="18" charset="0"/>
            </a:endParaRPr>
          </a:p>
          <a:p>
            <a:endParaRPr lang="en-GB" dirty="0"/>
          </a:p>
        </p:txBody>
      </p:sp>
      <p:pic>
        <p:nvPicPr>
          <p:cNvPr id="4" name="Picture 3">
            <a:extLst>
              <a:ext uri="{FF2B5EF4-FFF2-40B4-BE49-F238E27FC236}">
                <a16:creationId xmlns:a16="http://schemas.microsoft.com/office/drawing/2014/main" id="{54B4270D-0DB6-4477-85DC-4C767F88A967}"/>
              </a:ext>
            </a:extLst>
          </p:cNvPr>
          <p:cNvPicPr>
            <a:picLocks noChangeAspect="1"/>
          </p:cNvPicPr>
          <p:nvPr/>
        </p:nvPicPr>
        <p:blipFill>
          <a:blip r:embed="rId2"/>
          <a:stretch>
            <a:fillRect/>
          </a:stretch>
        </p:blipFill>
        <p:spPr>
          <a:xfrm>
            <a:off x="9429629" y="926556"/>
            <a:ext cx="2238375" cy="895350"/>
          </a:xfrm>
          <a:prstGeom prst="rect">
            <a:avLst/>
          </a:prstGeom>
        </p:spPr>
      </p:pic>
      <p:pic>
        <p:nvPicPr>
          <p:cNvPr id="5" name="Picture 4">
            <a:extLst>
              <a:ext uri="{FF2B5EF4-FFF2-40B4-BE49-F238E27FC236}">
                <a16:creationId xmlns:a16="http://schemas.microsoft.com/office/drawing/2014/main" id="{F756D05E-7CF9-4EF5-BEDE-6BE9820EF26C}"/>
              </a:ext>
            </a:extLst>
          </p:cNvPr>
          <p:cNvPicPr>
            <a:picLocks noChangeAspect="1"/>
          </p:cNvPicPr>
          <p:nvPr/>
        </p:nvPicPr>
        <p:blipFill>
          <a:blip r:embed="rId3"/>
          <a:stretch>
            <a:fillRect/>
          </a:stretch>
        </p:blipFill>
        <p:spPr>
          <a:xfrm>
            <a:off x="11051171" y="98091"/>
            <a:ext cx="877900" cy="755970"/>
          </a:xfrm>
          <a:prstGeom prst="rect">
            <a:avLst/>
          </a:prstGeom>
        </p:spPr>
      </p:pic>
      <p:pic>
        <p:nvPicPr>
          <p:cNvPr id="6" name="Picture 5">
            <a:extLst>
              <a:ext uri="{FF2B5EF4-FFF2-40B4-BE49-F238E27FC236}">
                <a16:creationId xmlns:a16="http://schemas.microsoft.com/office/drawing/2014/main" id="{6A1ED3E0-FA6B-4F69-B5F6-4869417148B0}"/>
              </a:ext>
            </a:extLst>
          </p:cNvPr>
          <p:cNvPicPr>
            <a:picLocks noChangeAspect="1"/>
          </p:cNvPicPr>
          <p:nvPr/>
        </p:nvPicPr>
        <p:blipFill>
          <a:blip r:embed="rId4"/>
          <a:stretch>
            <a:fillRect/>
          </a:stretch>
        </p:blipFill>
        <p:spPr>
          <a:xfrm>
            <a:off x="8984610" y="1953294"/>
            <a:ext cx="1832252" cy="1475706"/>
          </a:xfrm>
          <a:prstGeom prst="rect">
            <a:avLst/>
          </a:prstGeom>
        </p:spPr>
      </p:pic>
      <p:pic>
        <p:nvPicPr>
          <p:cNvPr id="7" name="Picture 6">
            <a:extLst>
              <a:ext uri="{FF2B5EF4-FFF2-40B4-BE49-F238E27FC236}">
                <a16:creationId xmlns:a16="http://schemas.microsoft.com/office/drawing/2014/main" id="{08AF5CA3-900E-4BA8-9C50-ADDD92B30213}"/>
              </a:ext>
            </a:extLst>
          </p:cNvPr>
          <p:cNvPicPr>
            <a:picLocks noChangeAspect="1"/>
          </p:cNvPicPr>
          <p:nvPr/>
        </p:nvPicPr>
        <p:blipFill>
          <a:blip r:embed="rId5"/>
          <a:stretch>
            <a:fillRect/>
          </a:stretch>
        </p:blipFill>
        <p:spPr>
          <a:xfrm>
            <a:off x="10548816" y="2843604"/>
            <a:ext cx="1435018" cy="1909379"/>
          </a:xfrm>
          <a:prstGeom prst="rect">
            <a:avLst/>
          </a:prstGeom>
        </p:spPr>
      </p:pic>
      <p:pic>
        <p:nvPicPr>
          <p:cNvPr id="8" name="Picture 7">
            <a:extLst>
              <a:ext uri="{FF2B5EF4-FFF2-40B4-BE49-F238E27FC236}">
                <a16:creationId xmlns:a16="http://schemas.microsoft.com/office/drawing/2014/main" id="{4F6AA9AB-CD2E-4C78-872F-4F8C13D3BAA2}"/>
              </a:ext>
            </a:extLst>
          </p:cNvPr>
          <p:cNvPicPr>
            <a:picLocks noChangeAspect="1"/>
          </p:cNvPicPr>
          <p:nvPr/>
        </p:nvPicPr>
        <p:blipFill>
          <a:blip r:embed="rId6"/>
          <a:stretch>
            <a:fillRect/>
          </a:stretch>
        </p:blipFill>
        <p:spPr>
          <a:xfrm>
            <a:off x="8984610" y="3576839"/>
            <a:ext cx="1510850" cy="1328165"/>
          </a:xfrm>
          <a:prstGeom prst="rect">
            <a:avLst/>
          </a:prstGeom>
        </p:spPr>
      </p:pic>
      <p:pic>
        <p:nvPicPr>
          <p:cNvPr id="9" name="Picture 8">
            <a:extLst>
              <a:ext uri="{FF2B5EF4-FFF2-40B4-BE49-F238E27FC236}">
                <a16:creationId xmlns:a16="http://schemas.microsoft.com/office/drawing/2014/main" id="{5C93D0ED-B316-4997-8CA2-F632CE5C9578}"/>
              </a:ext>
            </a:extLst>
          </p:cNvPr>
          <p:cNvPicPr>
            <a:picLocks noChangeAspect="1"/>
          </p:cNvPicPr>
          <p:nvPr/>
        </p:nvPicPr>
        <p:blipFill>
          <a:blip r:embed="rId7"/>
          <a:stretch>
            <a:fillRect/>
          </a:stretch>
        </p:blipFill>
        <p:spPr>
          <a:xfrm>
            <a:off x="10548816" y="4905004"/>
            <a:ext cx="1397204" cy="1400680"/>
          </a:xfrm>
          <a:prstGeom prst="rect">
            <a:avLst/>
          </a:prstGeom>
        </p:spPr>
      </p:pic>
      <p:pic>
        <p:nvPicPr>
          <p:cNvPr id="10" name="Picture 9">
            <a:extLst>
              <a:ext uri="{FF2B5EF4-FFF2-40B4-BE49-F238E27FC236}">
                <a16:creationId xmlns:a16="http://schemas.microsoft.com/office/drawing/2014/main" id="{B70A261B-893E-4D52-8804-82D179B3C072}"/>
              </a:ext>
            </a:extLst>
          </p:cNvPr>
          <p:cNvPicPr>
            <a:picLocks noChangeAspect="1"/>
          </p:cNvPicPr>
          <p:nvPr/>
        </p:nvPicPr>
        <p:blipFill>
          <a:blip r:embed="rId8"/>
          <a:stretch>
            <a:fillRect/>
          </a:stretch>
        </p:blipFill>
        <p:spPr>
          <a:xfrm>
            <a:off x="9037966" y="5052843"/>
            <a:ext cx="1342675" cy="1543181"/>
          </a:xfrm>
          <a:prstGeom prst="rect">
            <a:avLst/>
          </a:prstGeom>
        </p:spPr>
      </p:pic>
    </p:spTree>
    <p:extLst>
      <p:ext uri="{BB962C8B-B14F-4D97-AF65-F5344CB8AC3E}">
        <p14:creationId xmlns:p14="http://schemas.microsoft.com/office/powerpoint/2010/main" val="208907695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5136" y="0"/>
            <a:ext cx="10515600" cy="1325563"/>
          </a:xfrm>
        </p:spPr>
        <p:txBody>
          <a:bodyPr/>
          <a:lstStyle/>
          <a:p>
            <a:r>
              <a:rPr lang="en-GB" dirty="0">
                <a:solidFill>
                  <a:srgbClr val="0000FF"/>
                </a:solidFill>
                <a:latin typeface="Palatino Linotype" panose="02040502050505030304" pitchFamily="18" charset="0"/>
              </a:rPr>
              <a:t>THIS YEAR….</a:t>
            </a:r>
          </a:p>
        </p:txBody>
      </p:sp>
      <p:sp>
        <p:nvSpPr>
          <p:cNvPr id="3" name="Content Placeholder 2"/>
          <p:cNvSpPr>
            <a:spLocks noGrp="1"/>
          </p:cNvSpPr>
          <p:nvPr>
            <p:ph sz="half" idx="1"/>
          </p:nvPr>
        </p:nvSpPr>
        <p:spPr>
          <a:xfrm>
            <a:off x="372994" y="1482811"/>
            <a:ext cx="6550320" cy="4983303"/>
          </a:xfrm>
        </p:spPr>
        <p:txBody>
          <a:bodyPr>
            <a:normAutofit fontScale="85000" lnSpcReduction="20000"/>
          </a:bodyPr>
          <a:lstStyle/>
          <a:p>
            <a:r>
              <a:rPr lang="en-GB" dirty="0">
                <a:latin typeface="Palatino Linotype" panose="02040502050505030304" pitchFamily="18" charset="0"/>
              </a:rPr>
              <a:t>Attitude of Gratitude – Community </a:t>
            </a:r>
          </a:p>
          <a:p>
            <a:r>
              <a:rPr lang="en-GB" dirty="0">
                <a:latin typeface="Palatino Linotype" panose="02040502050505030304" pitchFamily="18" charset="0"/>
              </a:rPr>
              <a:t>Art week/ Music week / Maths Project – Cost of Living</a:t>
            </a:r>
          </a:p>
          <a:p>
            <a:r>
              <a:rPr lang="en-GB" dirty="0">
                <a:latin typeface="Palatino Linotype" panose="02040502050505030304" pitchFamily="18" charset="0"/>
              </a:rPr>
              <a:t>Global Awareness / Agents of Change</a:t>
            </a:r>
          </a:p>
          <a:p>
            <a:r>
              <a:rPr lang="en-GB" dirty="0">
                <a:latin typeface="Palatino Linotype" panose="02040502050505030304" pitchFamily="18" charset="0"/>
              </a:rPr>
              <a:t>Extra Sport provision (Up and Under/ Chance to Shine Cricket) </a:t>
            </a:r>
          </a:p>
          <a:p>
            <a:r>
              <a:rPr lang="en-GB" dirty="0">
                <a:latin typeface="Palatino Linotype" panose="02040502050505030304" pitchFamily="18" charset="0"/>
              </a:rPr>
              <a:t>Cultural Capital –Cultures and Heritage of local and wider area </a:t>
            </a:r>
          </a:p>
          <a:p>
            <a:r>
              <a:rPr lang="en-GB" dirty="0">
                <a:latin typeface="Palatino Linotype" panose="02040502050505030304" pitchFamily="18" charset="0"/>
              </a:rPr>
              <a:t>Parish / Community support projects</a:t>
            </a:r>
          </a:p>
          <a:p>
            <a:r>
              <a:rPr lang="en-GB" dirty="0">
                <a:latin typeface="Palatino Linotype" panose="02040502050505030304" pitchFamily="18" charset="0"/>
              </a:rPr>
              <a:t>Community Safety – PC Redmond </a:t>
            </a:r>
          </a:p>
          <a:p>
            <a:r>
              <a:rPr lang="en-GB" dirty="0">
                <a:latin typeface="Palatino Linotype" panose="02040502050505030304" pitchFamily="18" charset="0"/>
              </a:rPr>
              <a:t>Anti Bullying </a:t>
            </a:r>
          </a:p>
          <a:p>
            <a:r>
              <a:rPr lang="en-GB" dirty="0">
                <a:latin typeface="Palatino Linotype" panose="02040502050505030304" pitchFamily="18" charset="0"/>
              </a:rPr>
              <a:t>Celebrating our Cultural Heritage / Black History </a:t>
            </a:r>
          </a:p>
          <a:p>
            <a:r>
              <a:rPr lang="en-GB" dirty="0">
                <a:latin typeface="Palatino Linotype" panose="02040502050505030304" pitchFamily="18" charset="0"/>
              </a:rPr>
              <a:t>Trips and Residentials</a:t>
            </a:r>
          </a:p>
          <a:p>
            <a:pPr marL="0" indent="0">
              <a:buNone/>
            </a:pPr>
            <a:endParaRPr lang="en-GB" dirty="0"/>
          </a:p>
        </p:txBody>
      </p:sp>
      <p:pic>
        <p:nvPicPr>
          <p:cNvPr id="4101"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92057" y="1048736"/>
            <a:ext cx="2014725" cy="20085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6" name="Picture 2" descr="IMG_3960.jpg">
            <a:extLst>
              <a:ext uri="{FF2B5EF4-FFF2-40B4-BE49-F238E27FC236}">
                <a16:creationId xmlns:a16="http://schemas.microsoft.com/office/drawing/2014/main" id="{347FDC18-407E-47D2-BDD4-C44D9931B78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6214" t="16165"/>
          <a:stretch/>
        </p:blipFill>
        <p:spPr bwMode="auto">
          <a:xfrm>
            <a:off x="8340909" y="4148731"/>
            <a:ext cx="3496534" cy="23441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Image preview">
            <a:extLst>
              <a:ext uri="{FF2B5EF4-FFF2-40B4-BE49-F238E27FC236}">
                <a16:creationId xmlns:a16="http://schemas.microsoft.com/office/drawing/2014/main" id="{F266205D-CCEF-4BA6-B59A-362516968C9B}"/>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154912" y="1965889"/>
            <a:ext cx="2678097" cy="2008573"/>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BF15C00B-7813-4858-B998-17EE2EED212C}"/>
              </a:ext>
            </a:extLst>
          </p:cNvPr>
          <p:cNvPicPr>
            <a:picLocks noChangeAspect="1"/>
          </p:cNvPicPr>
          <p:nvPr/>
        </p:nvPicPr>
        <p:blipFill>
          <a:blip r:embed="rId5"/>
          <a:stretch>
            <a:fillRect/>
          </a:stretch>
        </p:blipFill>
        <p:spPr>
          <a:xfrm>
            <a:off x="11084809" y="125041"/>
            <a:ext cx="877900" cy="755970"/>
          </a:xfrm>
          <a:prstGeom prst="rect">
            <a:avLst/>
          </a:prstGeom>
        </p:spPr>
      </p:pic>
    </p:spTree>
    <p:extLst>
      <p:ext uri="{BB962C8B-B14F-4D97-AF65-F5344CB8AC3E}">
        <p14:creationId xmlns:p14="http://schemas.microsoft.com/office/powerpoint/2010/main" val="41952614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3049" y="0"/>
            <a:ext cx="10515600" cy="1325563"/>
          </a:xfrm>
        </p:spPr>
        <p:txBody>
          <a:bodyPr/>
          <a:lstStyle/>
          <a:p>
            <a:r>
              <a:rPr lang="en-GB" dirty="0">
                <a:solidFill>
                  <a:srgbClr val="0000FF"/>
                </a:solidFill>
                <a:latin typeface="Palatino Linotype" panose="02040502050505030304" pitchFamily="18" charset="0"/>
              </a:rPr>
              <a:t>A FIRM FOUNDATION</a:t>
            </a:r>
          </a:p>
        </p:txBody>
      </p:sp>
      <p:sp>
        <p:nvSpPr>
          <p:cNvPr id="3" name="Content Placeholder 2"/>
          <p:cNvSpPr>
            <a:spLocks noGrp="1"/>
          </p:cNvSpPr>
          <p:nvPr>
            <p:ph sz="half" idx="1"/>
          </p:nvPr>
        </p:nvSpPr>
        <p:spPr>
          <a:xfrm>
            <a:off x="213049" y="1058236"/>
            <a:ext cx="5469294" cy="5600016"/>
          </a:xfrm>
        </p:spPr>
        <p:txBody>
          <a:bodyPr>
            <a:normAutofit fontScale="62500" lnSpcReduction="20000"/>
          </a:bodyPr>
          <a:lstStyle/>
          <a:p>
            <a:r>
              <a:rPr lang="en-GB" sz="3600" dirty="0">
                <a:latin typeface="Palatino Linotype" panose="02040502050505030304" pitchFamily="18" charset="0"/>
              </a:rPr>
              <a:t>All further learning in school are built on from the Foundation Stage curriculum  </a:t>
            </a:r>
          </a:p>
          <a:p>
            <a:r>
              <a:rPr lang="en-GB" sz="3600" dirty="0">
                <a:latin typeface="Palatino Linotype" panose="02040502050505030304" pitchFamily="18" charset="0"/>
              </a:rPr>
              <a:t>Establishing routines – social and emotional.  Resilience. </a:t>
            </a:r>
          </a:p>
          <a:p>
            <a:r>
              <a:rPr lang="en-GB" sz="3600" dirty="0">
                <a:latin typeface="Palatino Linotype" panose="02040502050505030304" pitchFamily="18" charset="0"/>
              </a:rPr>
              <a:t>Reading regularly and for enjoyment</a:t>
            </a:r>
          </a:p>
          <a:p>
            <a:r>
              <a:rPr lang="en-GB" sz="3600" dirty="0">
                <a:latin typeface="Palatino Linotype" panose="02040502050505030304" pitchFamily="18" charset="0"/>
              </a:rPr>
              <a:t>The importance of talk – children who are ready to read and discuss their ‘reading’ are greatly advantaged in all areas of the curriculum </a:t>
            </a:r>
          </a:p>
          <a:p>
            <a:r>
              <a:rPr lang="en-GB" sz="3600" dirty="0">
                <a:latin typeface="Palatino Linotype" panose="02040502050505030304" pitchFamily="18" charset="0"/>
              </a:rPr>
              <a:t>Number - the first few years of a child’s life are especially important for mathematics development.</a:t>
            </a:r>
          </a:p>
          <a:p>
            <a:r>
              <a:rPr lang="en-GB" sz="3600" dirty="0">
                <a:latin typeface="Palatino Linotype" panose="02040502050505030304" pitchFamily="18" charset="0"/>
              </a:rPr>
              <a:t>PLAY</a:t>
            </a:r>
          </a:p>
          <a:p>
            <a:r>
              <a:rPr lang="en-GB" sz="3600" dirty="0">
                <a:latin typeface="Palatino Linotype" panose="02040502050505030304" pitchFamily="18" charset="0"/>
              </a:rPr>
              <a:t>Legacy of COVID disruption - wellbeing</a:t>
            </a:r>
          </a:p>
          <a:p>
            <a:endParaRPr lang="en-GB" sz="2400" dirty="0"/>
          </a:p>
        </p:txBody>
      </p:sp>
      <p:sp>
        <p:nvSpPr>
          <p:cNvPr id="4" name="Content Placeholder 3"/>
          <p:cNvSpPr>
            <a:spLocks noGrp="1"/>
          </p:cNvSpPr>
          <p:nvPr>
            <p:ph sz="half" idx="2"/>
          </p:nvPr>
        </p:nvSpPr>
        <p:spPr>
          <a:xfrm>
            <a:off x="6307494" y="1132414"/>
            <a:ext cx="5671457" cy="1867342"/>
          </a:xfrm>
          <a:gradFill flip="none" rotWithShape="1">
            <a:gsLst>
              <a:gs pos="0">
                <a:srgbClr val="CC00FF">
                  <a:tint val="66000"/>
                  <a:satMod val="160000"/>
                </a:srgbClr>
              </a:gs>
              <a:gs pos="0">
                <a:srgbClr val="CC00FF">
                  <a:tint val="44500"/>
                  <a:satMod val="160000"/>
                </a:srgbClr>
              </a:gs>
              <a:gs pos="100000">
                <a:srgbClr val="CC00FF">
                  <a:tint val="23500"/>
                  <a:satMod val="160000"/>
                </a:srgbClr>
              </a:gs>
            </a:gsLst>
            <a:lin ang="2700000" scaled="1"/>
            <a:tileRect/>
          </a:gradFill>
        </p:spPr>
        <p:txBody>
          <a:bodyPr>
            <a:noAutofit/>
          </a:bodyPr>
          <a:lstStyle/>
          <a:p>
            <a:pPr marL="0" indent="0">
              <a:buNone/>
            </a:pPr>
            <a:r>
              <a:rPr lang="en-GB" sz="1400" b="1" i="1" dirty="0">
                <a:latin typeface="Bradley Hand ITC" panose="03070402050302030203" pitchFamily="66" charset="0"/>
              </a:rPr>
              <a:t>Children learn and develop more from birth to five years old than at any other time in their lives. If children are at risk of falling behind the majority, the best time to help them to catch up and keep up is in the early years. Every child can make progress, if they are given the right support. </a:t>
            </a:r>
          </a:p>
          <a:p>
            <a:pPr marL="0" indent="0">
              <a:buNone/>
            </a:pPr>
            <a:r>
              <a:rPr lang="en-GB" sz="1400" b="1" i="1" dirty="0">
                <a:latin typeface="Bradley Hand ITC" panose="03070402050302030203" pitchFamily="66" charset="0"/>
              </a:rPr>
              <a:t>When we give every child the best start in their early years, we give them what they need today. We also set them up with every chance of success tomorrow.</a:t>
            </a:r>
          </a:p>
          <a:p>
            <a:pPr marL="0" indent="0" algn="r">
              <a:buNone/>
            </a:pPr>
            <a:r>
              <a:rPr lang="en-GB" sz="1400" b="1" dirty="0">
                <a:latin typeface="Bradley Hand ITC" panose="03070402050302030203" pitchFamily="66" charset="0"/>
              </a:rPr>
              <a:t>                                          </a:t>
            </a:r>
            <a:r>
              <a:rPr lang="en-GB" sz="1400" b="1" i="1" dirty="0">
                <a:latin typeface="Bradley Hand ITC" panose="03070402050302030203" pitchFamily="66" charset="0"/>
              </a:rPr>
              <a:t>Development Matters 2023</a:t>
            </a:r>
          </a:p>
        </p:txBody>
      </p:sp>
      <p:pic>
        <p:nvPicPr>
          <p:cNvPr id="5" name="Picture 4">
            <a:extLst>
              <a:ext uri="{FF2B5EF4-FFF2-40B4-BE49-F238E27FC236}">
                <a16:creationId xmlns:a16="http://schemas.microsoft.com/office/drawing/2014/main" id="{86D14873-58D4-4014-893D-D4AA2726D968}"/>
              </a:ext>
            </a:extLst>
          </p:cNvPr>
          <p:cNvPicPr>
            <a:picLocks noChangeAspect="1"/>
          </p:cNvPicPr>
          <p:nvPr/>
        </p:nvPicPr>
        <p:blipFill>
          <a:blip r:embed="rId2"/>
          <a:stretch>
            <a:fillRect/>
          </a:stretch>
        </p:blipFill>
        <p:spPr>
          <a:xfrm>
            <a:off x="7892134" y="3858244"/>
            <a:ext cx="1866843" cy="1244562"/>
          </a:xfrm>
          <a:prstGeom prst="rect">
            <a:avLst/>
          </a:prstGeom>
        </p:spPr>
      </p:pic>
      <p:pic>
        <p:nvPicPr>
          <p:cNvPr id="7" name="Picture 6">
            <a:extLst>
              <a:ext uri="{FF2B5EF4-FFF2-40B4-BE49-F238E27FC236}">
                <a16:creationId xmlns:a16="http://schemas.microsoft.com/office/drawing/2014/main" id="{D1F260AC-F3FD-4F0B-990B-2777C3F5FB39}"/>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15942" t="1327" r="12743" b="9779"/>
          <a:stretch/>
        </p:blipFill>
        <p:spPr>
          <a:xfrm>
            <a:off x="5839182" y="4301360"/>
            <a:ext cx="1740124" cy="1620116"/>
          </a:xfrm>
          <a:prstGeom prst="rect">
            <a:avLst/>
          </a:prstGeom>
        </p:spPr>
      </p:pic>
      <p:pic>
        <p:nvPicPr>
          <p:cNvPr id="8" name="Picture 7">
            <a:extLst>
              <a:ext uri="{FF2B5EF4-FFF2-40B4-BE49-F238E27FC236}">
                <a16:creationId xmlns:a16="http://schemas.microsoft.com/office/drawing/2014/main" id="{C9C90B35-7E86-4874-A866-8F2E3CCFA2D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9912567" y="3530678"/>
            <a:ext cx="2055152" cy="1541364"/>
          </a:xfrm>
          <a:prstGeom prst="rect">
            <a:avLst/>
          </a:prstGeom>
        </p:spPr>
      </p:pic>
      <p:pic>
        <p:nvPicPr>
          <p:cNvPr id="6" name="Picture 5">
            <a:extLst>
              <a:ext uri="{FF2B5EF4-FFF2-40B4-BE49-F238E27FC236}">
                <a16:creationId xmlns:a16="http://schemas.microsoft.com/office/drawing/2014/main" id="{CCCD75F5-476B-43BB-AEE5-A4A13402275D}"/>
              </a:ext>
            </a:extLst>
          </p:cNvPr>
          <p:cNvPicPr>
            <a:picLocks noChangeAspect="1"/>
          </p:cNvPicPr>
          <p:nvPr/>
        </p:nvPicPr>
        <p:blipFill>
          <a:blip r:embed="rId5"/>
          <a:stretch>
            <a:fillRect/>
          </a:stretch>
        </p:blipFill>
        <p:spPr>
          <a:xfrm>
            <a:off x="11017616" y="102416"/>
            <a:ext cx="877900" cy="755970"/>
          </a:xfrm>
          <a:prstGeom prst="rect">
            <a:avLst/>
          </a:prstGeom>
        </p:spPr>
      </p:pic>
    </p:spTree>
    <p:extLst>
      <p:ext uri="{BB962C8B-B14F-4D97-AF65-F5344CB8AC3E}">
        <p14:creationId xmlns:p14="http://schemas.microsoft.com/office/powerpoint/2010/main" val="140359664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3996" y="88119"/>
            <a:ext cx="11148527" cy="992970"/>
          </a:xfrm>
        </p:spPr>
        <p:txBody>
          <a:bodyPr/>
          <a:lstStyle/>
          <a:p>
            <a:r>
              <a:rPr lang="en-GB" b="1" dirty="0">
                <a:solidFill>
                  <a:srgbClr val="0000FF"/>
                </a:solidFill>
                <a:latin typeface="Palatino Linotype" panose="02040502050505030304" pitchFamily="18" charset="0"/>
              </a:rPr>
              <a:t>WHAT ABOUT….? </a:t>
            </a:r>
          </a:p>
        </p:txBody>
      </p:sp>
      <p:sp>
        <p:nvSpPr>
          <p:cNvPr id="3" name="Content Placeholder 2"/>
          <p:cNvSpPr>
            <a:spLocks noGrp="1"/>
          </p:cNvSpPr>
          <p:nvPr>
            <p:ph sz="half" idx="1"/>
          </p:nvPr>
        </p:nvSpPr>
        <p:spPr>
          <a:xfrm>
            <a:off x="0" y="1081088"/>
            <a:ext cx="11926389" cy="5529437"/>
          </a:xfrm>
        </p:spPr>
        <p:txBody>
          <a:bodyPr>
            <a:normAutofit/>
          </a:bodyPr>
          <a:lstStyle/>
          <a:p>
            <a:r>
              <a:rPr lang="en-GB" b="1" dirty="0">
                <a:latin typeface="Palatino Linotype" panose="02040502050505030304" pitchFamily="18" charset="0"/>
              </a:rPr>
              <a:t>After School Provision – </a:t>
            </a:r>
            <a:r>
              <a:rPr lang="en-GB" dirty="0" err="1">
                <a:latin typeface="Palatino Linotype" panose="02040502050505030304" pitchFamily="18" charset="0"/>
              </a:rPr>
              <a:t>Meerkatz</a:t>
            </a:r>
            <a:r>
              <a:rPr lang="en-GB" dirty="0">
                <a:latin typeface="Palatino Linotype" panose="02040502050505030304" pitchFamily="18" charset="0"/>
              </a:rPr>
              <a:t> breakfast and after school club</a:t>
            </a:r>
          </a:p>
          <a:p>
            <a:r>
              <a:rPr lang="en-GB" b="1" dirty="0">
                <a:latin typeface="Palatino Linotype" panose="02040502050505030304" pitchFamily="18" charset="0"/>
              </a:rPr>
              <a:t>Lunches – </a:t>
            </a:r>
            <a:r>
              <a:rPr lang="en-GB" dirty="0">
                <a:latin typeface="Palatino Linotype" panose="02040502050505030304" pitchFamily="18" charset="0"/>
              </a:rPr>
              <a:t>cooked on site.  Free to all pupils in Key Stage 1</a:t>
            </a:r>
          </a:p>
          <a:p>
            <a:r>
              <a:rPr lang="en-GB" b="1" dirty="0">
                <a:latin typeface="Palatino Linotype" panose="02040502050505030304" pitchFamily="18" charset="0"/>
              </a:rPr>
              <a:t>Class sizes and staff – </a:t>
            </a:r>
            <a:r>
              <a:rPr lang="en-GB" dirty="0">
                <a:latin typeface="Palatino Linotype" panose="02040502050505030304" pitchFamily="18" charset="0"/>
              </a:rPr>
              <a:t>30 pupils max. in each Key Stage 1 class. Learning Support Assistants.  Staff committed to the school</a:t>
            </a:r>
          </a:p>
          <a:p>
            <a:r>
              <a:rPr lang="en-GB" b="1" dirty="0">
                <a:latin typeface="Palatino Linotype" panose="02040502050505030304" pitchFamily="18" charset="0"/>
              </a:rPr>
              <a:t>Achievement – </a:t>
            </a:r>
            <a:r>
              <a:rPr lang="en-GB" dirty="0">
                <a:latin typeface="Palatino Linotype" panose="02040502050505030304" pitchFamily="18" charset="0"/>
              </a:rPr>
              <a:t>balance of support and challenge for all pupils</a:t>
            </a:r>
            <a:r>
              <a:rPr lang="en-GB" b="1" dirty="0">
                <a:latin typeface="Palatino Linotype" panose="02040502050505030304" pitchFamily="18" charset="0"/>
              </a:rPr>
              <a:t> Safeguarding – </a:t>
            </a:r>
            <a:r>
              <a:rPr lang="en-GB" dirty="0">
                <a:latin typeface="Palatino Linotype" panose="02040502050505030304" pitchFamily="18" charset="0"/>
              </a:rPr>
              <a:t>see policies on website </a:t>
            </a:r>
          </a:p>
          <a:p>
            <a:r>
              <a:rPr lang="en-GB" b="1" dirty="0">
                <a:latin typeface="Palatino Linotype" panose="02040502050505030304" pitchFamily="18" charset="0"/>
              </a:rPr>
              <a:t>Meeting Specific Needs – </a:t>
            </a:r>
            <a:r>
              <a:rPr lang="en-GB" dirty="0">
                <a:latin typeface="Palatino Linotype" panose="02040502050505030304" pitchFamily="18" charset="0"/>
              </a:rPr>
              <a:t>work in partnership with pre-school provider and parents to ensure suitability of provision. Identify individual needs and starting points</a:t>
            </a:r>
          </a:p>
          <a:p>
            <a:r>
              <a:rPr lang="en-GB" b="1" dirty="0">
                <a:latin typeface="Palatino Linotype" panose="02040502050505030304" pitchFamily="18" charset="0"/>
              </a:rPr>
              <a:t>Home / School Communication – </a:t>
            </a:r>
            <a:r>
              <a:rPr lang="en-GB" dirty="0">
                <a:latin typeface="Palatino Linotype" panose="02040502050505030304" pitchFamily="18" charset="0"/>
              </a:rPr>
              <a:t>Parents as Partners…</a:t>
            </a:r>
          </a:p>
        </p:txBody>
      </p:sp>
      <p:pic>
        <p:nvPicPr>
          <p:cNvPr id="9218"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88587" y="5617556"/>
            <a:ext cx="1237802" cy="9929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a:extLst>
              <a:ext uri="{FF2B5EF4-FFF2-40B4-BE49-F238E27FC236}">
                <a16:creationId xmlns:a16="http://schemas.microsoft.com/office/drawing/2014/main" id="{E90A9417-67B8-49BF-A88C-514AB9687AAA}"/>
              </a:ext>
            </a:extLst>
          </p:cNvPr>
          <p:cNvPicPr>
            <a:picLocks noChangeAspect="1"/>
          </p:cNvPicPr>
          <p:nvPr/>
        </p:nvPicPr>
        <p:blipFill>
          <a:blip r:embed="rId3"/>
          <a:stretch>
            <a:fillRect/>
          </a:stretch>
        </p:blipFill>
        <p:spPr>
          <a:xfrm>
            <a:off x="10973573" y="88118"/>
            <a:ext cx="877900" cy="755970"/>
          </a:xfrm>
          <a:prstGeom prst="rect">
            <a:avLst/>
          </a:prstGeom>
        </p:spPr>
      </p:pic>
    </p:spTree>
    <p:extLst>
      <p:ext uri="{BB962C8B-B14F-4D97-AF65-F5344CB8AC3E}">
        <p14:creationId xmlns:p14="http://schemas.microsoft.com/office/powerpoint/2010/main" val="40856931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7065" y="394763"/>
            <a:ext cx="11877869" cy="1325563"/>
          </a:xfrm>
        </p:spPr>
        <p:txBody>
          <a:bodyPr/>
          <a:lstStyle/>
          <a:p>
            <a:pPr algn="ctr"/>
            <a:r>
              <a:rPr lang="en-GB" b="1" dirty="0">
                <a:solidFill>
                  <a:srgbClr val="0000FF"/>
                </a:solidFill>
                <a:latin typeface="Palatino Linotype" panose="02040502050505030304" pitchFamily="18" charset="0"/>
              </a:rPr>
              <a:t>OUR CATHOLIC SCHOOL – </a:t>
            </a:r>
            <a:br>
              <a:rPr lang="en-GB" b="1" dirty="0">
                <a:solidFill>
                  <a:srgbClr val="0000FF"/>
                </a:solidFill>
                <a:latin typeface="Palatino Linotype" panose="02040502050505030304" pitchFamily="18" charset="0"/>
              </a:rPr>
            </a:br>
            <a:r>
              <a:rPr lang="en-GB" b="1" i="1" u="sng" dirty="0">
                <a:solidFill>
                  <a:srgbClr val="0066FF"/>
                </a:solidFill>
                <a:latin typeface="Palatino Linotype" panose="02040502050505030304" pitchFamily="18" charset="0"/>
              </a:rPr>
              <a:t>All Are Welcome in this Place</a:t>
            </a:r>
          </a:p>
        </p:txBody>
      </p:sp>
      <p:sp>
        <p:nvSpPr>
          <p:cNvPr id="3" name="Content Placeholder 2"/>
          <p:cNvSpPr>
            <a:spLocks noGrp="1"/>
          </p:cNvSpPr>
          <p:nvPr>
            <p:ph sz="half" idx="1"/>
          </p:nvPr>
        </p:nvSpPr>
        <p:spPr>
          <a:xfrm>
            <a:off x="567612" y="1782148"/>
            <a:ext cx="5469294" cy="4815794"/>
          </a:xfrm>
        </p:spPr>
        <p:txBody>
          <a:bodyPr>
            <a:normAutofit fontScale="70000" lnSpcReduction="20000"/>
          </a:bodyPr>
          <a:lstStyle/>
          <a:p>
            <a:r>
              <a:rPr lang="en-GB" dirty="0">
                <a:latin typeface="Palatino Linotype" panose="02040502050505030304" pitchFamily="18" charset="0"/>
              </a:rPr>
              <a:t>19% Catholic families</a:t>
            </a:r>
          </a:p>
          <a:p>
            <a:pPr marL="0" indent="0">
              <a:buNone/>
            </a:pPr>
            <a:endParaRPr lang="en-GB" dirty="0">
              <a:latin typeface="Palatino Linotype" panose="02040502050505030304" pitchFamily="18" charset="0"/>
            </a:endParaRPr>
          </a:p>
          <a:p>
            <a:r>
              <a:rPr lang="en-GB" dirty="0">
                <a:latin typeface="Palatino Linotype" panose="02040502050505030304" pitchFamily="18" charset="0"/>
              </a:rPr>
              <a:t>Christian and other world faiths or NO faith background</a:t>
            </a:r>
          </a:p>
          <a:p>
            <a:pPr marL="0" indent="0">
              <a:buNone/>
            </a:pPr>
            <a:endParaRPr lang="en-GB" dirty="0">
              <a:latin typeface="Palatino Linotype" panose="02040502050505030304" pitchFamily="18" charset="0"/>
            </a:endParaRPr>
          </a:p>
          <a:p>
            <a:r>
              <a:rPr lang="en-GB" dirty="0">
                <a:latin typeface="Palatino Linotype" panose="02040502050505030304" pitchFamily="18" charset="0"/>
              </a:rPr>
              <a:t>Ethos: Gospel Values = British Values</a:t>
            </a:r>
          </a:p>
          <a:p>
            <a:pPr marL="0" indent="0">
              <a:buNone/>
            </a:pPr>
            <a:endParaRPr lang="en-GB" dirty="0">
              <a:latin typeface="Palatino Linotype" panose="02040502050505030304" pitchFamily="18" charset="0"/>
            </a:endParaRPr>
          </a:p>
          <a:p>
            <a:r>
              <a:rPr lang="en-GB" dirty="0">
                <a:latin typeface="Palatino Linotype" panose="02040502050505030304" pitchFamily="18" charset="0"/>
              </a:rPr>
              <a:t>Worship and Spirituality</a:t>
            </a:r>
          </a:p>
          <a:p>
            <a:pPr marL="0" indent="0">
              <a:buNone/>
            </a:pPr>
            <a:endParaRPr lang="en-GB" dirty="0">
              <a:latin typeface="Palatino Linotype" panose="02040502050505030304" pitchFamily="18" charset="0"/>
            </a:endParaRPr>
          </a:p>
          <a:p>
            <a:r>
              <a:rPr lang="en-GB" dirty="0">
                <a:latin typeface="Palatino Linotype" panose="02040502050505030304" pitchFamily="18" charset="0"/>
              </a:rPr>
              <a:t>Other World Religions </a:t>
            </a:r>
          </a:p>
          <a:p>
            <a:pPr marL="0" indent="0">
              <a:buNone/>
            </a:pPr>
            <a:endParaRPr lang="en-GB" dirty="0">
              <a:latin typeface="Palatino Linotype" panose="02040502050505030304" pitchFamily="18" charset="0"/>
            </a:endParaRPr>
          </a:p>
          <a:p>
            <a:r>
              <a:rPr lang="en-GB" dirty="0">
                <a:latin typeface="Palatino Linotype" panose="02040502050505030304" pitchFamily="18" charset="0"/>
              </a:rPr>
              <a:t>Supporting Local Community e.g. Foodbank</a:t>
            </a:r>
          </a:p>
          <a:p>
            <a:endParaRPr lang="en-GB" dirty="0">
              <a:latin typeface="Palatino Linotype" panose="02040502050505030304" pitchFamily="18" charset="0"/>
            </a:endParaRPr>
          </a:p>
          <a:p>
            <a:r>
              <a:rPr lang="en-GB" dirty="0">
                <a:latin typeface="Palatino Linotype" panose="02040502050505030304" pitchFamily="18" charset="0"/>
              </a:rPr>
              <a:t>Admission policy </a:t>
            </a:r>
            <a:r>
              <a:rPr lang="en-GB" sz="1700" dirty="0">
                <a:latin typeface="Palatino Linotype" panose="02040502050505030304" pitchFamily="18" charset="0"/>
              </a:rPr>
              <a:t>(*supplementary form)</a:t>
            </a:r>
          </a:p>
        </p:txBody>
      </p:sp>
      <p:sp>
        <p:nvSpPr>
          <p:cNvPr id="4" name="Content Placeholder 3"/>
          <p:cNvSpPr>
            <a:spLocks noGrp="1"/>
          </p:cNvSpPr>
          <p:nvPr>
            <p:ph sz="half" idx="2"/>
          </p:nvPr>
        </p:nvSpPr>
        <p:spPr>
          <a:xfrm>
            <a:off x="6095999" y="2014376"/>
            <a:ext cx="5671457" cy="2095985"/>
          </a:xfrm>
        </p:spPr>
        <p:txBody>
          <a:bodyPr>
            <a:noAutofit/>
          </a:bodyPr>
          <a:lstStyle/>
          <a:p>
            <a:pPr marL="0" indent="0">
              <a:buNone/>
            </a:pPr>
            <a:r>
              <a:rPr lang="en-GB" sz="2200" dirty="0">
                <a:latin typeface="Palatino Linotype" panose="02040502050505030304" pitchFamily="18" charset="0"/>
              </a:rPr>
              <a:t>We welcome children and families from Christian or other faith backgrounds, or no faith background, to join our happy, thriving school community.</a:t>
            </a:r>
          </a:p>
          <a:p>
            <a:pPr marL="0" indent="0">
              <a:buNone/>
            </a:pPr>
            <a:r>
              <a:rPr lang="en-GB" sz="2200" dirty="0">
                <a:latin typeface="Palatino Linotype" panose="02040502050505030304" pitchFamily="18" charset="0"/>
              </a:rPr>
              <a:t>Our Christian ethos permeates all elements of school life.</a:t>
            </a:r>
          </a:p>
          <a:p>
            <a:pPr marL="0" indent="0">
              <a:buNone/>
            </a:pPr>
            <a:endParaRPr lang="en-GB" sz="2200" dirty="0">
              <a:solidFill>
                <a:srgbClr val="00B050"/>
              </a:solidFill>
            </a:endParaRPr>
          </a:p>
        </p:txBody>
      </p:sp>
      <p:sp>
        <p:nvSpPr>
          <p:cNvPr id="5" name="Rectangle 4">
            <a:extLst>
              <a:ext uri="{FF2B5EF4-FFF2-40B4-BE49-F238E27FC236}">
                <a16:creationId xmlns:a16="http://schemas.microsoft.com/office/drawing/2014/main" id="{EE31CD3B-1BC6-457B-B030-118D5E73A259}"/>
              </a:ext>
            </a:extLst>
          </p:cNvPr>
          <p:cNvSpPr/>
          <p:nvPr/>
        </p:nvSpPr>
        <p:spPr>
          <a:xfrm>
            <a:off x="6630968" y="4316618"/>
            <a:ext cx="5136488" cy="1969770"/>
          </a:xfrm>
          <a:prstGeom prst="rect">
            <a:avLst/>
          </a:prstGeom>
        </p:spPr>
        <p:txBody>
          <a:bodyPr wrap="square">
            <a:spAutoFit/>
          </a:bodyPr>
          <a:lstStyle/>
          <a:p>
            <a:r>
              <a:rPr lang="en-GB" i="1" dirty="0">
                <a:solidFill>
                  <a:srgbClr val="C00000"/>
                </a:solidFill>
              </a:rPr>
              <a:t>‘Pupils’ behaviour is exemplary in the classroom and within prayer and liturgy. Pupils show a clear respect for each other and adults through the way they treat people with openness and friendship, hold doors open for others and speak with respect and politeness.’</a:t>
            </a:r>
          </a:p>
          <a:p>
            <a:pPr algn="r"/>
            <a:r>
              <a:rPr lang="en-GB" sz="1400" i="1" dirty="0"/>
              <a:t>(Section 48, May 2025)</a:t>
            </a:r>
          </a:p>
        </p:txBody>
      </p:sp>
      <p:pic>
        <p:nvPicPr>
          <p:cNvPr id="6" name="Picture 5">
            <a:extLst>
              <a:ext uri="{FF2B5EF4-FFF2-40B4-BE49-F238E27FC236}">
                <a16:creationId xmlns:a16="http://schemas.microsoft.com/office/drawing/2014/main" id="{6E9D19E6-B34A-40DD-A946-A915229DA320}"/>
              </a:ext>
            </a:extLst>
          </p:cNvPr>
          <p:cNvPicPr>
            <a:picLocks noChangeAspect="1"/>
          </p:cNvPicPr>
          <p:nvPr/>
        </p:nvPicPr>
        <p:blipFill>
          <a:blip r:embed="rId2"/>
          <a:stretch>
            <a:fillRect/>
          </a:stretch>
        </p:blipFill>
        <p:spPr>
          <a:xfrm>
            <a:off x="10950504" y="193627"/>
            <a:ext cx="877900" cy="755970"/>
          </a:xfrm>
          <a:prstGeom prst="rect">
            <a:avLst/>
          </a:prstGeom>
        </p:spPr>
      </p:pic>
    </p:spTree>
    <p:extLst>
      <p:ext uri="{BB962C8B-B14F-4D97-AF65-F5344CB8AC3E}">
        <p14:creationId xmlns:p14="http://schemas.microsoft.com/office/powerpoint/2010/main" val="176738948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282" y="185996"/>
            <a:ext cx="11709918" cy="1222926"/>
          </a:xfrm>
        </p:spPr>
        <p:txBody>
          <a:bodyPr/>
          <a:lstStyle/>
          <a:p>
            <a:r>
              <a:rPr lang="en-GB" b="1" dirty="0">
                <a:solidFill>
                  <a:srgbClr val="0000FF"/>
                </a:solidFill>
                <a:latin typeface="Palatino Linotype" panose="02040502050505030304" pitchFamily="18" charset="0"/>
              </a:rPr>
              <a:t>NEXT STEPS…</a:t>
            </a:r>
          </a:p>
        </p:txBody>
      </p:sp>
      <p:sp>
        <p:nvSpPr>
          <p:cNvPr id="3" name="Content Placeholder 2"/>
          <p:cNvSpPr>
            <a:spLocks noGrp="1"/>
          </p:cNvSpPr>
          <p:nvPr>
            <p:ph sz="half" idx="1"/>
          </p:nvPr>
        </p:nvSpPr>
        <p:spPr>
          <a:xfrm>
            <a:off x="177282" y="1190810"/>
            <a:ext cx="11709918" cy="5234474"/>
          </a:xfrm>
        </p:spPr>
        <p:txBody>
          <a:bodyPr>
            <a:normAutofit/>
          </a:bodyPr>
          <a:lstStyle/>
          <a:p>
            <a:r>
              <a:rPr lang="en-GB" sz="2200" dirty="0">
                <a:latin typeface="Palatino Linotype" panose="02040502050505030304" pitchFamily="18" charset="0"/>
              </a:rPr>
              <a:t>Look around our school and get a feel for what we are about.  Feel free to make further contact with us if you wish.</a:t>
            </a:r>
          </a:p>
          <a:p>
            <a:pPr marL="0" indent="0">
              <a:buNone/>
            </a:pPr>
            <a:endParaRPr lang="en-GB" sz="2200" dirty="0">
              <a:latin typeface="Palatino Linotype" panose="02040502050505030304" pitchFamily="18" charset="0"/>
            </a:endParaRPr>
          </a:p>
          <a:p>
            <a:r>
              <a:rPr lang="en-GB" sz="2200" dirty="0">
                <a:latin typeface="Palatino Linotype" panose="02040502050505030304" pitchFamily="18" charset="0"/>
              </a:rPr>
              <a:t>Look around other local schools – see how they do things.  Think about your child and what / where would suit them.</a:t>
            </a:r>
          </a:p>
          <a:p>
            <a:pPr marL="0" indent="0">
              <a:buNone/>
            </a:pPr>
            <a:endParaRPr lang="en-GB" sz="2200" dirty="0">
              <a:latin typeface="Palatino Linotype" panose="02040502050505030304" pitchFamily="18" charset="0"/>
            </a:endParaRPr>
          </a:p>
          <a:p>
            <a:r>
              <a:rPr lang="en-GB" sz="2200" dirty="0">
                <a:latin typeface="Palatino Linotype" panose="02040502050505030304" pitchFamily="18" charset="0"/>
              </a:rPr>
              <a:t>Applications to be in to Wiltshire Local Authority by 15</a:t>
            </a:r>
            <a:r>
              <a:rPr lang="en-GB" sz="2200" baseline="30000" dirty="0">
                <a:latin typeface="Palatino Linotype" panose="02040502050505030304" pitchFamily="18" charset="0"/>
              </a:rPr>
              <a:t>th</a:t>
            </a:r>
            <a:r>
              <a:rPr lang="en-GB" sz="2200" dirty="0">
                <a:latin typeface="Palatino Linotype" panose="02040502050505030304" pitchFamily="18" charset="0"/>
              </a:rPr>
              <a:t> January 2026</a:t>
            </a:r>
          </a:p>
          <a:p>
            <a:endParaRPr lang="en-GB" sz="2200" dirty="0">
              <a:latin typeface="Palatino Linotype" panose="02040502050505030304" pitchFamily="18" charset="0"/>
            </a:endParaRPr>
          </a:p>
          <a:p>
            <a:r>
              <a:rPr lang="en-GB" sz="2200" b="1" dirty="0">
                <a:latin typeface="Palatino Linotype" panose="02040502050505030304" pitchFamily="18" charset="0"/>
              </a:rPr>
              <a:t>If your child is Catholic, you must provide a copy of the Baptism certificate to the school by this date.  Don’t be put off by criteria list!</a:t>
            </a:r>
          </a:p>
          <a:p>
            <a:endParaRPr lang="en-GB" sz="2200" b="1" dirty="0">
              <a:latin typeface="Palatino Linotype" panose="02040502050505030304" pitchFamily="18" charset="0"/>
            </a:endParaRPr>
          </a:p>
          <a:p>
            <a:r>
              <a:rPr lang="en-GB" sz="2200" dirty="0">
                <a:latin typeface="Palatino Linotype" panose="02040502050505030304" pitchFamily="18" charset="0"/>
              </a:rPr>
              <a:t>Prepare yourself and your child to start school in a positive way – Don’t panic!</a:t>
            </a:r>
          </a:p>
          <a:p>
            <a:endParaRPr lang="en-GB" dirty="0">
              <a:latin typeface="OpenDyslexic" panose="00000500000000000000" pitchFamily="50" charset="0"/>
            </a:endParaRPr>
          </a:p>
        </p:txBody>
      </p:sp>
      <p:pic>
        <p:nvPicPr>
          <p:cNvPr id="5122"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603291" y="5293198"/>
            <a:ext cx="1283909" cy="11320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 name="Picture 3">
            <a:extLst>
              <a:ext uri="{FF2B5EF4-FFF2-40B4-BE49-F238E27FC236}">
                <a16:creationId xmlns:a16="http://schemas.microsoft.com/office/drawing/2014/main" id="{25D100F1-D6FF-4C47-9D06-80578EF92529}"/>
              </a:ext>
            </a:extLst>
          </p:cNvPr>
          <p:cNvPicPr>
            <a:picLocks noChangeAspect="1"/>
          </p:cNvPicPr>
          <p:nvPr/>
        </p:nvPicPr>
        <p:blipFill>
          <a:blip r:embed="rId3"/>
          <a:stretch>
            <a:fillRect/>
          </a:stretch>
        </p:blipFill>
        <p:spPr>
          <a:xfrm>
            <a:off x="10883392" y="210127"/>
            <a:ext cx="877900" cy="755970"/>
          </a:xfrm>
          <a:prstGeom prst="rect">
            <a:avLst/>
          </a:prstGeom>
        </p:spPr>
      </p:pic>
    </p:spTree>
    <p:extLst>
      <p:ext uri="{BB962C8B-B14F-4D97-AF65-F5344CB8AC3E}">
        <p14:creationId xmlns:p14="http://schemas.microsoft.com/office/powerpoint/2010/main" val="34179067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3584</TotalTime>
  <Words>1346</Words>
  <Application>Microsoft Office PowerPoint</Application>
  <PresentationFormat>Widescreen</PresentationFormat>
  <Paragraphs>116</Paragraphs>
  <Slides>11</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11</vt:i4>
      </vt:variant>
    </vt:vector>
  </HeadingPairs>
  <TitlesOfParts>
    <vt:vector size="18" baseType="lpstr">
      <vt:lpstr>Arial</vt:lpstr>
      <vt:lpstr>Bradley Hand ITC</vt:lpstr>
      <vt:lpstr>Calibri</vt:lpstr>
      <vt:lpstr>Calibri Light</vt:lpstr>
      <vt:lpstr>OpenDyslexic</vt:lpstr>
      <vt:lpstr>Palatino Linotype</vt:lpstr>
      <vt:lpstr>Office Theme</vt:lpstr>
      <vt:lpstr>Saint Patrick’s  Catholic Primary School</vt:lpstr>
      <vt:lpstr>WHO ARE WE?</vt:lpstr>
      <vt:lpstr>STANDARDS</vt:lpstr>
      <vt:lpstr>WHAT OUR PARENTS THINK…</vt:lpstr>
      <vt:lpstr>A CURRICULUM OF EXPERIENCES</vt:lpstr>
      <vt:lpstr>PowerPoint Presentation</vt:lpstr>
      <vt:lpstr>THIS YEAR….</vt:lpstr>
      <vt:lpstr>A FIRM FOUNDATION</vt:lpstr>
      <vt:lpstr>WHAT ABOUT….? </vt:lpstr>
      <vt:lpstr>OUR CATHOLIC SCHOOL –  All Are Welcome in this Place</vt:lpstr>
      <vt:lpstr>NEXT STEPS…</vt:lpstr>
    </vt:vector>
  </TitlesOfParts>
  <Company>St. Patrick's Catholic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Saint Patrick’s Catholic Primary School</dc:title>
  <dc:creator>Rita Mcloughlin</dc:creator>
  <cp:lastModifiedBy>Jennie Courtney</cp:lastModifiedBy>
  <cp:revision>105</cp:revision>
  <cp:lastPrinted>2025-10-06T16:06:00Z</cp:lastPrinted>
  <dcterms:created xsi:type="dcterms:W3CDTF">2017-09-28T12:11:23Z</dcterms:created>
  <dcterms:modified xsi:type="dcterms:W3CDTF">2025-10-07T07:58:45Z</dcterms:modified>
</cp:coreProperties>
</file>