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80" r:id="rId4"/>
    <p:sldId id="259" r:id="rId5"/>
    <p:sldId id="262" r:id="rId6"/>
    <p:sldId id="278" r:id="rId7"/>
    <p:sldId id="263" r:id="rId8"/>
    <p:sldId id="264" r:id="rId9"/>
    <p:sldId id="265" r:id="rId10"/>
    <p:sldId id="266" r:id="rId11"/>
    <p:sldId id="282" r:id="rId12"/>
    <p:sldId id="267" r:id="rId13"/>
    <p:sldId id="268" r:id="rId14"/>
    <p:sldId id="274" r:id="rId15"/>
    <p:sldId id="281" r:id="rId16"/>
    <p:sldId id="279" r:id="rId17"/>
    <p:sldId id="273" r:id="rId18"/>
    <p:sldId id="275"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3F9A70E8-B0EF-4BB4-8B9F-8E34330237C0}"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49672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2703088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1340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AEFB8A1-991A-4DD6-87C8-60F12D72B63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3983804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AEFB8A1-991A-4DD6-87C8-60F12D72B63D}" type="datetimeFigureOut">
              <a:rPr lang="en-GB" smtClean="0"/>
              <a:t>05/10/2026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9A70E8-B0EF-4BB4-8B9F-8E34330237C0}"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3903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AEFB8A1-991A-4DD6-87C8-60F12D72B63D}" type="datetimeFigureOut">
              <a:rPr lang="en-GB" smtClean="0"/>
              <a:t>05/10/2026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9A70E8-B0EF-4BB4-8B9F-8E34330237C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77173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EFB8A1-991A-4DD6-87C8-60F12D72B63D}" type="datetimeFigureOut">
              <a:rPr lang="en-GB" smtClean="0"/>
              <a:t>05/10/2026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2056842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EFB8A1-991A-4DD6-87C8-60F12D72B63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9A70E8-B0EF-4BB4-8B9F-8E34330237C0}"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9631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EFB8A1-991A-4DD6-87C8-60F12D72B63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1286851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EFB8A1-991A-4DD6-87C8-60F12D72B63D}" type="datetimeFigureOut">
              <a:rPr lang="en-GB" smtClean="0"/>
              <a:t>05/10/2026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2678112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8923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7590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spTree>
    <p:extLst>
      <p:ext uri="{BB962C8B-B14F-4D97-AF65-F5344CB8AC3E}">
        <p14:creationId xmlns:p14="http://schemas.microsoft.com/office/powerpoint/2010/main" val="331244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56518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16250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203357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AEFB8A1-991A-4DD6-87C8-60F12D72B63D}" type="datetimeFigureOut">
              <a:rPr lang="en-GB" smtClean="0"/>
              <a:t>05/10/2026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9A70E8-B0EF-4BB4-8B9F-8E34330237C0}"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71147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AEFB8A1-991A-4DD6-87C8-60F12D72B63D}" type="datetimeFigureOut">
              <a:rPr lang="en-GB" smtClean="0"/>
              <a:t>05/10/2026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F9A70E8-B0EF-4BB4-8B9F-8E34330237C0}" type="slidenum">
              <a:rPr lang="en-GB" smtClean="0"/>
              <a:t>‹#›</a:t>
            </a:fld>
            <a:endParaRPr lang="en-GB"/>
          </a:p>
        </p:txBody>
      </p:sp>
    </p:spTree>
    <p:extLst>
      <p:ext uri="{BB962C8B-B14F-4D97-AF65-F5344CB8AC3E}">
        <p14:creationId xmlns:p14="http://schemas.microsoft.com/office/powerpoint/2010/main" val="25524595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bbc.co.uk/bitesize/topics/zf2f9j6/articles/z3c6tfr" TargetMode="External"/><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EF1CE-3F11-4EB6-8BA9-D8D971C4355B}"/>
              </a:ext>
            </a:extLst>
          </p:cNvPr>
          <p:cNvSpPr>
            <a:spLocks noGrp="1"/>
          </p:cNvSpPr>
          <p:nvPr>
            <p:ph type="ctrTitle"/>
          </p:nvPr>
        </p:nvSpPr>
        <p:spPr/>
        <p:txBody>
          <a:bodyPr/>
          <a:lstStyle/>
          <a:p>
            <a:r>
              <a:rPr lang="en-GB" dirty="0"/>
              <a:t>Meet the Teacher</a:t>
            </a:r>
          </a:p>
        </p:txBody>
      </p:sp>
      <p:sp>
        <p:nvSpPr>
          <p:cNvPr id="3" name="Subtitle 2">
            <a:extLst>
              <a:ext uri="{FF2B5EF4-FFF2-40B4-BE49-F238E27FC236}">
                <a16:creationId xmlns:a16="http://schemas.microsoft.com/office/drawing/2014/main" id="{48A7D3CF-5B4B-446D-A270-368075F51179}"/>
              </a:ext>
            </a:extLst>
          </p:cNvPr>
          <p:cNvSpPr>
            <a:spLocks noGrp="1"/>
          </p:cNvSpPr>
          <p:nvPr>
            <p:ph type="subTitle" idx="1"/>
          </p:nvPr>
        </p:nvSpPr>
        <p:spPr/>
        <p:txBody>
          <a:bodyPr>
            <a:normAutofit fontScale="70000" lnSpcReduction="20000"/>
          </a:bodyPr>
          <a:lstStyle/>
          <a:p>
            <a:r>
              <a:rPr lang="en-GB" sz="3100" dirty="0"/>
              <a:t>The Team: Mrs Henry-Chapman, Mrs Valentine, Mrs Turner and Mr Cross</a:t>
            </a:r>
          </a:p>
          <a:p>
            <a:endParaRPr lang="en-GB" dirty="0"/>
          </a:p>
          <a:p>
            <a:r>
              <a:rPr lang="en-GB" sz="2300" dirty="0"/>
              <a:t>Monday 5</a:t>
            </a:r>
            <a:r>
              <a:rPr lang="en-GB" sz="2300" baseline="30000" dirty="0"/>
              <a:t>th</a:t>
            </a:r>
            <a:r>
              <a:rPr lang="en-GB" sz="2300" dirty="0"/>
              <a:t> October 2026</a:t>
            </a:r>
          </a:p>
        </p:txBody>
      </p:sp>
    </p:spTree>
    <p:extLst>
      <p:ext uri="{BB962C8B-B14F-4D97-AF65-F5344CB8AC3E}">
        <p14:creationId xmlns:p14="http://schemas.microsoft.com/office/powerpoint/2010/main" val="3698246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B1EFC-3A41-41B2-BE04-E28813D1D1A6}"/>
              </a:ext>
            </a:extLst>
          </p:cNvPr>
          <p:cNvSpPr>
            <a:spLocks noGrp="1"/>
          </p:cNvSpPr>
          <p:nvPr>
            <p:ph type="ctrTitle"/>
          </p:nvPr>
        </p:nvSpPr>
        <p:spPr>
          <a:xfrm>
            <a:off x="2688165" y="1566253"/>
            <a:ext cx="6815669" cy="1515533"/>
          </a:xfrm>
        </p:spPr>
        <p:txBody>
          <a:bodyPr/>
          <a:lstStyle/>
          <a:p>
            <a:r>
              <a:rPr lang="en-GB" dirty="0"/>
              <a:t>Who is Mrs H-C?</a:t>
            </a:r>
          </a:p>
        </p:txBody>
      </p:sp>
      <p:sp>
        <p:nvSpPr>
          <p:cNvPr id="3" name="Subtitle 2">
            <a:extLst>
              <a:ext uri="{FF2B5EF4-FFF2-40B4-BE49-F238E27FC236}">
                <a16:creationId xmlns:a16="http://schemas.microsoft.com/office/drawing/2014/main" id="{6E79F148-D37A-41C7-9103-61AC86A8110F}"/>
              </a:ext>
            </a:extLst>
          </p:cNvPr>
          <p:cNvSpPr>
            <a:spLocks noGrp="1"/>
          </p:cNvSpPr>
          <p:nvPr>
            <p:ph type="subTitle" idx="1"/>
          </p:nvPr>
        </p:nvSpPr>
        <p:spPr>
          <a:xfrm>
            <a:off x="2692398" y="3005667"/>
            <a:ext cx="6815669" cy="2447177"/>
          </a:xfrm>
        </p:spPr>
        <p:txBody>
          <a:bodyPr>
            <a:noAutofit/>
          </a:bodyPr>
          <a:lstStyle/>
          <a:p>
            <a:r>
              <a:rPr lang="en-GB" sz="1400" dirty="0"/>
              <a:t>Qualified in 2021 from Bath Spa University and joined St. Patrick’s in September 2021.</a:t>
            </a:r>
          </a:p>
          <a:p>
            <a:br>
              <a:rPr lang="en-GB" sz="1400" dirty="0"/>
            </a:br>
            <a:r>
              <a:rPr lang="en-GB" sz="1400" dirty="0"/>
              <a:t>I have experience teaching across both key stages as well as assisting in nursery school.</a:t>
            </a:r>
          </a:p>
          <a:p>
            <a:r>
              <a:rPr lang="en-GB" sz="1400" dirty="0"/>
              <a:t>My hobbies include reading, music, world tv &amp; cinema and travelling.</a:t>
            </a:r>
          </a:p>
          <a:p>
            <a:r>
              <a:rPr lang="en-GB" sz="1400" dirty="0"/>
              <a:t>I have passion for Literacy, The Arts, History, Maths and global issues.</a:t>
            </a:r>
          </a:p>
          <a:p>
            <a:r>
              <a:rPr lang="en-GB" sz="1400" dirty="0"/>
              <a:t>Head of History and Geography at St. Patrick’s, school trip co-ordinator and run the school social media.</a:t>
            </a:r>
          </a:p>
        </p:txBody>
      </p:sp>
    </p:spTree>
    <p:extLst>
      <p:ext uri="{BB962C8B-B14F-4D97-AF65-F5344CB8AC3E}">
        <p14:creationId xmlns:p14="http://schemas.microsoft.com/office/powerpoint/2010/main" val="128789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AB52-E08E-415C-A5AE-4D4C116BE822}"/>
              </a:ext>
            </a:extLst>
          </p:cNvPr>
          <p:cNvSpPr>
            <a:spLocks noGrp="1"/>
          </p:cNvSpPr>
          <p:nvPr>
            <p:ph type="title"/>
          </p:nvPr>
        </p:nvSpPr>
        <p:spPr/>
        <p:txBody>
          <a:bodyPr/>
          <a:lstStyle/>
          <a:p>
            <a:r>
              <a:rPr lang="en-GB" dirty="0"/>
              <a:t>What can my child expect in Year 4?</a:t>
            </a:r>
          </a:p>
        </p:txBody>
      </p:sp>
      <p:sp>
        <p:nvSpPr>
          <p:cNvPr id="3" name="Rectangle 2">
            <a:extLst>
              <a:ext uri="{FF2B5EF4-FFF2-40B4-BE49-F238E27FC236}">
                <a16:creationId xmlns:a16="http://schemas.microsoft.com/office/drawing/2014/main" id="{4F03E9E2-A0FD-45D9-99CD-F13ACFB812D1}"/>
              </a:ext>
            </a:extLst>
          </p:cNvPr>
          <p:cNvSpPr/>
          <p:nvPr/>
        </p:nvSpPr>
        <p:spPr>
          <a:xfrm>
            <a:off x="1151467" y="2489438"/>
            <a:ext cx="9601195" cy="3108543"/>
          </a:xfrm>
          <a:prstGeom prst="rect">
            <a:avLst/>
          </a:prstGeom>
        </p:spPr>
        <p:txBody>
          <a:bodyPr wrap="square">
            <a:spAutoFit/>
          </a:bodyPr>
          <a:lstStyle/>
          <a:p>
            <a:pPr marL="457200" indent="-457200">
              <a:buFont typeface="Wingdings" panose="05000000000000000000" pitchFamily="2" charset="2"/>
              <a:buChar char="v"/>
            </a:pPr>
            <a:r>
              <a:rPr lang="en-US" sz="2800" dirty="0">
                <a:cs typeface="Times New Roman" panose="02020603050405020304" pitchFamily="18" charset="0"/>
              </a:rPr>
              <a:t>A step up from Year 3 but similar topics (e.g. they did ones, tens, hundreds and thousands but now they’re working with numbers to ten thousand).</a:t>
            </a:r>
          </a:p>
          <a:p>
            <a:pPr marL="457200" indent="-457200">
              <a:buFont typeface="Wingdings" panose="05000000000000000000" pitchFamily="2" charset="2"/>
              <a:buChar char="v"/>
            </a:pPr>
            <a:r>
              <a:rPr lang="en-US" sz="2800" dirty="0">
                <a:cs typeface="Times New Roman" panose="02020603050405020304" pitchFamily="18" charset="0"/>
              </a:rPr>
              <a:t>Standard assessment three times a year on the Year 4 curriculum.</a:t>
            </a:r>
          </a:p>
          <a:p>
            <a:pPr marL="457200" indent="-457200">
              <a:buFont typeface="Wingdings" panose="05000000000000000000" pitchFamily="2" charset="2"/>
              <a:buChar char="v"/>
            </a:pPr>
            <a:r>
              <a:rPr lang="en-US" sz="2800" dirty="0">
                <a:cs typeface="Times New Roman" panose="02020603050405020304" pitchFamily="18" charset="0"/>
              </a:rPr>
              <a:t>The Multiplication Check – May/June 2027</a:t>
            </a:r>
          </a:p>
          <a:p>
            <a:pPr marL="457200" indent="-457200">
              <a:buFont typeface="Wingdings" panose="05000000000000000000" pitchFamily="2" charset="2"/>
              <a:buChar char="v"/>
            </a:pPr>
            <a:r>
              <a:rPr lang="en-US" sz="2800" dirty="0">
                <a:cs typeface="Times New Roman" panose="02020603050405020304" pitchFamily="18" charset="0"/>
              </a:rPr>
              <a:t>An environment to nurture talents, develop skills and continue to be happy and engaged learners!</a:t>
            </a:r>
          </a:p>
        </p:txBody>
      </p:sp>
    </p:spTree>
    <p:extLst>
      <p:ext uri="{BB962C8B-B14F-4D97-AF65-F5344CB8AC3E}">
        <p14:creationId xmlns:p14="http://schemas.microsoft.com/office/powerpoint/2010/main" val="94501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395A2-EA47-4D38-8378-D519A99EAB28}"/>
              </a:ext>
            </a:extLst>
          </p:cNvPr>
          <p:cNvSpPr>
            <a:spLocks noGrp="1"/>
          </p:cNvSpPr>
          <p:nvPr>
            <p:ph type="title"/>
          </p:nvPr>
        </p:nvSpPr>
        <p:spPr>
          <a:xfrm>
            <a:off x="1295402" y="982132"/>
            <a:ext cx="7577665" cy="1303867"/>
          </a:xfrm>
        </p:spPr>
        <p:txBody>
          <a:bodyPr>
            <a:normAutofit fontScale="90000"/>
          </a:bodyPr>
          <a:lstStyle/>
          <a:p>
            <a:r>
              <a:rPr lang="en-GB" dirty="0"/>
              <a:t>What makes a happy, effective learner?</a:t>
            </a:r>
          </a:p>
        </p:txBody>
      </p:sp>
      <p:sp>
        <p:nvSpPr>
          <p:cNvPr id="3" name="Rectangle 2">
            <a:extLst>
              <a:ext uri="{FF2B5EF4-FFF2-40B4-BE49-F238E27FC236}">
                <a16:creationId xmlns:a16="http://schemas.microsoft.com/office/drawing/2014/main" id="{4FD2B052-AC6D-4441-BB31-E2D14EA83CAB}"/>
              </a:ext>
            </a:extLst>
          </p:cNvPr>
          <p:cNvSpPr/>
          <p:nvPr/>
        </p:nvSpPr>
        <p:spPr>
          <a:xfrm>
            <a:off x="1151467" y="2489438"/>
            <a:ext cx="9601195" cy="3539430"/>
          </a:xfrm>
          <a:prstGeom prst="rect">
            <a:avLst/>
          </a:prstGeom>
        </p:spPr>
        <p:txBody>
          <a:bodyPr wrap="square">
            <a:spAutoFit/>
          </a:bodyPr>
          <a:lstStyle/>
          <a:p>
            <a:pPr marL="285750" indent="-285750">
              <a:buFont typeface="Wingdings" panose="05000000000000000000" pitchFamily="2" charset="2"/>
              <a:buChar char="ü"/>
            </a:pPr>
            <a:r>
              <a:rPr lang="en-US" sz="2800" dirty="0">
                <a:cs typeface="Times New Roman" panose="02020603050405020304" pitchFamily="18" charset="0"/>
              </a:rPr>
              <a:t> A love of reading</a:t>
            </a:r>
          </a:p>
          <a:p>
            <a:pPr marL="285750" indent="-285750">
              <a:buFont typeface="Wingdings" panose="05000000000000000000" pitchFamily="2" charset="2"/>
              <a:buChar char="ü"/>
            </a:pPr>
            <a:r>
              <a:rPr lang="en-US" sz="2800" dirty="0">
                <a:cs typeface="Times New Roman" panose="02020603050405020304" pitchFamily="18" charset="0"/>
              </a:rPr>
              <a:t> Growing confidence in an anxiety reduced workplace</a:t>
            </a:r>
          </a:p>
          <a:p>
            <a:pPr marL="285750" indent="-285750">
              <a:buFont typeface="Wingdings" panose="05000000000000000000" pitchFamily="2" charset="2"/>
              <a:buChar char="ü"/>
            </a:pPr>
            <a:r>
              <a:rPr lang="en-US" sz="2800" dirty="0">
                <a:cs typeface="Times New Roman" panose="02020603050405020304" pitchFamily="18" charset="0"/>
              </a:rPr>
              <a:t> Focus, concentration, personal and social skills</a:t>
            </a:r>
          </a:p>
          <a:p>
            <a:pPr marL="285750" indent="-285750">
              <a:buFont typeface="Wingdings" panose="05000000000000000000" pitchFamily="2" charset="2"/>
              <a:buChar char="ü"/>
            </a:pPr>
            <a:r>
              <a:rPr lang="en-US" sz="2800" dirty="0">
                <a:cs typeface="Times New Roman" panose="02020603050405020304" pitchFamily="18" charset="0"/>
              </a:rPr>
              <a:t> Opportunities for self-expression </a:t>
            </a:r>
          </a:p>
          <a:p>
            <a:pPr marL="285750" indent="-285750">
              <a:buFont typeface="Wingdings" panose="05000000000000000000" pitchFamily="2" charset="2"/>
              <a:buChar char="ü"/>
            </a:pPr>
            <a:r>
              <a:rPr lang="en-US" sz="2800" dirty="0">
                <a:cs typeface="Times New Roman" panose="02020603050405020304" pitchFamily="18" charset="0"/>
              </a:rPr>
              <a:t> Not being afraid to ask questions</a:t>
            </a:r>
          </a:p>
          <a:p>
            <a:pPr marL="285750" indent="-285750">
              <a:buFont typeface="Wingdings" panose="05000000000000000000" pitchFamily="2" charset="2"/>
              <a:buChar char="ü"/>
            </a:pPr>
            <a:r>
              <a:rPr lang="en-US" sz="2800" dirty="0">
                <a:cs typeface="Times New Roman" panose="02020603050405020304" pitchFamily="18" charset="0"/>
              </a:rPr>
              <a:t> A stimulating, interesting, helpful classroom</a:t>
            </a:r>
          </a:p>
          <a:p>
            <a:pPr marL="285750" indent="-285750">
              <a:buFont typeface="Wingdings" panose="05000000000000000000" pitchFamily="2" charset="2"/>
              <a:buChar char="ü"/>
            </a:pPr>
            <a:r>
              <a:rPr lang="en-US" sz="2800" dirty="0">
                <a:cs typeface="Times New Roman" panose="02020603050405020304" pitchFamily="18" charset="0"/>
              </a:rPr>
              <a:t> Not being afraid to ‘have a go’ or make mistakes</a:t>
            </a:r>
          </a:p>
          <a:p>
            <a:pPr marL="285750" indent="-285750">
              <a:buFont typeface="Wingdings" panose="05000000000000000000" pitchFamily="2" charset="2"/>
              <a:buChar char="ü"/>
            </a:pPr>
            <a:r>
              <a:rPr lang="en-US" sz="2800" dirty="0">
                <a:cs typeface="Times New Roman" panose="02020603050405020304" pitchFamily="18" charset="0"/>
              </a:rPr>
              <a:t> Not giving up</a:t>
            </a:r>
          </a:p>
        </p:txBody>
      </p:sp>
      <p:pic>
        <p:nvPicPr>
          <p:cNvPr id="4" name="Picture 3">
            <a:extLst>
              <a:ext uri="{FF2B5EF4-FFF2-40B4-BE49-F238E27FC236}">
                <a16:creationId xmlns:a16="http://schemas.microsoft.com/office/drawing/2014/main" id="{5D4E646B-C132-4C9A-874E-9B59EF4563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4315" y="3767667"/>
            <a:ext cx="2626187" cy="1982771"/>
          </a:xfrm>
          <a:prstGeom prst="rect">
            <a:avLst/>
          </a:prstGeom>
        </p:spPr>
      </p:pic>
      <p:pic>
        <p:nvPicPr>
          <p:cNvPr id="1026" name="Picture 2" descr="National Year of Reading | Leeds Library">
            <a:extLst>
              <a:ext uri="{FF2B5EF4-FFF2-40B4-BE49-F238E27FC236}">
                <a16:creationId xmlns:a16="http://schemas.microsoft.com/office/drawing/2014/main" id="{6BFE41FF-D5EF-4813-BB03-65E6791A21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9267" y="659199"/>
            <a:ext cx="2463242" cy="164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632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D996E-B83B-4917-AD9F-9CD4F70588B4}"/>
              </a:ext>
            </a:extLst>
          </p:cNvPr>
          <p:cNvSpPr>
            <a:spLocks noGrp="1"/>
          </p:cNvSpPr>
          <p:nvPr>
            <p:ph type="title"/>
          </p:nvPr>
        </p:nvSpPr>
        <p:spPr/>
        <p:txBody>
          <a:bodyPr/>
          <a:lstStyle/>
          <a:p>
            <a:r>
              <a:rPr lang="en-GB" dirty="0"/>
              <a:t>Assessment and Recording</a:t>
            </a:r>
          </a:p>
        </p:txBody>
      </p:sp>
      <p:sp>
        <p:nvSpPr>
          <p:cNvPr id="3" name="Rectangle 2">
            <a:extLst>
              <a:ext uri="{FF2B5EF4-FFF2-40B4-BE49-F238E27FC236}">
                <a16:creationId xmlns:a16="http://schemas.microsoft.com/office/drawing/2014/main" id="{0199B0DC-AC96-4340-BE7C-EC33BBE10DD1}"/>
              </a:ext>
            </a:extLst>
          </p:cNvPr>
          <p:cNvSpPr/>
          <p:nvPr/>
        </p:nvSpPr>
        <p:spPr>
          <a:xfrm>
            <a:off x="897622" y="2734956"/>
            <a:ext cx="10612074" cy="3046988"/>
          </a:xfrm>
          <a:prstGeom prst="rect">
            <a:avLst/>
          </a:prstGeom>
        </p:spPr>
        <p:txBody>
          <a:bodyPr wrap="square">
            <a:spAutoFit/>
          </a:bodyPr>
          <a:lstStyle/>
          <a:p>
            <a:r>
              <a:rPr lang="en-GB" sz="3200" dirty="0"/>
              <a:t>We use a variety of summative and formative assessments to ensure every child makes progress along their own, personal learning journey. </a:t>
            </a:r>
          </a:p>
          <a:p>
            <a:r>
              <a:rPr lang="en-GB" sz="3200" dirty="0"/>
              <a:t>Within the Stage that the pupils are working on we assess whether pupils are </a:t>
            </a:r>
            <a:r>
              <a:rPr lang="en-GB" sz="3200" dirty="0">
                <a:solidFill>
                  <a:srgbClr val="0070C0"/>
                </a:solidFill>
              </a:rPr>
              <a:t>Working Below Expectations, </a:t>
            </a:r>
            <a:r>
              <a:rPr lang="en-GB" sz="3200" dirty="0">
                <a:solidFill>
                  <a:srgbClr val="FF0000"/>
                </a:solidFill>
              </a:rPr>
              <a:t>Working Towards Expectations, </a:t>
            </a:r>
            <a:r>
              <a:rPr lang="en-GB" sz="3200" dirty="0">
                <a:solidFill>
                  <a:srgbClr val="FFC000"/>
                </a:solidFill>
              </a:rPr>
              <a:t>Meeting Expectations, </a:t>
            </a:r>
            <a:r>
              <a:rPr lang="en-GB" sz="3200" dirty="0">
                <a:solidFill>
                  <a:srgbClr val="00B050"/>
                </a:solidFill>
              </a:rPr>
              <a:t>Exceeding Expectations.</a:t>
            </a:r>
          </a:p>
        </p:txBody>
      </p:sp>
    </p:spTree>
    <p:extLst>
      <p:ext uri="{BB962C8B-B14F-4D97-AF65-F5344CB8AC3E}">
        <p14:creationId xmlns:p14="http://schemas.microsoft.com/office/powerpoint/2010/main" val="3221655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D996E-B83B-4917-AD9F-9CD4F70588B4}"/>
              </a:ext>
            </a:extLst>
          </p:cNvPr>
          <p:cNvSpPr>
            <a:spLocks noGrp="1"/>
          </p:cNvSpPr>
          <p:nvPr>
            <p:ph type="title"/>
          </p:nvPr>
        </p:nvSpPr>
        <p:spPr/>
        <p:txBody>
          <a:bodyPr/>
          <a:lstStyle/>
          <a:p>
            <a:r>
              <a:rPr lang="en-GB" dirty="0"/>
              <a:t>Assessment and Recording</a:t>
            </a:r>
          </a:p>
        </p:txBody>
      </p:sp>
      <p:sp>
        <p:nvSpPr>
          <p:cNvPr id="3" name="Rectangle 2">
            <a:extLst>
              <a:ext uri="{FF2B5EF4-FFF2-40B4-BE49-F238E27FC236}">
                <a16:creationId xmlns:a16="http://schemas.microsoft.com/office/drawing/2014/main" id="{0199B0DC-AC96-4340-BE7C-EC33BBE10DD1}"/>
              </a:ext>
            </a:extLst>
          </p:cNvPr>
          <p:cNvSpPr/>
          <p:nvPr/>
        </p:nvSpPr>
        <p:spPr>
          <a:xfrm>
            <a:off x="897622" y="2599489"/>
            <a:ext cx="10612074" cy="3539430"/>
          </a:xfrm>
          <a:prstGeom prst="rect">
            <a:avLst/>
          </a:prstGeom>
        </p:spPr>
        <p:txBody>
          <a:bodyPr wrap="square">
            <a:spAutoFit/>
          </a:bodyPr>
          <a:lstStyle/>
          <a:p>
            <a:r>
              <a:rPr lang="en-GB" sz="2800" dirty="0"/>
              <a:t>ATTAINMENT – It is not expected that pupils will be </a:t>
            </a:r>
            <a:r>
              <a:rPr lang="en-GB" sz="2800" dirty="0">
                <a:solidFill>
                  <a:srgbClr val="FFC000"/>
                </a:solidFill>
              </a:rPr>
              <a:t>Meeting Expectations </a:t>
            </a:r>
            <a:r>
              <a:rPr lang="en-GB" sz="2800" dirty="0"/>
              <a:t>until the Summer term,  however, we will be able to report to you during the year whether or not your child is </a:t>
            </a:r>
            <a:r>
              <a:rPr lang="en-GB" sz="2800" b="1" dirty="0"/>
              <a:t>on track </a:t>
            </a:r>
            <a:r>
              <a:rPr lang="en-GB" sz="2800" dirty="0"/>
              <a:t>to meet expectations. </a:t>
            </a:r>
          </a:p>
          <a:p>
            <a:endParaRPr lang="en-GB" sz="2800" dirty="0"/>
          </a:p>
          <a:p>
            <a:r>
              <a:rPr lang="en-GB" sz="2800" dirty="0"/>
              <a:t>PROGRESS – This looks at each individual’s starting points. We strive to ensure that each child makes progress from their starting point over the year. </a:t>
            </a:r>
          </a:p>
        </p:txBody>
      </p:sp>
    </p:spTree>
    <p:extLst>
      <p:ext uri="{BB962C8B-B14F-4D97-AF65-F5344CB8AC3E}">
        <p14:creationId xmlns:p14="http://schemas.microsoft.com/office/powerpoint/2010/main" val="2658142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527BED-D6F9-4031-80F9-C39D06106E4C}"/>
              </a:ext>
            </a:extLst>
          </p:cNvPr>
          <p:cNvSpPr/>
          <p:nvPr/>
        </p:nvSpPr>
        <p:spPr>
          <a:xfrm>
            <a:off x="9045696" y="1166841"/>
            <a:ext cx="2102840" cy="4801314"/>
          </a:xfrm>
          <a:prstGeom prst="rect">
            <a:avLst/>
          </a:prstGeom>
        </p:spPr>
        <p:txBody>
          <a:bodyPr wrap="square">
            <a:spAutoFit/>
          </a:bodyPr>
          <a:lstStyle/>
          <a:p>
            <a:pPr algn="ctr"/>
            <a:r>
              <a:rPr lang="en-GB" dirty="0"/>
              <a:t>This is an overview of what we will be learning this term in Year 4.</a:t>
            </a:r>
          </a:p>
          <a:p>
            <a:pPr algn="ctr"/>
            <a:endParaRPr lang="en-GB" dirty="0"/>
          </a:p>
          <a:p>
            <a:pPr algn="ctr"/>
            <a:r>
              <a:rPr lang="en-GB" dirty="0"/>
              <a:t>Our curriculum newsletter is updated every term and you can always find this on the school website under ‘Year 4’ and on Google Classrooms.</a:t>
            </a:r>
          </a:p>
          <a:p>
            <a:pPr algn="ctr"/>
            <a:endParaRPr lang="en-GB" dirty="0"/>
          </a:p>
          <a:p>
            <a:pPr algn="ctr"/>
            <a:r>
              <a:rPr lang="en-GB" dirty="0"/>
              <a:t>There is also a key vocabulary section each term for each topic.</a:t>
            </a:r>
          </a:p>
        </p:txBody>
      </p:sp>
      <p:pic>
        <p:nvPicPr>
          <p:cNvPr id="5" name="Picture 4">
            <a:extLst>
              <a:ext uri="{FF2B5EF4-FFF2-40B4-BE49-F238E27FC236}">
                <a16:creationId xmlns:a16="http://schemas.microsoft.com/office/drawing/2014/main" id="{75D1D826-858D-487D-A783-B8EB11099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733" y="592907"/>
            <a:ext cx="7792900" cy="5672185"/>
          </a:xfrm>
          <a:prstGeom prst="rect">
            <a:avLst/>
          </a:prstGeom>
        </p:spPr>
      </p:pic>
    </p:spTree>
    <p:extLst>
      <p:ext uri="{BB962C8B-B14F-4D97-AF65-F5344CB8AC3E}">
        <p14:creationId xmlns:p14="http://schemas.microsoft.com/office/powerpoint/2010/main" val="3404339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6757F-8E4B-423F-ADB4-771D8456B71F}"/>
              </a:ext>
            </a:extLst>
          </p:cNvPr>
          <p:cNvSpPr>
            <a:spLocks noGrp="1"/>
          </p:cNvSpPr>
          <p:nvPr>
            <p:ph type="title"/>
          </p:nvPr>
        </p:nvSpPr>
        <p:spPr>
          <a:xfrm>
            <a:off x="1295402" y="982132"/>
            <a:ext cx="7254822" cy="1303867"/>
          </a:xfrm>
        </p:spPr>
        <p:txBody>
          <a:bodyPr/>
          <a:lstStyle/>
          <a:p>
            <a:r>
              <a:rPr lang="en-GB" dirty="0"/>
              <a:t>English Skills</a:t>
            </a:r>
          </a:p>
        </p:txBody>
      </p:sp>
      <p:sp>
        <p:nvSpPr>
          <p:cNvPr id="3" name="Rectangle 2">
            <a:extLst>
              <a:ext uri="{FF2B5EF4-FFF2-40B4-BE49-F238E27FC236}">
                <a16:creationId xmlns:a16="http://schemas.microsoft.com/office/drawing/2014/main" id="{4A173A4B-0B21-4985-B3E2-DC91C6321D83}"/>
              </a:ext>
            </a:extLst>
          </p:cNvPr>
          <p:cNvSpPr/>
          <p:nvPr/>
        </p:nvSpPr>
        <p:spPr>
          <a:xfrm>
            <a:off x="2006942" y="2434450"/>
            <a:ext cx="3123858" cy="3539430"/>
          </a:xfrm>
          <a:prstGeom prst="rect">
            <a:avLst/>
          </a:prstGeom>
        </p:spPr>
        <p:txBody>
          <a:bodyPr wrap="square">
            <a:spAutoFit/>
          </a:bodyPr>
          <a:lstStyle/>
          <a:p>
            <a:r>
              <a:rPr lang="en-GB" sz="2800" dirty="0"/>
              <a:t>Talk for Writing</a:t>
            </a:r>
          </a:p>
          <a:p>
            <a:pPr marL="285750" indent="-285750">
              <a:buFontTx/>
              <a:buChar char="-"/>
            </a:pPr>
            <a:r>
              <a:rPr lang="en-GB" sz="2800" dirty="0"/>
              <a:t>Oracy</a:t>
            </a:r>
          </a:p>
          <a:p>
            <a:pPr marL="285750" indent="-285750">
              <a:buFontTx/>
              <a:buChar char="-"/>
            </a:pPr>
            <a:r>
              <a:rPr lang="en-GB" sz="2800" dirty="0"/>
              <a:t>Performance</a:t>
            </a:r>
          </a:p>
          <a:p>
            <a:pPr marL="285750" indent="-285750">
              <a:buFontTx/>
              <a:buChar char="-"/>
            </a:pPr>
            <a:endParaRPr lang="en-GB" sz="2800" dirty="0">
              <a:solidFill>
                <a:srgbClr val="00B050"/>
              </a:solidFill>
            </a:endParaRPr>
          </a:p>
          <a:p>
            <a:r>
              <a:rPr lang="en-GB" sz="2800" b="1" dirty="0">
                <a:solidFill>
                  <a:srgbClr val="FF0000"/>
                </a:solidFill>
              </a:rPr>
              <a:t>Reading</a:t>
            </a:r>
          </a:p>
          <a:p>
            <a:r>
              <a:rPr lang="en-GB" sz="2800" b="1" dirty="0">
                <a:solidFill>
                  <a:srgbClr val="FF0000"/>
                </a:solidFill>
              </a:rPr>
              <a:t>-   Decoding</a:t>
            </a:r>
          </a:p>
          <a:p>
            <a:r>
              <a:rPr lang="en-GB" sz="2800" b="1" dirty="0">
                <a:solidFill>
                  <a:srgbClr val="FF0000"/>
                </a:solidFill>
              </a:rPr>
              <a:t>-   Comprehension</a:t>
            </a:r>
          </a:p>
          <a:p>
            <a:r>
              <a:rPr lang="en-GB" sz="2800" b="1" dirty="0">
                <a:solidFill>
                  <a:srgbClr val="FF0000"/>
                </a:solidFill>
              </a:rPr>
              <a:t>-   Passion</a:t>
            </a:r>
          </a:p>
        </p:txBody>
      </p:sp>
      <p:sp>
        <p:nvSpPr>
          <p:cNvPr id="4" name="Rectangle 3">
            <a:extLst>
              <a:ext uri="{FF2B5EF4-FFF2-40B4-BE49-F238E27FC236}">
                <a16:creationId xmlns:a16="http://schemas.microsoft.com/office/drawing/2014/main" id="{417981F5-F6DA-48EB-8106-A14B4ADF6855}"/>
              </a:ext>
            </a:extLst>
          </p:cNvPr>
          <p:cNvSpPr/>
          <p:nvPr/>
        </p:nvSpPr>
        <p:spPr>
          <a:xfrm>
            <a:off x="5524595" y="2480694"/>
            <a:ext cx="3025629" cy="3108543"/>
          </a:xfrm>
          <a:prstGeom prst="rect">
            <a:avLst/>
          </a:prstGeom>
        </p:spPr>
        <p:txBody>
          <a:bodyPr wrap="square">
            <a:spAutoFit/>
          </a:bodyPr>
          <a:lstStyle/>
          <a:p>
            <a:r>
              <a:rPr lang="en-GB" sz="2800" b="1" dirty="0">
                <a:solidFill>
                  <a:srgbClr val="FF0000"/>
                </a:solidFill>
              </a:rPr>
              <a:t>Handwriting</a:t>
            </a:r>
          </a:p>
          <a:p>
            <a:r>
              <a:rPr lang="en-GB" sz="2800" b="1" dirty="0">
                <a:solidFill>
                  <a:srgbClr val="FF0000"/>
                </a:solidFill>
              </a:rPr>
              <a:t>-  Formation </a:t>
            </a:r>
          </a:p>
          <a:p>
            <a:r>
              <a:rPr lang="en-GB" sz="2800" b="1" dirty="0">
                <a:solidFill>
                  <a:srgbClr val="FF0000"/>
                </a:solidFill>
              </a:rPr>
              <a:t>-  Fluency</a:t>
            </a:r>
          </a:p>
          <a:p>
            <a:endParaRPr lang="en-GB" sz="2800" dirty="0">
              <a:solidFill>
                <a:srgbClr val="00B050"/>
              </a:solidFill>
            </a:endParaRPr>
          </a:p>
          <a:p>
            <a:r>
              <a:rPr lang="en-GB" sz="2800" dirty="0"/>
              <a:t>Spelling </a:t>
            </a:r>
          </a:p>
          <a:p>
            <a:pPr marL="342900" indent="-342900">
              <a:buFontTx/>
              <a:buChar char="-"/>
            </a:pPr>
            <a:r>
              <a:rPr lang="en-GB" sz="2800" dirty="0"/>
              <a:t>Strategies</a:t>
            </a:r>
          </a:p>
          <a:p>
            <a:pPr marL="342900" indent="-342900">
              <a:buFontTx/>
              <a:buChar char="-"/>
            </a:pPr>
            <a:r>
              <a:rPr lang="en-GB" sz="2800" dirty="0"/>
              <a:t>Phonics</a:t>
            </a:r>
          </a:p>
        </p:txBody>
      </p:sp>
      <p:pic>
        <p:nvPicPr>
          <p:cNvPr id="1026" name="Picture 2" descr="Learning subordinator japanese language english language, Watercolor,  Paint, Wet Ink, Adverb, Translation, Pronoun, Knowledge transparent  background PNG clipart | HiClipart">
            <a:extLst>
              <a:ext uri="{FF2B5EF4-FFF2-40B4-BE49-F238E27FC236}">
                <a16:creationId xmlns:a16="http://schemas.microsoft.com/office/drawing/2014/main" id="{9F1601FB-680B-4027-AF7C-198E1319A69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8375" b="90875" l="10000" r="90000">
                        <a14:foregroundMark x1="76875" y1="46250" x2="86125" y2="44750"/>
                        <a14:foregroundMark x1="87250" y1="57375" x2="80500" y2="84375"/>
                        <a14:foregroundMark x1="12875" y1="9625" x2="21375" y2="8375"/>
                        <a14:foregroundMark x1="21375" y1="8375" x2="39750" y2="9125"/>
                        <a14:foregroundMark x1="50250" y1="15000" x2="46500" y2="22750"/>
                        <a14:foregroundMark x1="46500" y1="22750" x2="52750" y2="27375"/>
                        <a14:foregroundMark x1="52750" y1="27375" x2="62375" y2="28750"/>
                        <a14:foregroundMark x1="62375" y1="28750" x2="69250" y2="26750"/>
                        <a14:foregroundMark x1="69250" y1="26750" x2="63125" y2="21000"/>
                        <a14:foregroundMark x1="63125" y1="21000" x2="55875" y2="18750"/>
                        <a14:foregroundMark x1="55875" y1="18750" x2="47750" y2="20500"/>
                        <a14:foregroundMark x1="47750" y1="20500" x2="47250" y2="21000"/>
                        <a14:foregroundMark x1="20250" y1="92000" x2="40250" y2="90875"/>
                        <a14:foregroundMark x1="40250" y1="90875" x2="48375" y2="90875"/>
                        <a14:foregroundMark x1="48375" y1="90875" x2="68000" y2="89750"/>
                      </a14:backgroundRemoval>
                    </a14:imgEffect>
                  </a14:imgLayer>
                </a14:imgProps>
              </a:ext>
              <a:ext uri="{28A0092B-C50C-407E-A947-70E740481C1C}">
                <a14:useLocalDpi xmlns:a14="http://schemas.microsoft.com/office/drawing/2010/main" val="0"/>
              </a:ext>
            </a:extLst>
          </a:blip>
          <a:srcRect/>
          <a:stretch>
            <a:fillRect/>
          </a:stretch>
        </p:blipFill>
        <p:spPr bwMode="auto">
          <a:xfrm>
            <a:off x="7958975" y="394023"/>
            <a:ext cx="3979333" cy="3979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550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FC42E-1AF3-45A4-B33F-7D443A66F126}"/>
              </a:ext>
            </a:extLst>
          </p:cNvPr>
          <p:cNvSpPr>
            <a:spLocks noGrp="1"/>
          </p:cNvSpPr>
          <p:nvPr>
            <p:ph type="title"/>
          </p:nvPr>
        </p:nvSpPr>
        <p:spPr>
          <a:xfrm>
            <a:off x="1295402" y="982132"/>
            <a:ext cx="6919098" cy="1303867"/>
          </a:xfrm>
        </p:spPr>
        <p:txBody>
          <a:bodyPr/>
          <a:lstStyle/>
          <a:p>
            <a:r>
              <a:rPr lang="en-GB" dirty="0"/>
              <a:t>Reading</a:t>
            </a:r>
          </a:p>
        </p:txBody>
      </p:sp>
      <p:sp>
        <p:nvSpPr>
          <p:cNvPr id="3" name="Rectangle 2">
            <a:extLst>
              <a:ext uri="{FF2B5EF4-FFF2-40B4-BE49-F238E27FC236}">
                <a16:creationId xmlns:a16="http://schemas.microsoft.com/office/drawing/2014/main" id="{ADB80BE1-FBAA-4F26-8B10-10908133A059}"/>
              </a:ext>
            </a:extLst>
          </p:cNvPr>
          <p:cNvSpPr/>
          <p:nvPr/>
        </p:nvSpPr>
        <p:spPr>
          <a:xfrm>
            <a:off x="1001162" y="2397992"/>
            <a:ext cx="10349219" cy="3785652"/>
          </a:xfrm>
          <a:prstGeom prst="rect">
            <a:avLst/>
          </a:prstGeom>
        </p:spPr>
        <p:txBody>
          <a:bodyPr wrap="square">
            <a:spAutoFit/>
          </a:bodyPr>
          <a:lstStyle/>
          <a:p>
            <a:r>
              <a:rPr lang="en-GB" sz="2000" b="1" dirty="0">
                <a:solidFill>
                  <a:srgbClr val="00B050"/>
                </a:solidFill>
              </a:rPr>
              <a:t>Reading In School</a:t>
            </a:r>
          </a:p>
          <a:p>
            <a:pPr marL="342900" indent="-342900">
              <a:buFontTx/>
              <a:buChar char="-"/>
            </a:pPr>
            <a:r>
              <a:rPr lang="en-GB" sz="2000" dirty="0"/>
              <a:t>Reading records need to be in school each day</a:t>
            </a:r>
          </a:p>
          <a:p>
            <a:pPr marL="342900" indent="-342900">
              <a:buFontTx/>
              <a:buChar char="-"/>
            </a:pPr>
            <a:r>
              <a:rPr lang="en-GB" sz="2000" dirty="0"/>
              <a:t>Children will be heard </a:t>
            </a:r>
            <a:r>
              <a:rPr lang="en-GB" sz="2000" i="1" dirty="0"/>
              <a:t>at least </a:t>
            </a:r>
            <a:r>
              <a:rPr lang="en-GB" sz="2000" dirty="0"/>
              <a:t>once a week during whole class Guided Reading sessions.</a:t>
            </a:r>
          </a:p>
          <a:p>
            <a:pPr marL="342900" indent="-342900">
              <a:buFontTx/>
              <a:buChar char="-"/>
            </a:pPr>
            <a:r>
              <a:rPr lang="en-GB" sz="2000" dirty="0"/>
              <a:t>There will be further opportunities throughout the week for them to be heard by an adult.</a:t>
            </a:r>
          </a:p>
          <a:p>
            <a:pPr marL="342900" indent="-342900">
              <a:buFontTx/>
              <a:buChar char="-"/>
            </a:pPr>
            <a:r>
              <a:rPr lang="en-GB" sz="2000" dirty="0"/>
              <a:t>If your child needs their reading book changed, they will have opportunities to do so with an adult’s help and with something they enjoy.</a:t>
            </a:r>
          </a:p>
          <a:p>
            <a:pPr marL="342900" indent="-342900">
              <a:buFontTx/>
              <a:buChar char="-"/>
            </a:pPr>
            <a:endParaRPr lang="en-GB" sz="2000" dirty="0"/>
          </a:p>
          <a:p>
            <a:r>
              <a:rPr lang="en-GB" sz="2000" b="1" dirty="0">
                <a:solidFill>
                  <a:schemeClr val="accent1"/>
                </a:solidFill>
              </a:rPr>
              <a:t>Reading at home</a:t>
            </a:r>
          </a:p>
          <a:p>
            <a:pPr marL="342900" indent="-342900">
              <a:buFontTx/>
              <a:buChar char="-"/>
            </a:pPr>
            <a:r>
              <a:rPr lang="en-GB" sz="2000" dirty="0"/>
              <a:t>Where possible, please listen to your child at least 3 times a week.</a:t>
            </a:r>
          </a:p>
          <a:p>
            <a:pPr marL="342900" indent="-342900">
              <a:buFontTx/>
              <a:buChar char="-"/>
            </a:pPr>
            <a:r>
              <a:rPr lang="en-GB" sz="2000" dirty="0"/>
              <a:t>Please record any reading in the reading record (children can also write in these!)</a:t>
            </a:r>
          </a:p>
          <a:p>
            <a:pPr marL="342900" indent="-342900">
              <a:buFontTx/>
              <a:buChar char="-"/>
            </a:pPr>
            <a:r>
              <a:rPr lang="en-GB" sz="2000" dirty="0"/>
              <a:t>Please talk to your child about what they are reading, discuss characters, plot points, predictions…</a:t>
            </a:r>
          </a:p>
          <a:p>
            <a:pPr marL="342900" indent="-342900">
              <a:buFontTx/>
              <a:buChar char="-"/>
            </a:pPr>
            <a:r>
              <a:rPr lang="en-GB" sz="2000" dirty="0"/>
              <a:t>Developing a passion for reading is key!</a:t>
            </a:r>
          </a:p>
        </p:txBody>
      </p:sp>
      <p:pic>
        <p:nvPicPr>
          <p:cNvPr id="2050" name="Picture 2" descr="Boy Reading Books Illustration PNG &amp; SVG Design For T-Shirts">
            <a:extLst>
              <a:ext uri="{FF2B5EF4-FFF2-40B4-BE49-F238E27FC236}">
                <a16:creationId xmlns:a16="http://schemas.microsoft.com/office/drawing/2014/main" id="{AB63B3E0-06FD-46E1-9650-868ECDD83F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0222" y="521957"/>
            <a:ext cx="2492178" cy="249217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National Year of Reading | Leeds Library">
            <a:extLst>
              <a:ext uri="{FF2B5EF4-FFF2-40B4-BE49-F238E27FC236}">
                <a16:creationId xmlns:a16="http://schemas.microsoft.com/office/drawing/2014/main" id="{F8413869-620B-49A5-8859-C2F3EB5195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980" y="674356"/>
            <a:ext cx="2336800" cy="1557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0173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3C98F-A9A1-410F-9EAA-D22A2EDA0541}"/>
              </a:ext>
            </a:extLst>
          </p:cNvPr>
          <p:cNvSpPr>
            <a:spLocks noGrp="1"/>
          </p:cNvSpPr>
          <p:nvPr>
            <p:ph type="title"/>
          </p:nvPr>
        </p:nvSpPr>
        <p:spPr>
          <a:xfrm>
            <a:off x="1295401" y="982132"/>
            <a:ext cx="7087871" cy="1303867"/>
          </a:xfrm>
        </p:spPr>
        <p:txBody>
          <a:bodyPr/>
          <a:lstStyle/>
          <a:p>
            <a:r>
              <a:rPr lang="en-GB" dirty="0"/>
              <a:t>Spelling and Handwriting</a:t>
            </a:r>
          </a:p>
        </p:txBody>
      </p:sp>
      <p:pic>
        <p:nvPicPr>
          <p:cNvPr id="3" name="Picture 2" descr="https://p11cdn4static.sharpschool.com/UserFiles/Servers/Server_131303/Image/News%20images/News%20image%20clipart/spelling-bee-BANNER2.png">
            <a:extLst>
              <a:ext uri="{FF2B5EF4-FFF2-40B4-BE49-F238E27FC236}">
                <a16:creationId xmlns:a16="http://schemas.microsoft.com/office/drawing/2014/main" id="{8F1E9266-3D08-4FAF-9AB5-08DF95E2C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3273" y="936805"/>
            <a:ext cx="3017365" cy="134919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C789BBBA-BE44-4936-BC3A-BB47B73F8934}"/>
              </a:ext>
            </a:extLst>
          </p:cNvPr>
          <p:cNvSpPr/>
          <p:nvPr/>
        </p:nvSpPr>
        <p:spPr>
          <a:xfrm>
            <a:off x="992696" y="2586843"/>
            <a:ext cx="10407941" cy="3416320"/>
          </a:xfrm>
          <a:prstGeom prst="rect">
            <a:avLst/>
          </a:prstGeom>
        </p:spPr>
        <p:txBody>
          <a:bodyPr wrap="square">
            <a:spAutoFit/>
          </a:bodyPr>
          <a:lstStyle/>
          <a:p>
            <a:r>
              <a:rPr lang="en-GB" b="1" dirty="0"/>
              <a:t>Spelling and Phonics</a:t>
            </a:r>
          </a:p>
          <a:p>
            <a:pPr marL="342900" indent="-342900">
              <a:buFontTx/>
              <a:buChar char="-"/>
            </a:pPr>
            <a:r>
              <a:rPr lang="en-GB" dirty="0"/>
              <a:t>There are daily spelling lessons using our spelling scheme where the class will learn how to apply their phonics skills to become confident spellers.</a:t>
            </a:r>
          </a:p>
          <a:p>
            <a:pPr marL="342900" indent="-342900">
              <a:buFontTx/>
              <a:buChar char="-"/>
            </a:pPr>
            <a:r>
              <a:rPr lang="en-GB" dirty="0"/>
              <a:t>Phonics interventions will be given to children who require additional phonics support.</a:t>
            </a:r>
          </a:p>
          <a:p>
            <a:pPr marL="342900" indent="-342900">
              <a:buFontTx/>
              <a:buChar char="-"/>
            </a:pPr>
            <a:r>
              <a:rPr lang="en-GB" dirty="0"/>
              <a:t>Pupils are taught a variety of ways to  practice and learn spellings (ideas will be included in Home Learning)</a:t>
            </a:r>
          </a:p>
          <a:p>
            <a:pPr marL="342900" indent="-342900">
              <a:buFontTx/>
              <a:buChar char="-"/>
            </a:pPr>
            <a:r>
              <a:rPr lang="en-GB" dirty="0"/>
              <a:t>Weekly test will combine Yr3 and Yr4 Key Words and spelling patterns taught in class.</a:t>
            </a:r>
          </a:p>
          <a:p>
            <a:pPr marL="800100" lvl="1" indent="-342900">
              <a:buFontTx/>
              <a:buChar char="-"/>
            </a:pPr>
            <a:r>
              <a:rPr lang="en-GB" dirty="0"/>
              <a:t>Some children may change spelling groups throughout the year depending on the spelling focus.</a:t>
            </a:r>
          </a:p>
          <a:p>
            <a:endParaRPr lang="en-GB" dirty="0"/>
          </a:p>
          <a:p>
            <a:r>
              <a:rPr lang="en-GB" b="1" dirty="0"/>
              <a:t>Handwriting – this is a main focus this year!</a:t>
            </a:r>
          </a:p>
          <a:p>
            <a:pPr marL="342900" indent="-342900">
              <a:buFontTx/>
              <a:buChar char="-"/>
            </a:pPr>
            <a:r>
              <a:rPr lang="en-GB" dirty="0"/>
              <a:t>Pupils are </a:t>
            </a:r>
            <a:r>
              <a:rPr lang="en-GB" b="1" dirty="0"/>
              <a:t>working towards </a:t>
            </a:r>
            <a:r>
              <a:rPr lang="en-GB" dirty="0"/>
              <a:t>using a fluent joined style.</a:t>
            </a:r>
          </a:p>
          <a:p>
            <a:pPr marL="342900" indent="-342900">
              <a:buFontTx/>
              <a:buChar char="-"/>
            </a:pPr>
            <a:r>
              <a:rPr lang="en-GB" dirty="0"/>
              <a:t>Our focus is to ensure everyone is forming letters correctly and sizing them correctly.</a:t>
            </a:r>
          </a:p>
          <a:p>
            <a:pPr marL="342900" indent="-342900">
              <a:buFontTx/>
              <a:buChar char="-"/>
            </a:pPr>
            <a:r>
              <a:rPr lang="en-GB" dirty="0"/>
              <a:t>Let’s work together to correct missing or unnecessary capitals.</a:t>
            </a:r>
          </a:p>
        </p:txBody>
      </p:sp>
    </p:spTree>
    <p:extLst>
      <p:ext uri="{BB962C8B-B14F-4D97-AF65-F5344CB8AC3E}">
        <p14:creationId xmlns:p14="http://schemas.microsoft.com/office/powerpoint/2010/main" val="19891173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8B10C-5ADE-4EFA-9641-5164483DAFC7}"/>
              </a:ext>
            </a:extLst>
          </p:cNvPr>
          <p:cNvSpPr>
            <a:spLocks noGrp="1"/>
          </p:cNvSpPr>
          <p:nvPr>
            <p:ph type="title"/>
          </p:nvPr>
        </p:nvSpPr>
        <p:spPr/>
        <p:txBody>
          <a:bodyPr/>
          <a:lstStyle/>
          <a:p>
            <a:r>
              <a:rPr lang="en-GB" dirty="0"/>
              <a:t>Spelling and Handwriting</a:t>
            </a:r>
          </a:p>
        </p:txBody>
      </p:sp>
      <p:sp>
        <p:nvSpPr>
          <p:cNvPr id="3" name="Rectangle 2">
            <a:extLst>
              <a:ext uri="{FF2B5EF4-FFF2-40B4-BE49-F238E27FC236}">
                <a16:creationId xmlns:a16="http://schemas.microsoft.com/office/drawing/2014/main" id="{5150D033-4D33-4614-AABE-FFC1AC96A668}"/>
              </a:ext>
            </a:extLst>
          </p:cNvPr>
          <p:cNvSpPr/>
          <p:nvPr/>
        </p:nvSpPr>
        <p:spPr>
          <a:xfrm>
            <a:off x="892029" y="2459843"/>
            <a:ext cx="10407941" cy="369332"/>
          </a:xfrm>
          <a:prstGeom prst="rect">
            <a:avLst/>
          </a:prstGeom>
        </p:spPr>
        <p:txBody>
          <a:bodyPr wrap="square">
            <a:spAutoFit/>
          </a:bodyPr>
          <a:lstStyle/>
          <a:p>
            <a:r>
              <a:rPr lang="en-GB" b="1" dirty="0"/>
              <a:t>We are using a new scheme for our spelling which links to our handwriting programme!</a:t>
            </a:r>
            <a:endParaRPr lang="en-GB" dirty="0"/>
          </a:p>
        </p:txBody>
      </p:sp>
      <p:pic>
        <p:nvPicPr>
          <p:cNvPr id="4" name="Picture 3">
            <a:extLst>
              <a:ext uri="{FF2B5EF4-FFF2-40B4-BE49-F238E27FC236}">
                <a16:creationId xmlns:a16="http://schemas.microsoft.com/office/drawing/2014/main" id="{E75CA142-C35B-49A9-8820-9791210F7932}"/>
              </a:ext>
            </a:extLst>
          </p:cNvPr>
          <p:cNvPicPr>
            <a:picLocks noChangeAspect="1"/>
          </p:cNvPicPr>
          <p:nvPr/>
        </p:nvPicPr>
        <p:blipFill>
          <a:blip r:embed="rId2"/>
          <a:stretch>
            <a:fillRect/>
          </a:stretch>
        </p:blipFill>
        <p:spPr>
          <a:xfrm>
            <a:off x="2664280" y="2786030"/>
            <a:ext cx="6863438" cy="3317940"/>
          </a:xfrm>
          <a:prstGeom prst="rect">
            <a:avLst/>
          </a:prstGeom>
        </p:spPr>
      </p:pic>
      <p:grpSp>
        <p:nvGrpSpPr>
          <p:cNvPr id="7" name="Group 6">
            <a:extLst>
              <a:ext uri="{FF2B5EF4-FFF2-40B4-BE49-F238E27FC236}">
                <a16:creationId xmlns:a16="http://schemas.microsoft.com/office/drawing/2014/main" id="{717990A0-7366-403B-86C2-19A12665CEF3}"/>
              </a:ext>
            </a:extLst>
          </p:cNvPr>
          <p:cNvGrpSpPr/>
          <p:nvPr/>
        </p:nvGrpSpPr>
        <p:grpSpPr>
          <a:xfrm>
            <a:off x="2657942" y="2807603"/>
            <a:ext cx="6869776" cy="3317940"/>
            <a:chOff x="2661111" y="2786030"/>
            <a:chExt cx="6869776" cy="3317940"/>
          </a:xfrm>
        </p:grpSpPr>
        <p:pic>
          <p:nvPicPr>
            <p:cNvPr id="5" name="Picture 4">
              <a:extLst>
                <a:ext uri="{FF2B5EF4-FFF2-40B4-BE49-F238E27FC236}">
                  <a16:creationId xmlns:a16="http://schemas.microsoft.com/office/drawing/2014/main" id="{7F4551BA-5B0F-45FC-8A5C-462C2630D89C}"/>
                </a:ext>
              </a:extLst>
            </p:cNvPr>
            <p:cNvPicPr>
              <a:picLocks noChangeAspect="1"/>
            </p:cNvPicPr>
            <p:nvPr/>
          </p:nvPicPr>
          <p:blipFill>
            <a:blip r:embed="rId3"/>
            <a:stretch>
              <a:fillRect/>
            </a:stretch>
          </p:blipFill>
          <p:spPr>
            <a:xfrm>
              <a:off x="2664280" y="2786030"/>
              <a:ext cx="6866607" cy="2005292"/>
            </a:xfrm>
            <a:prstGeom prst="rect">
              <a:avLst/>
            </a:prstGeom>
          </p:spPr>
        </p:pic>
        <p:pic>
          <p:nvPicPr>
            <p:cNvPr id="6" name="Picture 5">
              <a:extLst>
                <a:ext uri="{FF2B5EF4-FFF2-40B4-BE49-F238E27FC236}">
                  <a16:creationId xmlns:a16="http://schemas.microsoft.com/office/drawing/2014/main" id="{B44AC4FC-3D22-4420-8C7D-05C1C0BD9F18}"/>
                </a:ext>
              </a:extLst>
            </p:cNvPr>
            <p:cNvPicPr>
              <a:picLocks noChangeAspect="1"/>
            </p:cNvPicPr>
            <p:nvPr/>
          </p:nvPicPr>
          <p:blipFill>
            <a:blip r:embed="rId4"/>
            <a:stretch>
              <a:fillRect/>
            </a:stretch>
          </p:blipFill>
          <p:spPr>
            <a:xfrm>
              <a:off x="2661111" y="4842438"/>
              <a:ext cx="6863438" cy="1261532"/>
            </a:xfrm>
            <a:prstGeom prst="rect">
              <a:avLst/>
            </a:prstGeom>
          </p:spPr>
        </p:pic>
      </p:grpSp>
    </p:spTree>
    <p:extLst>
      <p:ext uri="{BB962C8B-B14F-4D97-AF65-F5344CB8AC3E}">
        <p14:creationId xmlns:p14="http://schemas.microsoft.com/office/powerpoint/2010/main" val="348084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360A4-CDF9-42F2-994B-986CB5B08619}"/>
              </a:ext>
            </a:extLst>
          </p:cNvPr>
          <p:cNvSpPr>
            <a:spLocks noGrp="1"/>
          </p:cNvSpPr>
          <p:nvPr>
            <p:ph type="title"/>
          </p:nvPr>
        </p:nvSpPr>
        <p:spPr>
          <a:xfrm>
            <a:off x="1295402" y="982132"/>
            <a:ext cx="7747930" cy="1303867"/>
          </a:xfrm>
        </p:spPr>
        <p:txBody>
          <a:bodyPr/>
          <a:lstStyle/>
          <a:p>
            <a:r>
              <a:rPr lang="en-GB" dirty="0"/>
              <a:t>Mathematics</a:t>
            </a:r>
          </a:p>
        </p:txBody>
      </p:sp>
      <p:sp>
        <p:nvSpPr>
          <p:cNvPr id="3" name="Rectangle 2">
            <a:extLst>
              <a:ext uri="{FF2B5EF4-FFF2-40B4-BE49-F238E27FC236}">
                <a16:creationId xmlns:a16="http://schemas.microsoft.com/office/drawing/2014/main" id="{5C990856-A7C1-4F55-A6E8-EDD066B5257F}"/>
              </a:ext>
            </a:extLst>
          </p:cNvPr>
          <p:cNvSpPr/>
          <p:nvPr/>
        </p:nvSpPr>
        <p:spPr>
          <a:xfrm>
            <a:off x="1106299" y="2558978"/>
            <a:ext cx="9979402" cy="3447098"/>
          </a:xfrm>
          <a:prstGeom prst="rect">
            <a:avLst/>
          </a:prstGeom>
        </p:spPr>
        <p:txBody>
          <a:bodyPr wrap="square">
            <a:spAutoFit/>
          </a:bodyPr>
          <a:lstStyle/>
          <a:p>
            <a:r>
              <a:rPr lang="en-GB" sz="2000" dirty="0"/>
              <a:t>This year we will continue to develop a mastery approach to mathematics, teaching topic areas in blocks to allow depth and fluency. </a:t>
            </a:r>
          </a:p>
          <a:p>
            <a:endParaRPr lang="en-GB" sz="2000" dirty="0"/>
          </a:p>
          <a:p>
            <a:r>
              <a:rPr lang="en-GB" sz="2000" dirty="0"/>
              <a:t>Pupils are encouraged to use number facts and develop their understanding by exploring numbers in lots of different contexts. </a:t>
            </a:r>
          </a:p>
          <a:p>
            <a:endParaRPr lang="en-GB" sz="2000" dirty="0"/>
          </a:p>
          <a:p>
            <a:r>
              <a:rPr lang="en-GB" sz="2000" dirty="0"/>
              <a:t>We are working with numbers up to 10,000s. We are also teaching children more formal methods of recording. </a:t>
            </a:r>
          </a:p>
          <a:p>
            <a:r>
              <a:rPr lang="en-GB" sz="2000" b="1" i="1" dirty="0"/>
              <a:t>How you can help:</a:t>
            </a:r>
          </a:p>
          <a:p>
            <a:r>
              <a:rPr lang="en-GB" sz="2000" i="1" dirty="0"/>
              <a:t>-</a:t>
            </a:r>
            <a:r>
              <a:rPr lang="en-GB" sz="2000" b="1" i="1" dirty="0"/>
              <a:t> </a:t>
            </a:r>
            <a:r>
              <a:rPr lang="en-GB" sz="2000" dirty="0"/>
              <a:t>Practice using calculations, counting and sequencing numbers. </a:t>
            </a:r>
          </a:p>
          <a:p>
            <a:r>
              <a:rPr lang="en-GB" sz="2000" dirty="0"/>
              <a:t>- Real- life opportunities for maths through using money, cooking etc.</a:t>
            </a:r>
          </a:p>
        </p:txBody>
      </p:sp>
      <p:pic>
        <p:nvPicPr>
          <p:cNvPr id="5" name="Picture 4">
            <a:extLst>
              <a:ext uri="{FF2B5EF4-FFF2-40B4-BE49-F238E27FC236}">
                <a16:creationId xmlns:a16="http://schemas.microsoft.com/office/drawing/2014/main" id="{D0F988CA-6EE0-4A9A-B27D-611E32B16858}"/>
              </a:ext>
            </a:extLst>
          </p:cNvPr>
          <p:cNvPicPr>
            <a:picLocks noChangeAspect="1"/>
          </p:cNvPicPr>
          <p:nvPr/>
        </p:nvPicPr>
        <p:blipFill>
          <a:blip r:embed="rId2"/>
          <a:stretch>
            <a:fillRect/>
          </a:stretch>
        </p:blipFill>
        <p:spPr>
          <a:xfrm rot="20689530">
            <a:off x="9256356" y="401772"/>
            <a:ext cx="2464587" cy="2464587"/>
          </a:xfrm>
          <a:prstGeom prst="rect">
            <a:avLst/>
          </a:prstGeom>
        </p:spPr>
      </p:pic>
    </p:spTree>
    <p:extLst>
      <p:ext uri="{BB962C8B-B14F-4D97-AF65-F5344CB8AC3E}">
        <p14:creationId xmlns:p14="http://schemas.microsoft.com/office/powerpoint/2010/main" val="40064116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492BEFA9-EC40-457E-BC45-8DDE6C7F77A8}"/>
              </a:ext>
            </a:extLst>
          </p:cNvPr>
          <p:cNvSpPr txBox="1">
            <a:spLocks/>
          </p:cNvSpPr>
          <p:nvPr/>
        </p:nvSpPr>
        <p:spPr>
          <a:xfrm>
            <a:off x="664128" y="5092348"/>
            <a:ext cx="10863743" cy="1371851"/>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This is our annual overview for Maths</a:t>
            </a:r>
          </a:p>
          <a:p>
            <a:r>
              <a:rPr lang="en-GB" sz="2400" dirty="0"/>
              <a:t>This may change throughout the year to meet the needs of the class.</a:t>
            </a:r>
          </a:p>
        </p:txBody>
      </p:sp>
      <p:pic>
        <p:nvPicPr>
          <p:cNvPr id="2" name="Picture 1">
            <a:extLst>
              <a:ext uri="{FF2B5EF4-FFF2-40B4-BE49-F238E27FC236}">
                <a16:creationId xmlns:a16="http://schemas.microsoft.com/office/drawing/2014/main" id="{15E7D0A0-5134-47B9-931D-483AB355BD21}"/>
              </a:ext>
            </a:extLst>
          </p:cNvPr>
          <p:cNvPicPr>
            <a:picLocks noChangeAspect="1"/>
          </p:cNvPicPr>
          <p:nvPr/>
        </p:nvPicPr>
        <p:blipFill>
          <a:blip r:embed="rId2"/>
          <a:stretch>
            <a:fillRect/>
          </a:stretch>
        </p:blipFill>
        <p:spPr>
          <a:xfrm>
            <a:off x="1536364" y="677528"/>
            <a:ext cx="9119271" cy="4550589"/>
          </a:xfrm>
          <a:prstGeom prst="rect">
            <a:avLst/>
          </a:prstGeom>
        </p:spPr>
      </p:pic>
    </p:spTree>
    <p:extLst>
      <p:ext uri="{BB962C8B-B14F-4D97-AF65-F5344CB8AC3E}">
        <p14:creationId xmlns:p14="http://schemas.microsoft.com/office/powerpoint/2010/main" val="1199281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CA28D-6F3B-4EB1-87B8-23CE76818A42}"/>
              </a:ext>
            </a:extLst>
          </p:cNvPr>
          <p:cNvSpPr>
            <a:spLocks noGrp="1"/>
          </p:cNvSpPr>
          <p:nvPr>
            <p:ph type="title"/>
          </p:nvPr>
        </p:nvSpPr>
        <p:spPr/>
        <p:txBody>
          <a:bodyPr/>
          <a:lstStyle/>
          <a:p>
            <a:r>
              <a:rPr lang="en-GB" dirty="0"/>
              <a:t>Multiplication Table Check (MTC)</a:t>
            </a:r>
          </a:p>
        </p:txBody>
      </p:sp>
      <p:sp>
        <p:nvSpPr>
          <p:cNvPr id="3" name="Rectangle 2">
            <a:extLst>
              <a:ext uri="{FF2B5EF4-FFF2-40B4-BE49-F238E27FC236}">
                <a16:creationId xmlns:a16="http://schemas.microsoft.com/office/drawing/2014/main" id="{622D001C-CCB9-462C-B02F-A1E8CECC34E7}"/>
              </a:ext>
            </a:extLst>
          </p:cNvPr>
          <p:cNvSpPr/>
          <p:nvPr/>
        </p:nvSpPr>
        <p:spPr>
          <a:xfrm>
            <a:off x="983143" y="2826591"/>
            <a:ext cx="10225714" cy="2677656"/>
          </a:xfrm>
          <a:prstGeom prst="rect">
            <a:avLst/>
          </a:prstGeom>
        </p:spPr>
        <p:txBody>
          <a:bodyPr wrap="square">
            <a:spAutoFit/>
          </a:bodyPr>
          <a:lstStyle/>
          <a:p>
            <a:pPr marL="285750" indent="-285750">
              <a:buFont typeface="Arial" panose="020B0604020202020204" pitchFamily="34" charset="0"/>
              <a:buChar char="•"/>
            </a:pPr>
            <a:r>
              <a:rPr lang="en-GB" sz="2800" dirty="0"/>
              <a:t>This will take place in May/June of 2027 </a:t>
            </a:r>
          </a:p>
          <a:p>
            <a:pPr marL="285750" indent="-285750">
              <a:buFont typeface="Arial" panose="020B0604020202020204" pitchFamily="34" charset="0"/>
              <a:buChar char="•"/>
            </a:pPr>
            <a:r>
              <a:rPr lang="en-GB" sz="2800" dirty="0"/>
              <a:t>Little and often – practice is key in school and at home!</a:t>
            </a:r>
          </a:p>
          <a:p>
            <a:pPr marL="285750" indent="-285750">
              <a:buFont typeface="Arial" panose="020B0604020202020204" pitchFamily="34" charset="0"/>
              <a:buChar char="•"/>
            </a:pPr>
            <a:r>
              <a:rPr lang="en-GB" sz="2800" dirty="0"/>
              <a:t>Professor Assessor and TT Rock Stars are great tools to practice timed questions.</a:t>
            </a:r>
          </a:p>
          <a:p>
            <a:pPr marL="285750" indent="-285750">
              <a:buFont typeface="Arial" panose="020B0604020202020204" pitchFamily="34" charset="0"/>
              <a:buChar char="•"/>
            </a:pPr>
            <a:r>
              <a:rPr lang="en-GB" sz="2800" dirty="0"/>
              <a:t>Typing skills – Dance Mat Typing:</a:t>
            </a:r>
          </a:p>
          <a:p>
            <a:r>
              <a:rPr lang="en-GB" sz="2800" dirty="0">
                <a:hlinkClick r:id="rId2"/>
              </a:rPr>
              <a:t>https://www.bbc.co.uk/bitesize/topics/zf2f9j6/articles/z3c6tfr</a:t>
            </a:r>
            <a:endParaRPr lang="en-GB" sz="2800" dirty="0"/>
          </a:p>
        </p:txBody>
      </p:sp>
      <p:pic>
        <p:nvPicPr>
          <p:cNvPr id="4098" name="Picture 2" descr="Multiplication Table Number Clip Art PNG">
            <a:extLst>
              <a:ext uri="{FF2B5EF4-FFF2-40B4-BE49-F238E27FC236}">
                <a16:creationId xmlns:a16="http://schemas.microsoft.com/office/drawing/2014/main" id="{020E334D-D3E5-4D74-832A-744B7F440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8332" y="778932"/>
            <a:ext cx="1507067" cy="150706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imer png Images - Free Download on Freepik">
            <a:extLst>
              <a:ext uri="{FF2B5EF4-FFF2-40B4-BE49-F238E27FC236}">
                <a16:creationId xmlns:a16="http://schemas.microsoft.com/office/drawing/2014/main" id="{830FC2A9-F9AB-4BC1-8C7C-702EAFA28D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1335" y="923503"/>
            <a:ext cx="1217924" cy="1217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837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9C2D8D-262F-4B9F-AA0F-2FD19443E46C}"/>
              </a:ext>
            </a:extLst>
          </p:cNvPr>
          <p:cNvPicPr>
            <a:picLocks noChangeAspect="1"/>
          </p:cNvPicPr>
          <p:nvPr/>
        </p:nvPicPr>
        <p:blipFill>
          <a:blip r:embed="rId2"/>
          <a:stretch>
            <a:fillRect/>
          </a:stretch>
        </p:blipFill>
        <p:spPr>
          <a:xfrm>
            <a:off x="2099640" y="1303681"/>
            <a:ext cx="7992719" cy="4250638"/>
          </a:xfrm>
          <a:prstGeom prst="rect">
            <a:avLst/>
          </a:prstGeom>
        </p:spPr>
      </p:pic>
      <p:cxnSp>
        <p:nvCxnSpPr>
          <p:cNvPr id="4" name="Straight Arrow Connector 3">
            <a:extLst>
              <a:ext uri="{FF2B5EF4-FFF2-40B4-BE49-F238E27FC236}">
                <a16:creationId xmlns:a16="http://schemas.microsoft.com/office/drawing/2014/main" id="{B3137C9E-2BDC-42ED-9F89-8C61EC2B45B9}"/>
              </a:ext>
            </a:extLst>
          </p:cNvPr>
          <p:cNvCxnSpPr>
            <a:cxnSpLocks/>
          </p:cNvCxnSpPr>
          <p:nvPr/>
        </p:nvCxnSpPr>
        <p:spPr>
          <a:xfrm>
            <a:off x="1828800" y="1608667"/>
            <a:ext cx="1176867" cy="121920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7" name="Straight Arrow Connector 6">
            <a:extLst>
              <a:ext uri="{FF2B5EF4-FFF2-40B4-BE49-F238E27FC236}">
                <a16:creationId xmlns:a16="http://schemas.microsoft.com/office/drawing/2014/main" id="{60E5DCAB-D10D-44E7-9A6D-A79E662765BB}"/>
              </a:ext>
            </a:extLst>
          </p:cNvPr>
          <p:cNvCxnSpPr>
            <a:cxnSpLocks/>
            <a:stCxn id="15" idx="2"/>
          </p:cNvCxnSpPr>
          <p:nvPr/>
        </p:nvCxnSpPr>
        <p:spPr>
          <a:xfrm>
            <a:off x="6032451" y="1349846"/>
            <a:ext cx="63548" cy="1351021"/>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9" name="Straight Arrow Connector 8">
            <a:extLst>
              <a:ext uri="{FF2B5EF4-FFF2-40B4-BE49-F238E27FC236}">
                <a16:creationId xmlns:a16="http://schemas.microsoft.com/office/drawing/2014/main" id="{52FF5CC0-8D28-4345-94EA-2DFF6497E6FE}"/>
              </a:ext>
            </a:extLst>
          </p:cNvPr>
          <p:cNvCxnSpPr/>
          <p:nvPr/>
        </p:nvCxnSpPr>
        <p:spPr>
          <a:xfrm flipH="1">
            <a:off x="9135533" y="1845733"/>
            <a:ext cx="1473200" cy="106680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1" name="Straight Arrow Connector 10">
            <a:extLst>
              <a:ext uri="{FF2B5EF4-FFF2-40B4-BE49-F238E27FC236}">
                <a16:creationId xmlns:a16="http://schemas.microsoft.com/office/drawing/2014/main" id="{EFB1FB87-1AAF-46CC-B963-BC66C5D3CC33}"/>
              </a:ext>
            </a:extLst>
          </p:cNvPr>
          <p:cNvCxnSpPr/>
          <p:nvPr/>
        </p:nvCxnSpPr>
        <p:spPr>
          <a:xfrm flipV="1">
            <a:off x="2802467" y="5046133"/>
            <a:ext cx="1464779" cy="609600"/>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13" name="Straight Arrow Connector 12">
            <a:extLst>
              <a:ext uri="{FF2B5EF4-FFF2-40B4-BE49-F238E27FC236}">
                <a16:creationId xmlns:a16="http://schemas.microsoft.com/office/drawing/2014/main" id="{CBF8B866-DFBA-47A2-915C-C24ED8411CB2}"/>
              </a:ext>
            </a:extLst>
          </p:cNvPr>
          <p:cNvCxnSpPr>
            <a:cxnSpLocks/>
          </p:cNvCxnSpPr>
          <p:nvPr/>
        </p:nvCxnSpPr>
        <p:spPr>
          <a:xfrm flipH="1" flipV="1">
            <a:off x="8017933" y="5029200"/>
            <a:ext cx="1117600" cy="572423"/>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5B98EDB0-8923-4409-BB86-9F732A8DC22D}"/>
              </a:ext>
            </a:extLst>
          </p:cNvPr>
          <p:cNvSpPr/>
          <p:nvPr/>
        </p:nvSpPr>
        <p:spPr>
          <a:xfrm>
            <a:off x="626440" y="641961"/>
            <a:ext cx="1473200" cy="1323439"/>
          </a:xfrm>
          <a:prstGeom prst="rect">
            <a:avLst/>
          </a:prstGeom>
        </p:spPr>
        <p:txBody>
          <a:bodyPr wrap="square">
            <a:spAutoFit/>
          </a:bodyPr>
          <a:lstStyle/>
          <a:p>
            <a:r>
              <a:rPr lang="en-GB" sz="2000" dirty="0"/>
              <a:t>Children choose which tables to practice.</a:t>
            </a:r>
          </a:p>
        </p:txBody>
      </p:sp>
      <p:sp>
        <p:nvSpPr>
          <p:cNvPr id="15" name="Rectangle 14">
            <a:extLst>
              <a:ext uri="{FF2B5EF4-FFF2-40B4-BE49-F238E27FC236}">
                <a16:creationId xmlns:a16="http://schemas.microsoft.com/office/drawing/2014/main" id="{2B26512A-2E7E-4006-9688-D75C9B859EBA}"/>
              </a:ext>
            </a:extLst>
          </p:cNvPr>
          <p:cNvSpPr/>
          <p:nvPr/>
        </p:nvSpPr>
        <p:spPr>
          <a:xfrm>
            <a:off x="4741239" y="641960"/>
            <a:ext cx="2582423" cy="707886"/>
          </a:xfrm>
          <a:prstGeom prst="rect">
            <a:avLst/>
          </a:prstGeom>
        </p:spPr>
        <p:txBody>
          <a:bodyPr wrap="square">
            <a:spAutoFit/>
          </a:bodyPr>
          <a:lstStyle/>
          <a:p>
            <a:pPr algn="ctr"/>
            <a:r>
              <a:rPr lang="en-GB" sz="2000" dirty="0"/>
              <a:t>5 mins to answer 100 questions</a:t>
            </a:r>
          </a:p>
        </p:txBody>
      </p:sp>
      <p:sp>
        <p:nvSpPr>
          <p:cNvPr id="17" name="Rectangle 16">
            <a:extLst>
              <a:ext uri="{FF2B5EF4-FFF2-40B4-BE49-F238E27FC236}">
                <a16:creationId xmlns:a16="http://schemas.microsoft.com/office/drawing/2014/main" id="{2668E496-8BDF-4B17-9102-58DE34DA8711}"/>
              </a:ext>
            </a:extLst>
          </p:cNvPr>
          <p:cNvSpPr/>
          <p:nvPr/>
        </p:nvSpPr>
        <p:spPr>
          <a:xfrm>
            <a:off x="10147530" y="1491790"/>
            <a:ext cx="1473200" cy="707886"/>
          </a:xfrm>
          <a:prstGeom prst="rect">
            <a:avLst/>
          </a:prstGeom>
        </p:spPr>
        <p:txBody>
          <a:bodyPr wrap="square">
            <a:spAutoFit/>
          </a:bodyPr>
          <a:lstStyle/>
          <a:p>
            <a:pPr algn="ctr"/>
            <a:r>
              <a:rPr lang="en-GB" sz="2000" dirty="0"/>
              <a:t>Practise set tables.</a:t>
            </a:r>
          </a:p>
        </p:txBody>
      </p:sp>
      <p:sp>
        <p:nvSpPr>
          <p:cNvPr id="18" name="Rectangle 17">
            <a:extLst>
              <a:ext uri="{FF2B5EF4-FFF2-40B4-BE49-F238E27FC236}">
                <a16:creationId xmlns:a16="http://schemas.microsoft.com/office/drawing/2014/main" id="{CF0BF95F-B97A-479B-9325-493082B7DF0C}"/>
              </a:ext>
            </a:extLst>
          </p:cNvPr>
          <p:cNvSpPr/>
          <p:nvPr/>
        </p:nvSpPr>
        <p:spPr>
          <a:xfrm>
            <a:off x="838201" y="5601623"/>
            <a:ext cx="3335868" cy="707886"/>
          </a:xfrm>
          <a:prstGeom prst="rect">
            <a:avLst/>
          </a:prstGeom>
        </p:spPr>
        <p:txBody>
          <a:bodyPr wrap="square">
            <a:spAutoFit/>
          </a:bodyPr>
          <a:lstStyle/>
          <a:p>
            <a:pPr algn="ctr"/>
            <a:r>
              <a:rPr lang="en-GB" sz="2000" dirty="0"/>
              <a:t>Speed test – how quickly can you do your times tables?</a:t>
            </a:r>
          </a:p>
        </p:txBody>
      </p:sp>
      <p:sp>
        <p:nvSpPr>
          <p:cNvPr id="19" name="Rectangle 18">
            <a:extLst>
              <a:ext uri="{FF2B5EF4-FFF2-40B4-BE49-F238E27FC236}">
                <a16:creationId xmlns:a16="http://schemas.microsoft.com/office/drawing/2014/main" id="{8081F70C-EC6D-4F96-8A77-4BC9574B9A3B}"/>
              </a:ext>
            </a:extLst>
          </p:cNvPr>
          <p:cNvSpPr/>
          <p:nvPr/>
        </p:nvSpPr>
        <p:spPr>
          <a:xfrm>
            <a:off x="8424425" y="5550823"/>
            <a:ext cx="3335868" cy="707886"/>
          </a:xfrm>
          <a:prstGeom prst="rect">
            <a:avLst/>
          </a:prstGeom>
        </p:spPr>
        <p:txBody>
          <a:bodyPr wrap="square">
            <a:spAutoFit/>
          </a:bodyPr>
          <a:lstStyle/>
          <a:p>
            <a:pPr algn="ctr"/>
            <a:r>
              <a:rPr lang="en-GB" sz="2000" dirty="0"/>
              <a:t>Mock MTC – 25 questions, 6 seconds per question.</a:t>
            </a:r>
          </a:p>
        </p:txBody>
      </p:sp>
    </p:spTree>
    <p:extLst>
      <p:ext uri="{BB962C8B-B14F-4D97-AF65-F5344CB8AC3E}">
        <p14:creationId xmlns:p14="http://schemas.microsoft.com/office/powerpoint/2010/main" val="561837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82183D-0E9A-4437-AD1D-796FA6E00676}"/>
              </a:ext>
            </a:extLst>
          </p:cNvPr>
          <p:cNvPicPr>
            <a:picLocks noChangeAspect="1"/>
          </p:cNvPicPr>
          <p:nvPr/>
        </p:nvPicPr>
        <p:blipFill>
          <a:blip r:embed="rId2"/>
          <a:stretch>
            <a:fillRect/>
          </a:stretch>
        </p:blipFill>
        <p:spPr>
          <a:xfrm>
            <a:off x="567267" y="0"/>
            <a:ext cx="7230533" cy="4820355"/>
          </a:xfrm>
          <a:prstGeom prst="rect">
            <a:avLst/>
          </a:prstGeom>
        </p:spPr>
      </p:pic>
      <p:pic>
        <p:nvPicPr>
          <p:cNvPr id="3" name="Picture 2">
            <a:extLst>
              <a:ext uri="{FF2B5EF4-FFF2-40B4-BE49-F238E27FC236}">
                <a16:creationId xmlns:a16="http://schemas.microsoft.com/office/drawing/2014/main" id="{FAB94D1E-448C-4F47-A7B1-B930A13C9E3D}"/>
              </a:ext>
            </a:extLst>
          </p:cNvPr>
          <p:cNvPicPr>
            <a:picLocks noChangeAspect="1"/>
          </p:cNvPicPr>
          <p:nvPr/>
        </p:nvPicPr>
        <p:blipFill>
          <a:blip r:embed="rId3"/>
          <a:stretch>
            <a:fillRect/>
          </a:stretch>
        </p:blipFill>
        <p:spPr>
          <a:xfrm>
            <a:off x="567267" y="4820354"/>
            <a:ext cx="7230533" cy="1982349"/>
          </a:xfrm>
          <a:prstGeom prst="rect">
            <a:avLst/>
          </a:prstGeom>
        </p:spPr>
      </p:pic>
      <p:sp>
        <p:nvSpPr>
          <p:cNvPr id="4" name="Title 1">
            <a:extLst>
              <a:ext uri="{FF2B5EF4-FFF2-40B4-BE49-F238E27FC236}">
                <a16:creationId xmlns:a16="http://schemas.microsoft.com/office/drawing/2014/main" id="{B769F932-B45F-4E74-913F-565B2081CA07}"/>
              </a:ext>
            </a:extLst>
          </p:cNvPr>
          <p:cNvSpPr txBox="1">
            <a:spLocks/>
          </p:cNvSpPr>
          <p:nvPr/>
        </p:nvSpPr>
        <p:spPr>
          <a:xfrm>
            <a:off x="7797800" y="665795"/>
            <a:ext cx="3759200" cy="5523338"/>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dirty="0"/>
              <a:t>New PSHE/RSE lessons and topic coverage:</a:t>
            </a:r>
            <a:endParaRPr lang="en-GB" sz="2000" dirty="0"/>
          </a:p>
          <a:p>
            <a:r>
              <a:rPr lang="en-GB" sz="2000" dirty="0"/>
              <a:t>We are following Ten Ten – Life to the Full for all of our PSHE/RSE teaching this year.</a:t>
            </a:r>
          </a:p>
          <a:p>
            <a:r>
              <a:rPr lang="en-GB" sz="2000" dirty="0"/>
              <a:t>This will cover many topics which can be seen on this overview.</a:t>
            </a:r>
          </a:p>
          <a:p>
            <a:r>
              <a:rPr lang="en-GB" sz="2000" dirty="0"/>
              <a:t>If you have any questions about what is being taught, a summary of the week’s lesson will be posted on Google Classrooms. </a:t>
            </a:r>
          </a:p>
          <a:p>
            <a:r>
              <a:rPr lang="en-GB" sz="2000" dirty="0"/>
              <a:t>You can ask any questions and if necessary, meet with myself or Mrs Solomon regarding the material.</a:t>
            </a:r>
          </a:p>
        </p:txBody>
      </p:sp>
    </p:spTree>
    <p:extLst>
      <p:ext uri="{BB962C8B-B14F-4D97-AF65-F5344CB8AC3E}">
        <p14:creationId xmlns:p14="http://schemas.microsoft.com/office/powerpoint/2010/main" val="2983504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13F90-F995-4E4F-83D6-6184E747318D}"/>
              </a:ext>
            </a:extLst>
          </p:cNvPr>
          <p:cNvSpPr txBox="1">
            <a:spLocks/>
          </p:cNvSpPr>
          <p:nvPr/>
        </p:nvSpPr>
        <p:spPr>
          <a:xfrm>
            <a:off x="1295402" y="671740"/>
            <a:ext cx="9601196" cy="1303867"/>
          </a:xfrm>
          <a:prstGeom prst="rect">
            <a:avLst/>
          </a:prstGeom>
        </p:spPr>
        <p:txBody>
          <a:bodyPr/>
          <a:lst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Home Learning</a:t>
            </a:r>
            <a:endParaRPr lang="en-GB" dirty="0"/>
          </a:p>
        </p:txBody>
      </p:sp>
      <p:sp>
        <p:nvSpPr>
          <p:cNvPr id="3" name="Rectangle 2">
            <a:extLst>
              <a:ext uri="{FF2B5EF4-FFF2-40B4-BE49-F238E27FC236}">
                <a16:creationId xmlns:a16="http://schemas.microsoft.com/office/drawing/2014/main" id="{F84346B9-1486-4E94-95F6-A89CC98A246E}"/>
              </a:ext>
            </a:extLst>
          </p:cNvPr>
          <p:cNvSpPr/>
          <p:nvPr/>
        </p:nvSpPr>
        <p:spPr>
          <a:xfrm>
            <a:off x="827712" y="1628514"/>
            <a:ext cx="10536573" cy="4524315"/>
          </a:xfrm>
          <a:prstGeom prst="rect">
            <a:avLst/>
          </a:prstGeom>
        </p:spPr>
        <p:txBody>
          <a:bodyPr wrap="square">
            <a:spAutoFit/>
          </a:bodyPr>
          <a:lstStyle/>
          <a:p>
            <a:pPr lvl="0"/>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GOOGLE CLASSROOMS</a:t>
            </a:r>
          </a:p>
          <a:p>
            <a:pPr lvl="0"/>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Home Learning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will be given out on a Friday to be returned by the following Thursday. Please spend some time on these activities with your child. </a:t>
            </a:r>
          </a:p>
          <a:p>
            <a:pPr lvl="0"/>
            <a:endParaRPr lang="en-GB" dirty="0">
              <a:latin typeface="Segoe UI Historic" panose="020B0502040204020203" pitchFamily="34" charset="0"/>
              <a:ea typeface="Segoe UI Historic" panose="020B0502040204020203" pitchFamily="34" charset="0"/>
              <a:cs typeface="Segoe UI Historic" panose="020B0502040204020203" pitchFamily="34" charset="0"/>
            </a:endParaRPr>
          </a:p>
          <a:p>
            <a:pPr lvl="0"/>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Reading </a:t>
            </a:r>
            <a:r>
              <a:rPr lang="en-GB" dirty="0">
                <a:solidFill>
                  <a:srgbClr val="FFFF00"/>
                </a:solidFill>
                <a:latin typeface="Segoe UI Historic" panose="020B0502040204020203" pitchFamily="34" charset="0"/>
                <a:ea typeface="Segoe UI Historic" panose="020B0502040204020203" pitchFamily="34" charset="0"/>
                <a:cs typeface="Segoe UI Historic" panose="020B0502040204020203" pitchFamily="34" charset="0"/>
              </a:rPr>
              <a:t>-</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 Reading with an adult </a:t>
            </a:r>
            <a:r>
              <a:rPr lang="en-GB" i="1" dirty="0">
                <a:latin typeface="Segoe UI Historic" panose="020B0502040204020203" pitchFamily="34" charset="0"/>
                <a:ea typeface="Segoe UI Historic" panose="020B0502040204020203" pitchFamily="34" charset="0"/>
                <a:cs typeface="Segoe UI Historic" panose="020B0502040204020203" pitchFamily="34" charset="0"/>
              </a:rPr>
              <a:t> at least 3 days per week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and independent reading at least </a:t>
            </a:r>
            <a:r>
              <a:rPr lang="en-GB" i="1" dirty="0">
                <a:latin typeface="Segoe UI Historic" panose="020B0502040204020203" pitchFamily="34" charset="0"/>
                <a:ea typeface="Segoe UI Historic" panose="020B0502040204020203" pitchFamily="34" charset="0"/>
                <a:cs typeface="Segoe UI Historic" panose="020B0502040204020203" pitchFamily="34" charset="0"/>
              </a:rPr>
              <a:t>1 day per week.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Please sign the record. Discuss the books characters, themes, plot and language style. </a:t>
            </a:r>
          </a:p>
          <a:p>
            <a:pPr lvl="0"/>
            <a:br>
              <a:rPr lang="en-GB" dirty="0">
                <a:latin typeface="Segoe UI Historic" panose="020B0502040204020203" pitchFamily="34" charset="0"/>
                <a:ea typeface="Segoe UI Historic" panose="020B0502040204020203" pitchFamily="34" charset="0"/>
                <a:cs typeface="Segoe UI Historic" panose="020B0502040204020203" pitchFamily="34" charset="0"/>
              </a:rPr>
            </a:br>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Spellings –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To be given out on a Friday on the back of our weekly spelling test.</a:t>
            </a:r>
            <a:br>
              <a:rPr lang="en-GB" dirty="0">
                <a:latin typeface="Segoe UI Historic" panose="020B0502040204020203" pitchFamily="34" charset="0"/>
                <a:ea typeface="Segoe UI Historic" panose="020B0502040204020203" pitchFamily="34" charset="0"/>
                <a:cs typeface="Segoe UI Historic" panose="020B0502040204020203" pitchFamily="34" charset="0"/>
              </a:rPr>
            </a:br>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Handwriting –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To continue to work on basic letters and joins, to consolidate learning at school, working towards a fluent joined style – perfect to practice with spellings.</a:t>
            </a:r>
          </a:p>
          <a:p>
            <a:pPr lvl="0"/>
            <a:endParaRPr lang="en-GB" dirty="0">
              <a:latin typeface="Segoe UI Historic" panose="020B0502040204020203" pitchFamily="34" charset="0"/>
              <a:ea typeface="Segoe UI Historic" panose="020B0502040204020203" pitchFamily="34" charset="0"/>
              <a:cs typeface="Segoe UI Historic" panose="020B0502040204020203" pitchFamily="34" charset="0"/>
            </a:endParaRPr>
          </a:p>
          <a:p>
            <a:pPr lvl="0"/>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Number –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There will be weekly times table practice as part of home learning. This will be in a variety of methods such as timed exercises or Professor Assessor.</a:t>
            </a:r>
          </a:p>
          <a:p>
            <a:pPr lvl="0"/>
            <a:endParaRPr lang="en-GB" dirty="0">
              <a:latin typeface="Segoe UI Historic" panose="020B0502040204020203" pitchFamily="34" charset="0"/>
              <a:ea typeface="Segoe UI Historic" panose="020B0502040204020203" pitchFamily="34" charset="0"/>
              <a:cs typeface="Segoe UI Historic" panose="020B0502040204020203" pitchFamily="34" charset="0"/>
            </a:endParaRPr>
          </a:p>
          <a:p>
            <a:pPr lvl="0"/>
            <a:r>
              <a:rPr lang="en-GB" dirty="0">
                <a:solidFill>
                  <a:schemeClr val="accent1"/>
                </a:solidFill>
                <a:latin typeface="Segoe UI Historic" panose="020B0502040204020203" pitchFamily="34" charset="0"/>
                <a:ea typeface="Segoe UI Historic" panose="020B0502040204020203" pitchFamily="34" charset="0"/>
                <a:cs typeface="Segoe UI Historic" panose="020B0502040204020203" pitchFamily="34" charset="0"/>
              </a:rPr>
              <a:t>Enrichment – </a:t>
            </a:r>
            <a:r>
              <a:rPr lang="en-GB" dirty="0">
                <a:latin typeface="Segoe UI Historic" panose="020B0502040204020203" pitchFamily="34" charset="0"/>
                <a:ea typeface="Segoe UI Historic" panose="020B0502040204020203" pitchFamily="34" charset="0"/>
                <a:cs typeface="Segoe UI Historic" panose="020B0502040204020203" pitchFamily="34" charset="0"/>
              </a:rPr>
              <a:t>Each week there will be an optional enrichment activity, this will be linked to our learning and may help prepare your child for upcoming activities (such as double page spread research).</a:t>
            </a:r>
            <a:endParaRPr lang="en-GB" dirty="0">
              <a:solidFill>
                <a:srgbClr val="FFFF00"/>
              </a:solidFill>
              <a:latin typeface="Segoe UI Historic" panose="020B0502040204020203" pitchFamily="34" charset="0"/>
              <a:ea typeface="Segoe UI Historic" panose="020B0502040204020203" pitchFamily="34" charset="0"/>
              <a:cs typeface="Segoe UI Historic" panose="020B0502040204020203" pitchFamily="34" charset="0"/>
            </a:endParaRPr>
          </a:p>
        </p:txBody>
      </p:sp>
      <p:pic>
        <p:nvPicPr>
          <p:cNvPr id="4" name="Picture 3">
            <a:extLst>
              <a:ext uri="{FF2B5EF4-FFF2-40B4-BE49-F238E27FC236}">
                <a16:creationId xmlns:a16="http://schemas.microsoft.com/office/drawing/2014/main" id="{C2F6D8B9-E6B6-4479-A8F0-90CB15BF486D}"/>
              </a:ext>
            </a:extLst>
          </p:cNvPr>
          <p:cNvPicPr>
            <a:picLocks noChangeAspect="1"/>
          </p:cNvPicPr>
          <p:nvPr/>
        </p:nvPicPr>
        <p:blipFill>
          <a:blip r:embed="rId2"/>
          <a:stretch>
            <a:fillRect/>
          </a:stretch>
        </p:blipFill>
        <p:spPr>
          <a:xfrm>
            <a:off x="685044" y="1457680"/>
            <a:ext cx="10821910" cy="228632"/>
          </a:xfrm>
          <a:prstGeom prst="rect">
            <a:avLst/>
          </a:prstGeom>
        </p:spPr>
      </p:pic>
    </p:spTree>
    <p:extLst>
      <p:ext uri="{BB962C8B-B14F-4D97-AF65-F5344CB8AC3E}">
        <p14:creationId xmlns:p14="http://schemas.microsoft.com/office/powerpoint/2010/main" val="1440561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1910C-DA50-487E-83E3-FF8A5CB41C8C}"/>
              </a:ext>
            </a:extLst>
          </p:cNvPr>
          <p:cNvSpPr>
            <a:spLocks noGrp="1"/>
          </p:cNvSpPr>
          <p:nvPr>
            <p:ph type="title"/>
          </p:nvPr>
        </p:nvSpPr>
        <p:spPr>
          <a:xfrm>
            <a:off x="1295402" y="998910"/>
            <a:ext cx="9601196" cy="1303867"/>
          </a:xfrm>
        </p:spPr>
        <p:txBody>
          <a:bodyPr/>
          <a:lstStyle/>
          <a:p>
            <a:r>
              <a:rPr lang="en-GB" dirty="0"/>
              <a:t>Important Information</a:t>
            </a:r>
          </a:p>
        </p:txBody>
      </p:sp>
      <p:sp>
        <p:nvSpPr>
          <p:cNvPr id="4" name="Rectangle 3">
            <a:extLst>
              <a:ext uri="{FF2B5EF4-FFF2-40B4-BE49-F238E27FC236}">
                <a16:creationId xmlns:a16="http://schemas.microsoft.com/office/drawing/2014/main" id="{BC988235-D955-4D88-AE66-C65880720404}"/>
              </a:ext>
            </a:extLst>
          </p:cNvPr>
          <p:cNvSpPr/>
          <p:nvPr/>
        </p:nvSpPr>
        <p:spPr>
          <a:xfrm>
            <a:off x="1051186" y="2461373"/>
            <a:ext cx="10265329" cy="3477875"/>
          </a:xfrm>
          <a:prstGeom prst="rect">
            <a:avLst/>
          </a:prstGeom>
        </p:spPr>
        <p:txBody>
          <a:bodyPr wrap="square">
            <a:spAutoFit/>
          </a:bodyPr>
          <a:lstStyle/>
          <a:p>
            <a:pPr marL="457200" indent="-457200">
              <a:buFont typeface="Arial" panose="020B0604020202020204" pitchFamily="34" charset="0"/>
              <a:buChar char="•"/>
            </a:pPr>
            <a:r>
              <a:rPr lang="en-GB" sz="2200" dirty="0"/>
              <a:t>PE every </a:t>
            </a:r>
            <a:r>
              <a:rPr lang="en-GB" sz="2200" b="1" dirty="0"/>
              <a:t>Wednesday </a:t>
            </a:r>
            <a:r>
              <a:rPr lang="en-GB" sz="2200" dirty="0"/>
              <a:t>and </a:t>
            </a:r>
            <a:r>
              <a:rPr lang="en-GB" sz="2200" b="1" dirty="0"/>
              <a:t>Thursday </a:t>
            </a:r>
            <a:r>
              <a:rPr lang="en-GB" sz="2200" dirty="0"/>
              <a:t>for term 1 – St. Patrick’s PE uniform to be worn</a:t>
            </a:r>
          </a:p>
          <a:p>
            <a:pPr marL="457200" indent="-457200">
              <a:buFont typeface="Arial" panose="020B0604020202020204" pitchFamily="34" charset="0"/>
              <a:buChar char="•"/>
            </a:pPr>
            <a:r>
              <a:rPr lang="en-GB" sz="2200" dirty="0"/>
              <a:t>We will be swimming in term 2 – keep an eye on school communication about this (and volunteers will be needed!)</a:t>
            </a:r>
          </a:p>
          <a:p>
            <a:pPr marL="457200" indent="-457200">
              <a:buFont typeface="Arial" panose="020B0604020202020204" pitchFamily="34" charset="0"/>
              <a:buChar char="•"/>
            </a:pPr>
            <a:r>
              <a:rPr lang="en-GB" sz="2200" dirty="0"/>
              <a:t>Please name all personal belongings – jumpers, ties, pencil cases, bottles</a:t>
            </a:r>
          </a:p>
          <a:p>
            <a:pPr marL="457200" indent="-457200">
              <a:buFont typeface="Arial" panose="020B0604020202020204" pitchFamily="34" charset="0"/>
              <a:buChar char="•"/>
            </a:pPr>
            <a:r>
              <a:rPr lang="en-GB" sz="2200" dirty="0"/>
              <a:t>Water bottles: Pupils are encouraged to drink water in class so please ensure they have their water bottle every day.</a:t>
            </a:r>
          </a:p>
          <a:p>
            <a:pPr marL="457200" indent="-457200">
              <a:buFont typeface="Arial" panose="020B0604020202020204" pitchFamily="34" charset="0"/>
              <a:buChar char="•"/>
            </a:pPr>
            <a:r>
              <a:rPr lang="en-GB" sz="2200" dirty="0">
                <a:highlight>
                  <a:srgbClr val="00FFFF"/>
                </a:highlight>
              </a:rPr>
              <a:t>Parents Evenings: Tuesday 13</a:t>
            </a:r>
            <a:r>
              <a:rPr lang="en-GB" sz="2200" baseline="30000" dirty="0">
                <a:highlight>
                  <a:srgbClr val="00FFFF"/>
                </a:highlight>
              </a:rPr>
              <a:t>th</a:t>
            </a:r>
            <a:r>
              <a:rPr lang="en-GB" sz="2200" dirty="0">
                <a:highlight>
                  <a:srgbClr val="00FFFF"/>
                </a:highlight>
              </a:rPr>
              <a:t> October and Thursday 15</a:t>
            </a:r>
            <a:r>
              <a:rPr lang="en-GB" sz="2200" baseline="30000" dirty="0">
                <a:highlight>
                  <a:srgbClr val="00FFFF"/>
                </a:highlight>
              </a:rPr>
              <a:t>th</a:t>
            </a:r>
            <a:r>
              <a:rPr lang="en-GB" sz="2200" dirty="0">
                <a:highlight>
                  <a:srgbClr val="00FFFF"/>
                </a:highlight>
              </a:rPr>
              <a:t> October.</a:t>
            </a:r>
          </a:p>
          <a:p>
            <a:pPr marL="457200" indent="-457200">
              <a:buFont typeface="Arial" panose="020B0604020202020204" pitchFamily="34" charset="0"/>
              <a:buChar char="•"/>
            </a:pPr>
            <a:r>
              <a:rPr lang="en-GB" sz="2200" dirty="0"/>
              <a:t>Please keep us updated if someone else is collecting your child.</a:t>
            </a:r>
          </a:p>
          <a:p>
            <a:pPr marL="457200" indent="-457200">
              <a:buFont typeface="Arial" panose="020B0604020202020204" pitchFamily="34" charset="0"/>
              <a:buChar char="•"/>
            </a:pPr>
            <a:r>
              <a:rPr lang="en-GB" sz="2200" dirty="0"/>
              <a:t>If you have any questions or would like to arrange a meeting then please contact the office team.</a:t>
            </a:r>
          </a:p>
        </p:txBody>
      </p:sp>
    </p:spTree>
    <p:extLst>
      <p:ext uri="{BB962C8B-B14F-4D97-AF65-F5344CB8AC3E}">
        <p14:creationId xmlns:p14="http://schemas.microsoft.com/office/powerpoint/2010/main" val="18128657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574D8-CC47-439C-AA42-CD714D048D31}"/>
              </a:ext>
            </a:extLst>
          </p:cNvPr>
          <p:cNvSpPr>
            <a:spLocks noGrp="1"/>
          </p:cNvSpPr>
          <p:nvPr>
            <p:ph type="ctrTitle"/>
          </p:nvPr>
        </p:nvSpPr>
        <p:spPr/>
        <p:txBody>
          <a:bodyPr/>
          <a:lstStyle/>
          <a:p>
            <a:r>
              <a:rPr lang="en-GB" dirty="0"/>
              <a:t>Thank you for coming!</a:t>
            </a:r>
            <a:br>
              <a:rPr lang="en-GB" dirty="0"/>
            </a:br>
            <a:r>
              <a:rPr lang="en-GB" dirty="0"/>
              <a:t>Any Questions?</a:t>
            </a:r>
          </a:p>
        </p:txBody>
      </p:sp>
      <p:pic>
        <p:nvPicPr>
          <p:cNvPr id="2050" name="Picture 2" descr="Thank you - International Students House">
            <a:extLst>
              <a:ext uri="{FF2B5EF4-FFF2-40B4-BE49-F238E27FC236}">
                <a16:creationId xmlns:a16="http://schemas.microsoft.com/office/drawing/2014/main" id="{128F0C6A-ECB7-4C2E-A218-FBACFC632F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25688" y="3601368"/>
            <a:ext cx="2540623" cy="1692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380325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1038</TotalTime>
  <Words>1378</Words>
  <Application>Microsoft Office PowerPoint</Application>
  <PresentationFormat>Widescreen</PresentationFormat>
  <Paragraphs>124</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Garamond</vt:lpstr>
      <vt:lpstr>Segoe UI Historic</vt:lpstr>
      <vt:lpstr>Times New Roman</vt:lpstr>
      <vt:lpstr>Wingdings</vt:lpstr>
      <vt:lpstr>Organic</vt:lpstr>
      <vt:lpstr>Meet the Teacher</vt:lpstr>
      <vt:lpstr>Who is Mrs H-C?</vt:lpstr>
      <vt:lpstr>What can my child expect in Year 4?</vt:lpstr>
      <vt:lpstr>What makes a happy, effective learner?</vt:lpstr>
      <vt:lpstr>Assessment and Recording</vt:lpstr>
      <vt:lpstr>Assessment and Recording</vt:lpstr>
      <vt:lpstr>PowerPoint Presentation</vt:lpstr>
      <vt:lpstr>English Skills</vt:lpstr>
      <vt:lpstr>Reading</vt:lpstr>
      <vt:lpstr>Spelling and Handwriting</vt:lpstr>
      <vt:lpstr>Spelling and Handwriting</vt:lpstr>
      <vt:lpstr>Mathematics</vt:lpstr>
      <vt:lpstr>PowerPoint Presentation</vt:lpstr>
      <vt:lpstr>Multiplication Table Check (MTC)</vt:lpstr>
      <vt:lpstr>PowerPoint Presentation</vt:lpstr>
      <vt:lpstr>PowerPoint Presentation</vt:lpstr>
      <vt:lpstr>PowerPoint Presentation</vt:lpstr>
      <vt:lpstr>Important Information</vt:lpstr>
      <vt:lpstr>Thank you for coming!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Sophie Henry</dc:creator>
  <cp:lastModifiedBy>Sophie Henry-Chapman</cp:lastModifiedBy>
  <cp:revision>120</cp:revision>
  <dcterms:created xsi:type="dcterms:W3CDTF">2022-09-15T10:26:47Z</dcterms:created>
  <dcterms:modified xsi:type="dcterms:W3CDTF">2026-10-05T12:36:09Z</dcterms:modified>
</cp:coreProperties>
</file>