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2" r:id="rId1"/>
  </p:sldMasterIdLst>
  <p:notesMasterIdLst>
    <p:notesMasterId r:id="rId21"/>
  </p:notesMasterIdLst>
  <p:handoutMasterIdLst>
    <p:handoutMasterId r:id="rId22"/>
  </p:handoutMasterIdLst>
  <p:sldIdLst>
    <p:sldId id="256" r:id="rId2"/>
    <p:sldId id="290" r:id="rId3"/>
    <p:sldId id="264" r:id="rId4"/>
    <p:sldId id="664" r:id="rId5"/>
    <p:sldId id="289" r:id="rId6"/>
    <p:sldId id="287" r:id="rId7"/>
    <p:sldId id="267" r:id="rId8"/>
    <p:sldId id="266" r:id="rId9"/>
    <p:sldId id="665" r:id="rId10"/>
    <p:sldId id="666" r:id="rId11"/>
    <p:sldId id="276" r:id="rId12"/>
    <p:sldId id="291" r:id="rId13"/>
    <p:sldId id="288" r:id="rId14"/>
    <p:sldId id="663" r:id="rId15"/>
    <p:sldId id="271" r:id="rId16"/>
    <p:sldId id="270" r:id="rId17"/>
    <p:sldId id="258" r:id="rId18"/>
    <p:sldId id="274" r:id="rId19"/>
    <p:sldId id="281" r:id="rId20"/>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74989"/>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647" autoAdjust="0"/>
    <p:restoredTop sz="94270" autoAdjust="0"/>
  </p:normalViewPr>
  <p:slideViewPr>
    <p:cSldViewPr snapToGrid="0">
      <p:cViewPr varScale="1">
        <p:scale>
          <a:sx n="107" d="100"/>
          <a:sy n="107" d="100"/>
        </p:scale>
        <p:origin x="60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10A028A-45B3-4583-8A13-5B5C460EAA83}" type="datetimeFigureOut">
              <a:rPr lang="en-GB" smtClean="0"/>
              <a:t>07/11/2025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34D8FC52-EA86-4C66-8522-B6C47B096C85}" type="slidenum">
              <a:rPr lang="en-GB" smtClean="0"/>
              <a:t>‹#›</a:t>
            </a:fld>
            <a:endParaRPr lang="en-GB"/>
          </a:p>
        </p:txBody>
      </p:sp>
    </p:spTree>
    <p:extLst>
      <p:ext uri="{BB962C8B-B14F-4D97-AF65-F5344CB8AC3E}">
        <p14:creationId xmlns:p14="http://schemas.microsoft.com/office/powerpoint/2010/main" val="13242604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C1633327-5F10-4A49-BB4A-9BA9D4E778B6}" type="datetimeFigureOut">
              <a:rPr lang="en-GB" smtClean="0"/>
              <a:t>07/11/2025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BC1C3CD3-30A7-4553-9748-8E0948CBC195}" type="slidenum">
              <a:rPr lang="en-GB" smtClean="0"/>
              <a:t>‹#›</a:t>
            </a:fld>
            <a:endParaRPr lang="en-GB"/>
          </a:p>
        </p:txBody>
      </p:sp>
    </p:spTree>
    <p:extLst>
      <p:ext uri="{BB962C8B-B14F-4D97-AF65-F5344CB8AC3E}">
        <p14:creationId xmlns:p14="http://schemas.microsoft.com/office/powerpoint/2010/main" val="5931307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Miss Jones</a:t>
            </a:r>
          </a:p>
        </p:txBody>
      </p:sp>
      <p:sp>
        <p:nvSpPr>
          <p:cNvPr id="4" name="Slide Number Placeholder 3"/>
          <p:cNvSpPr>
            <a:spLocks noGrp="1"/>
          </p:cNvSpPr>
          <p:nvPr>
            <p:ph type="sldNum" sz="quarter" idx="10"/>
          </p:nvPr>
        </p:nvSpPr>
        <p:spPr/>
        <p:txBody>
          <a:bodyPr/>
          <a:lstStyle/>
          <a:p>
            <a:fld id="{F38AAFEC-6528-42B9-96BA-6B8D4A4C6D14}" type="slidenum">
              <a:rPr lang="en-GB" smtClean="0"/>
              <a:t>1</a:t>
            </a:fld>
            <a:endParaRPr lang="en-GB"/>
          </a:p>
        </p:txBody>
      </p:sp>
    </p:spTree>
    <p:extLst>
      <p:ext uri="{BB962C8B-B14F-4D97-AF65-F5344CB8AC3E}">
        <p14:creationId xmlns:p14="http://schemas.microsoft.com/office/powerpoint/2010/main" val="22105713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Mrs Solomon</a:t>
            </a:r>
          </a:p>
          <a:p>
            <a:endParaRPr lang="en-GB" dirty="0"/>
          </a:p>
        </p:txBody>
      </p:sp>
      <p:sp>
        <p:nvSpPr>
          <p:cNvPr id="4" name="Slide Number Placeholder 3"/>
          <p:cNvSpPr>
            <a:spLocks noGrp="1"/>
          </p:cNvSpPr>
          <p:nvPr>
            <p:ph type="sldNum" sz="quarter" idx="5"/>
          </p:nvPr>
        </p:nvSpPr>
        <p:spPr/>
        <p:txBody>
          <a:bodyPr/>
          <a:lstStyle/>
          <a:p>
            <a:fld id="{BC1C3CD3-30A7-4553-9748-8E0948CBC195}" type="slidenum">
              <a:rPr lang="en-GB" smtClean="0"/>
              <a:t>2</a:t>
            </a:fld>
            <a:endParaRPr lang="en-GB"/>
          </a:p>
        </p:txBody>
      </p:sp>
    </p:spTree>
    <p:extLst>
      <p:ext uri="{BB962C8B-B14F-4D97-AF65-F5344CB8AC3E}">
        <p14:creationId xmlns:p14="http://schemas.microsoft.com/office/powerpoint/2010/main" val="14362696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Miss Knight</a:t>
            </a:r>
          </a:p>
          <a:p>
            <a:endParaRPr lang="en-GB" dirty="0"/>
          </a:p>
        </p:txBody>
      </p:sp>
      <p:sp>
        <p:nvSpPr>
          <p:cNvPr id="4" name="Slide Number Placeholder 3"/>
          <p:cNvSpPr>
            <a:spLocks noGrp="1"/>
          </p:cNvSpPr>
          <p:nvPr>
            <p:ph type="sldNum" sz="quarter" idx="5"/>
          </p:nvPr>
        </p:nvSpPr>
        <p:spPr/>
        <p:txBody>
          <a:bodyPr/>
          <a:lstStyle/>
          <a:p>
            <a:fld id="{BC1C3CD3-30A7-4553-9748-8E0948CBC195}" type="slidenum">
              <a:rPr lang="en-GB" smtClean="0"/>
              <a:t>3</a:t>
            </a:fld>
            <a:endParaRPr lang="en-GB"/>
          </a:p>
        </p:txBody>
      </p:sp>
    </p:spTree>
    <p:extLst>
      <p:ext uri="{BB962C8B-B14F-4D97-AF65-F5344CB8AC3E}">
        <p14:creationId xmlns:p14="http://schemas.microsoft.com/office/powerpoint/2010/main" val="34495730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Miss Knight</a:t>
            </a:r>
          </a:p>
        </p:txBody>
      </p:sp>
      <p:sp>
        <p:nvSpPr>
          <p:cNvPr id="4" name="Slide Number Placeholder 3"/>
          <p:cNvSpPr>
            <a:spLocks noGrp="1"/>
          </p:cNvSpPr>
          <p:nvPr>
            <p:ph type="sldNum" sz="quarter" idx="10"/>
          </p:nvPr>
        </p:nvSpPr>
        <p:spPr/>
        <p:txBody>
          <a:bodyPr/>
          <a:lstStyle/>
          <a:p>
            <a:fld id="{E22BC7FF-AC23-45CD-9F74-0B4F713A3196}" type="slidenum">
              <a:rPr lang="en-GB" smtClean="0"/>
              <a:t>4</a:t>
            </a:fld>
            <a:endParaRPr lang="en-GB"/>
          </a:p>
        </p:txBody>
      </p:sp>
    </p:spTree>
    <p:extLst>
      <p:ext uri="{BB962C8B-B14F-4D97-AF65-F5344CB8AC3E}">
        <p14:creationId xmlns:p14="http://schemas.microsoft.com/office/powerpoint/2010/main" val="11844926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Miss Knight</a:t>
            </a:r>
          </a:p>
        </p:txBody>
      </p:sp>
      <p:sp>
        <p:nvSpPr>
          <p:cNvPr id="4" name="Slide Number Placeholder 3"/>
          <p:cNvSpPr>
            <a:spLocks noGrp="1"/>
          </p:cNvSpPr>
          <p:nvPr>
            <p:ph type="sldNum" sz="quarter" idx="5"/>
          </p:nvPr>
        </p:nvSpPr>
        <p:spPr/>
        <p:txBody>
          <a:bodyPr/>
          <a:lstStyle/>
          <a:p>
            <a:fld id="{BC1C3CD3-30A7-4553-9748-8E0948CBC195}" type="slidenum">
              <a:rPr lang="en-GB" smtClean="0"/>
              <a:t>5</a:t>
            </a:fld>
            <a:endParaRPr lang="en-GB"/>
          </a:p>
        </p:txBody>
      </p:sp>
    </p:spTree>
    <p:extLst>
      <p:ext uri="{BB962C8B-B14F-4D97-AF65-F5344CB8AC3E}">
        <p14:creationId xmlns:p14="http://schemas.microsoft.com/office/powerpoint/2010/main" val="25037644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Mrs Solomon</a:t>
            </a:r>
          </a:p>
        </p:txBody>
      </p:sp>
      <p:sp>
        <p:nvSpPr>
          <p:cNvPr id="4" name="Slide Number Placeholder 3"/>
          <p:cNvSpPr>
            <a:spLocks noGrp="1"/>
          </p:cNvSpPr>
          <p:nvPr>
            <p:ph type="sldNum" sz="quarter" idx="5"/>
          </p:nvPr>
        </p:nvSpPr>
        <p:spPr/>
        <p:txBody>
          <a:bodyPr/>
          <a:lstStyle/>
          <a:p>
            <a:fld id="{BC1C3CD3-30A7-4553-9748-8E0948CBC195}" type="slidenum">
              <a:rPr lang="en-GB" smtClean="0"/>
              <a:t>6</a:t>
            </a:fld>
            <a:endParaRPr lang="en-GB"/>
          </a:p>
        </p:txBody>
      </p:sp>
    </p:spTree>
    <p:extLst>
      <p:ext uri="{BB962C8B-B14F-4D97-AF65-F5344CB8AC3E}">
        <p14:creationId xmlns:p14="http://schemas.microsoft.com/office/powerpoint/2010/main" val="41815805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Miss Knight</a:t>
            </a:r>
          </a:p>
          <a:p>
            <a:endParaRPr lang="en-GB" dirty="0"/>
          </a:p>
        </p:txBody>
      </p:sp>
      <p:sp>
        <p:nvSpPr>
          <p:cNvPr id="4" name="Slide Number Placeholder 3"/>
          <p:cNvSpPr>
            <a:spLocks noGrp="1"/>
          </p:cNvSpPr>
          <p:nvPr>
            <p:ph type="sldNum" sz="quarter" idx="5"/>
          </p:nvPr>
        </p:nvSpPr>
        <p:spPr/>
        <p:txBody>
          <a:bodyPr/>
          <a:lstStyle/>
          <a:p>
            <a:fld id="{BC1C3CD3-30A7-4553-9748-8E0948CBC195}" type="slidenum">
              <a:rPr lang="en-GB" smtClean="0"/>
              <a:t>7</a:t>
            </a:fld>
            <a:endParaRPr lang="en-GB"/>
          </a:p>
        </p:txBody>
      </p:sp>
    </p:spTree>
    <p:extLst>
      <p:ext uri="{BB962C8B-B14F-4D97-AF65-F5344CB8AC3E}">
        <p14:creationId xmlns:p14="http://schemas.microsoft.com/office/powerpoint/2010/main" val="39920432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Miss Knight</a:t>
            </a:r>
          </a:p>
        </p:txBody>
      </p:sp>
      <p:sp>
        <p:nvSpPr>
          <p:cNvPr id="4" name="Slide Number Placeholder 3"/>
          <p:cNvSpPr>
            <a:spLocks noGrp="1"/>
          </p:cNvSpPr>
          <p:nvPr>
            <p:ph type="sldNum" sz="quarter" idx="5"/>
          </p:nvPr>
        </p:nvSpPr>
        <p:spPr/>
        <p:txBody>
          <a:bodyPr/>
          <a:lstStyle/>
          <a:p>
            <a:fld id="{BC1C3CD3-30A7-4553-9748-8E0948CBC195}" type="slidenum">
              <a:rPr lang="en-GB" smtClean="0"/>
              <a:t>8</a:t>
            </a:fld>
            <a:endParaRPr lang="en-GB"/>
          </a:p>
        </p:txBody>
      </p:sp>
    </p:spTree>
    <p:extLst>
      <p:ext uri="{BB962C8B-B14F-4D97-AF65-F5344CB8AC3E}">
        <p14:creationId xmlns:p14="http://schemas.microsoft.com/office/powerpoint/2010/main" val="6082448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Mrs Solomon</a:t>
            </a:r>
          </a:p>
        </p:txBody>
      </p:sp>
      <p:sp>
        <p:nvSpPr>
          <p:cNvPr id="4" name="Slide Number Placeholder 3"/>
          <p:cNvSpPr>
            <a:spLocks noGrp="1"/>
          </p:cNvSpPr>
          <p:nvPr>
            <p:ph type="sldNum" sz="quarter" idx="5"/>
          </p:nvPr>
        </p:nvSpPr>
        <p:spPr/>
        <p:txBody>
          <a:bodyPr/>
          <a:lstStyle/>
          <a:p>
            <a:fld id="{BC1C3CD3-30A7-4553-9748-8E0948CBC195}" type="slidenum">
              <a:rPr lang="en-GB" smtClean="0"/>
              <a:t>9</a:t>
            </a:fld>
            <a:endParaRPr lang="en-GB"/>
          </a:p>
        </p:txBody>
      </p:sp>
    </p:spTree>
    <p:extLst>
      <p:ext uri="{BB962C8B-B14F-4D97-AF65-F5344CB8AC3E}">
        <p14:creationId xmlns:p14="http://schemas.microsoft.com/office/powerpoint/2010/main" val="42751260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Mrs Solomon</a:t>
            </a:r>
          </a:p>
        </p:txBody>
      </p:sp>
      <p:sp>
        <p:nvSpPr>
          <p:cNvPr id="4" name="Slide Number Placeholder 3"/>
          <p:cNvSpPr>
            <a:spLocks noGrp="1"/>
          </p:cNvSpPr>
          <p:nvPr>
            <p:ph type="sldNum" sz="quarter" idx="5"/>
          </p:nvPr>
        </p:nvSpPr>
        <p:spPr/>
        <p:txBody>
          <a:bodyPr/>
          <a:lstStyle/>
          <a:p>
            <a:fld id="{BC1C3CD3-30A7-4553-9748-8E0948CBC195}" type="slidenum">
              <a:rPr lang="en-GB" smtClean="0"/>
              <a:t>10</a:t>
            </a:fld>
            <a:endParaRPr lang="en-GB"/>
          </a:p>
        </p:txBody>
      </p:sp>
    </p:spTree>
    <p:extLst>
      <p:ext uri="{BB962C8B-B14F-4D97-AF65-F5344CB8AC3E}">
        <p14:creationId xmlns:p14="http://schemas.microsoft.com/office/powerpoint/2010/main" val="22691959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Miss Knight</a:t>
            </a:r>
          </a:p>
          <a:p>
            <a:endParaRPr lang="en-GB" dirty="0"/>
          </a:p>
        </p:txBody>
      </p:sp>
      <p:sp>
        <p:nvSpPr>
          <p:cNvPr id="4" name="Slide Number Placeholder 3"/>
          <p:cNvSpPr>
            <a:spLocks noGrp="1"/>
          </p:cNvSpPr>
          <p:nvPr>
            <p:ph type="sldNum" sz="quarter" idx="5"/>
          </p:nvPr>
        </p:nvSpPr>
        <p:spPr/>
        <p:txBody>
          <a:bodyPr/>
          <a:lstStyle/>
          <a:p>
            <a:fld id="{BC1C3CD3-30A7-4553-9748-8E0948CBC195}" type="slidenum">
              <a:rPr lang="en-GB" smtClean="0"/>
              <a:t>11</a:t>
            </a:fld>
            <a:endParaRPr lang="en-GB"/>
          </a:p>
        </p:txBody>
      </p:sp>
    </p:spTree>
    <p:extLst>
      <p:ext uri="{BB962C8B-B14F-4D97-AF65-F5344CB8AC3E}">
        <p14:creationId xmlns:p14="http://schemas.microsoft.com/office/powerpoint/2010/main" val="5429623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Mrs Solomon</a:t>
            </a:r>
          </a:p>
        </p:txBody>
      </p:sp>
      <p:sp>
        <p:nvSpPr>
          <p:cNvPr id="4" name="Slide Number Placeholder 3"/>
          <p:cNvSpPr>
            <a:spLocks noGrp="1"/>
          </p:cNvSpPr>
          <p:nvPr>
            <p:ph type="sldNum" sz="quarter" idx="5"/>
          </p:nvPr>
        </p:nvSpPr>
        <p:spPr/>
        <p:txBody>
          <a:bodyPr/>
          <a:lstStyle/>
          <a:p>
            <a:fld id="{BC1C3CD3-30A7-4553-9748-8E0948CBC195}" type="slidenum">
              <a:rPr lang="en-GB" smtClean="0"/>
              <a:t>12</a:t>
            </a:fld>
            <a:endParaRPr lang="en-GB"/>
          </a:p>
        </p:txBody>
      </p:sp>
    </p:spTree>
    <p:extLst>
      <p:ext uri="{BB962C8B-B14F-4D97-AF65-F5344CB8AC3E}">
        <p14:creationId xmlns:p14="http://schemas.microsoft.com/office/powerpoint/2010/main" val="26584923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Mrs Solomon </a:t>
            </a:r>
          </a:p>
          <a:p>
            <a:endParaRPr lang="en-GB" dirty="0"/>
          </a:p>
        </p:txBody>
      </p:sp>
      <p:sp>
        <p:nvSpPr>
          <p:cNvPr id="4" name="Slide Number Placeholder 3"/>
          <p:cNvSpPr>
            <a:spLocks noGrp="1"/>
          </p:cNvSpPr>
          <p:nvPr>
            <p:ph type="sldNum" sz="quarter" idx="5"/>
          </p:nvPr>
        </p:nvSpPr>
        <p:spPr/>
        <p:txBody>
          <a:bodyPr/>
          <a:lstStyle/>
          <a:p>
            <a:fld id="{BC1C3CD3-30A7-4553-9748-8E0948CBC195}" type="slidenum">
              <a:rPr lang="en-GB" smtClean="0"/>
              <a:t>13</a:t>
            </a:fld>
            <a:endParaRPr lang="en-GB"/>
          </a:p>
        </p:txBody>
      </p:sp>
    </p:spTree>
    <p:extLst>
      <p:ext uri="{BB962C8B-B14F-4D97-AF65-F5344CB8AC3E}">
        <p14:creationId xmlns:p14="http://schemas.microsoft.com/office/powerpoint/2010/main" val="42282118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E909DB-13D6-45F7-9022-56565D11BD2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913500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Mrs Solomon</a:t>
            </a:r>
          </a:p>
        </p:txBody>
      </p:sp>
      <p:sp>
        <p:nvSpPr>
          <p:cNvPr id="4" name="Slide Number Placeholder 3"/>
          <p:cNvSpPr>
            <a:spLocks noGrp="1"/>
          </p:cNvSpPr>
          <p:nvPr>
            <p:ph type="sldNum" sz="quarter" idx="5"/>
          </p:nvPr>
        </p:nvSpPr>
        <p:spPr/>
        <p:txBody>
          <a:bodyPr/>
          <a:lstStyle/>
          <a:p>
            <a:fld id="{BC1C3CD3-30A7-4553-9748-8E0948CBC195}" type="slidenum">
              <a:rPr lang="en-GB" smtClean="0"/>
              <a:t>15</a:t>
            </a:fld>
            <a:endParaRPr lang="en-GB"/>
          </a:p>
        </p:txBody>
      </p:sp>
    </p:spTree>
    <p:extLst>
      <p:ext uri="{BB962C8B-B14F-4D97-AF65-F5344CB8AC3E}">
        <p14:creationId xmlns:p14="http://schemas.microsoft.com/office/powerpoint/2010/main" val="31084082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Mrs Solomon </a:t>
            </a:r>
          </a:p>
        </p:txBody>
      </p:sp>
      <p:sp>
        <p:nvSpPr>
          <p:cNvPr id="4" name="Slide Number Placeholder 3"/>
          <p:cNvSpPr>
            <a:spLocks noGrp="1"/>
          </p:cNvSpPr>
          <p:nvPr>
            <p:ph type="sldNum" sz="quarter" idx="5"/>
          </p:nvPr>
        </p:nvSpPr>
        <p:spPr/>
        <p:txBody>
          <a:bodyPr/>
          <a:lstStyle/>
          <a:p>
            <a:fld id="{BC1C3CD3-30A7-4553-9748-8E0948CBC195}" type="slidenum">
              <a:rPr lang="en-GB" smtClean="0"/>
              <a:t>16</a:t>
            </a:fld>
            <a:endParaRPr lang="en-GB"/>
          </a:p>
        </p:txBody>
      </p:sp>
    </p:spTree>
    <p:extLst>
      <p:ext uri="{BB962C8B-B14F-4D97-AF65-F5344CB8AC3E}">
        <p14:creationId xmlns:p14="http://schemas.microsoft.com/office/powerpoint/2010/main" val="7493880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Mrs Solomon </a:t>
            </a:r>
          </a:p>
        </p:txBody>
      </p:sp>
      <p:sp>
        <p:nvSpPr>
          <p:cNvPr id="4" name="Slide Number Placeholder 3"/>
          <p:cNvSpPr>
            <a:spLocks noGrp="1"/>
          </p:cNvSpPr>
          <p:nvPr>
            <p:ph type="sldNum" sz="quarter" idx="5"/>
          </p:nvPr>
        </p:nvSpPr>
        <p:spPr/>
        <p:txBody>
          <a:bodyPr/>
          <a:lstStyle/>
          <a:p>
            <a:fld id="{BC1C3CD3-30A7-4553-9748-8E0948CBC195}" type="slidenum">
              <a:rPr lang="en-GB" smtClean="0"/>
              <a:t>17</a:t>
            </a:fld>
            <a:endParaRPr lang="en-GB"/>
          </a:p>
        </p:txBody>
      </p:sp>
    </p:spTree>
    <p:extLst>
      <p:ext uri="{BB962C8B-B14F-4D97-AF65-F5344CB8AC3E}">
        <p14:creationId xmlns:p14="http://schemas.microsoft.com/office/powerpoint/2010/main" val="37600752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Miss Knight</a:t>
            </a:r>
          </a:p>
        </p:txBody>
      </p:sp>
      <p:sp>
        <p:nvSpPr>
          <p:cNvPr id="4" name="Slide Number Placeholder 3"/>
          <p:cNvSpPr>
            <a:spLocks noGrp="1"/>
          </p:cNvSpPr>
          <p:nvPr>
            <p:ph type="sldNum" sz="quarter" idx="5"/>
          </p:nvPr>
        </p:nvSpPr>
        <p:spPr/>
        <p:txBody>
          <a:bodyPr/>
          <a:lstStyle/>
          <a:p>
            <a:fld id="{BC1C3CD3-30A7-4553-9748-8E0948CBC195}" type="slidenum">
              <a:rPr lang="en-GB" smtClean="0"/>
              <a:t>18</a:t>
            </a:fld>
            <a:endParaRPr lang="en-GB"/>
          </a:p>
        </p:txBody>
      </p:sp>
    </p:spTree>
    <p:extLst>
      <p:ext uri="{BB962C8B-B14F-4D97-AF65-F5344CB8AC3E}">
        <p14:creationId xmlns:p14="http://schemas.microsoft.com/office/powerpoint/2010/main" val="10040829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Miss Knight</a:t>
            </a:r>
          </a:p>
        </p:txBody>
      </p:sp>
      <p:sp>
        <p:nvSpPr>
          <p:cNvPr id="4" name="Slide Number Placeholder 3"/>
          <p:cNvSpPr>
            <a:spLocks noGrp="1"/>
          </p:cNvSpPr>
          <p:nvPr>
            <p:ph type="sldNum" sz="quarter" idx="5"/>
          </p:nvPr>
        </p:nvSpPr>
        <p:spPr/>
        <p:txBody>
          <a:bodyPr/>
          <a:lstStyle/>
          <a:p>
            <a:fld id="{BC1C3CD3-30A7-4553-9748-8E0948CBC195}" type="slidenum">
              <a:rPr lang="en-GB" smtClean="0"/>
              <a:t>19</a:t>
            </a:fld>
            <a:endParaRPr lang="en-GB"/>
          </a:p>
        </p:txBody>
      </p:sp>
    </p:spTree>
    <p:extLst>
      <p:ext uri="{BB962C8B-B14F-4D97-AF65-F5344CB8AC3E}">
        <p14:creationId xmlns:p14="http://schemas.microsoft.com/office/powerpoint/2010/main" val="191694616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9D61D4E8-E175-4B9E-A76A-D0C78F748B71}" type="datetimeFigureOut">
              <a:rPr lang="en-GB" smtClean="0"/>
              <a:t>07/11/2025</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37246399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D61D4E8-E175-4B9E-A76A-D0C78F748B71}" type="datetimeFigureOut">
              <a:rPr lang="en-GB" smtClean="0"/>
              <a:t>07/11/2025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18558396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D61D4E8-E175-4B9E-A76A-D0C78F748B71}" type="datetimeFigureOut">
              <a:rPr lang="en-GB" smtClean="0"/>
              <a:t>07/11/2025</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1956568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D61D4E8-E175-4B9E-A76A-D0C78F748B71}" type="datetimeFigureOut">
              <a:rPr lang="en-GB" smtClean="0"/>
              <a:t>07/11/2025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625574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D61D4E8-E175-4B9E-A76A-D0C78F748B71}" type="datetimeFigureOut">
              <a:rPr lang="en-GB" smtClean="0"/>
              <a:t>07/11/2025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24851211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D61D4E8-E175-4B9E-A76A-D0C78F748B71}" type="datetimeFigureOut">
              <a:rPr lang="en-GB" smtClean="0"/>
              <a:t>07/11/2025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367703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61D4E8-E175-4B9E-A76A-D0C78F748B71}" type="datetimeFigureOut">
              <a:rPr lang="en-GB" smtClean="0"/>
              <a:t>07/11/2025</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21181730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D61D4E8-E175-4B9E-A76A-D0C78F748B71}" type="datetimeFigureOut">
              <a:rPr lang="en-GB" smtClean="0"/>
              <a:t>07/11/2025</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10359968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D61D4E8-E175-4B9E-A76A-D0C78F748B71}" type="datetimeFigureOut">
              <a:rPr lang="en-GB" smtClean="0"/>
              <a:t>07/11/2025</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42226984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D61D4E8-E175-4B9E-A76A-D0C78F748B71}" type="datetimeFigureOut">
              <a:rPr lang="en-GB" smtClean="0"/>
              <a:t>07/11/2025</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14010917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9D61D4E8-E175-4B9E-A76A-D0C78F748B71}" type="datetimeFigureOut">
              <a:rPr lang="en-GB" smtClean="0"/>
              <a:t>07/11/2025</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30981186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9D61D4E8-E175-4B9E-A76A-D0C78F748B71}" type="datetimeFigureOut">
              <a:rPr lang="en-GB" smtClean="0"/>
              <a:t>07/11/2025</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29282280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D61D4E8-E175-4B9E-A76A-D0C78F748B71}" type="datetimeFigureOut">
              <a:rPr lang="en-GB" smtClean="0"/>
              <a:t>07/11/2025</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23782016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D61D4E8-E175-4B9E-A76A-D0C78F748B71}" type="datetimeFigureOut">
              <a:rPr lang="en-GB" smtClean="0"/>
              <a:t>07/11/2025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27086612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D61D4E8-E175-4B9E-A76A-D0C78F748B71}" type="datetimeFigureOut">
              <a:rPr lang="en-GB" smtClean="0"/>
              <a:t>07/11/2025</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24776822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9D61D4E8-E175-4B9E-A76A-D0C78F748B71}" type="datetimeFigureOut">
              <a:rPr lang="en-GB" smtClean="0"/>
              <a:t>07/11/2025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41176145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9D61D4E8-E175-4B9E-A76A-D0C78F748B71}" type="datetimeFigureOut">
              <a:rPr lang="en-GB" smtClean="0"/>
              <a:t>07/11/2025</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390723518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1_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D61D4E8-E175-4B9E-A76A-D0C78F748B71}" type="datetimeFigureOut">
              <a:rPr lang="en-GB" smtClean="0"/>
              <a:t>07/11/2025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36051328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20">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9D61D4E8-E175-4B9E-A76A-D0C78F748B71}" type="datetimeFigureOut">
              <a:rPr lang="en-GB" smtClean="0"/>
              <a:t>07/11/2025</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F883957F-EAA4-4203-9E34-5D3A20D009B7}" type="slidenum">
              <a:rPr lang="en-GB" smtClean="0"/>
              <a:t>‹#›</a:t>
            </a:fld>
            <a:endParaRPr lang="en-GB"/>
          </a:p>
        </p:txBody>
      </p:sp>
    </p:spTree>
    <p:extLst>
      <p:ext uri="{BB962C8B-B14F-4D97-AF65-F5344CB8AC3E}">
        <p14:creationId xmlns:p14="http://schemas.microsoft.com/office/powerpoint/2010/main" val="1062044859"/>
      </p:ext>
    </p:extLst>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 id="2147483794" r:id="rId12"/>
    <p:sldLayoutId id="2147483795" r:id="rId13"/>
    <p:sldLayoutId id="2147483796" r:id="rId14"/>
    <p:sldLayoutId id="2147483797" r:id="rId15"/>
    <p:sldLayoutId id="2147483798" r:id="rId16"/>
    <p:sldLayoutId id="2147483799" r:id="rId17"/>
    <p:sldLayoutId id="2147483800" r:id="rId18"/>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335186/PRIMARY_national_curriculum_-_English_220714.pdf"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hyperlink" Target="https://assets.publishing.service.gov.uk/government/uploads/system/uploads/attachment_data/file/335158/PRIMARY_national_curriculum_-_Mathematics_220714.pdf"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18.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edia/image32.png"/></Relationships>
</file>

<file path=ppt/slides/_rels/slide18.x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927653" y="1710264"/>
            <a:ext cx="10681520" cy="1646302"/>
          </a:xfrm>
        </p:spPr>
        <p:txBody>
          <a:bodyPr/>
          <a:lstStyle/>
          <a:p>
            <a:pPr algn="ctr"/>
            <a:r>
              <a:rPr lang="en-GB" sz="3600" b="1" dirty="0"/>
              <a:t>St Patrick’s Catholic Primary School</a:t>
            </a:r>
            <a:br>
              <a:rPr lang="en-GB" sz="3600" dirty="0"/>
            </a:br>
            <a:r>
              <a:rPr lang="en-GB" sz="3600" dirty="0"/>
              <a:t>Meet the Teachers</a:t>
            </a:r>
            <a:br>
              <a:rPr lang="en-GB" sz="3600" dirty="0"/>
            </a:br>
            <a:r>
              <a:rPr lang="en-GB" sz="3600" dirty="0"/>
              <a:t>Mrs Solomon and Miss Knight</a:t>
            </a:r>
          </a:p>
        </p:txBody>
      </p:sp>
      <p:sp>
        <p:nvSpPr>
          <p:cNvPr id="9" name="Subtitle 8">
            <a:extLst>
              <a:ext uri="{FF2B5EF4-FFF2-40B4-BE49-F238E27FC236}">
                <a16:creationId xmlns:a16="http://schemas.microsoft.com/office/drawing/2014/main" id="{49831296-E65B-40B8-B63E-0E3E2D487E81}"/>
              </a:ext>
            </a:extLst>
          </p:cNvPr>
          <p:cNvSpPr>
            <a:spLocks noGrp="1"/>
          </p:cNvSpPr>
          <p:nvPr>
            <p:ph type="subTitle" idx="1"/>
          </p:nvPr>
        </p:nvSpPr>
        <p:spPr>
          <a:xfrm>
            <a:off x="1366990" y="3756962"/>
            <a:ext cx="8825658" cy="1093333"/>
          </a:xfrm>
        </p:spPr>
        <p:txBody>
          <a:bodyPr>
            <a:normAutofit/>
          </a:bodyPr>
          <a:lstStyle/>
          <a:p>
            <a:pPr algn="ctr"/>
            <a:r>
              <a:rPr lang="en-GB" sz="2800" b="1" dirty="0"/>
              <a:t>Welcome to year 2</a:t>
            </a:r>
          </a:p>
          <a:p>
            <a:pPr algn="ctr"/>
            <a:r>
              <a:rPr lang="en-GB" sz="2800" b="1"/>
              <a:t>2025-2026</a:t>
            </a:r>
            <a:endParaRPr lang="en-GB" sz="2800" b="1" dirty="0"/>
          </a:p>
          <a:p>
            <a:pPr algn="ctr"/>
            <a:endParaRPr lang="en-GB" sz="2400" dirty="0"/>
          </a:p>
        </p:txBody>
      </p:sp>
      <p:pic>
        <p:nvPicPr>
          <p:cNvPr id="5" name="Picture 4" descr="T:\Mrs Kayne\stpatslogo2.jpg"/>
          <p:cNvPicPr/>
          <p:nvPr/>
        </p:nvPicPr>
        <p:blipFill>
          <a:blip r:embed="rId4" cstate="print"/>
          <a:srcRect/>
          <a:stretch>
            <a:fillRect/>
          </a:stretch>
        </p:blipFill>
        <p:spPr bwMode="auto">
          <a:xfrm>
            <a:off x="10681251" y="5506277"/>
            <a:ext cx="927922" cy="795601"/>
          </a:xfrm>
          <a:prstGeom prst="rect">
            <a:avLst/>
          </a:prstGeom>
          <a:noFill/>
          <a:ln w="9525">
            <a:noFill/>
            <a:miter lim="800000"/>
            <a:headEnd/>
            <a:tailEnd/>
          </a:ln>
        </p:spPr>
      </p:pic>
      <p:sp>
        <p:nvSpPr>
          <p:cNvPr id="8" name="Rectangle 7"/>
          <p:cNvSpPr/>
          <p:nvPr/>
        </p:nvSpPr>
        <p:spPr>
          <a:xfrm>
            <a:off x="1645892" y="5611689"/>
            <a:ext cx="7466552" cy="461665"/>
          </a:xfrm>
          <a:prstGeom prst="rect">
            <a:avLst/>
          </a:prstGeom>
        </p:spPr>
        <p:txBody>
          <a:bodyPr wrap="square">
            <a:spAutoFit/>
          </a:bodyPr>
          <a:lstStyle/>
          <a:p>
            <a:r>
              <a:rPr lang="en-GB" altLang="en-US" sz="2400" b="1" i="1" dirty="0">
                <a:solidFill>
                  <a:schemeClr val="accent1"/>
                </a:solidFill>
                <a:latin typeface="Century Gothic" panose="020B0502020202020204" pitchFamily="34" charset="0"/>
              </a:rPr>
              <a:t>“Live, Love and Learn like Jesus”</a:t>
            </a:r>
          </a:p>
        </p:txBody>
      </p:sp>
      <p:pic>
        <p:nvPicPr>
          <p:cNvPr id="7" name="Picture 6" descr="T:\Mrs Kayne\stpatslogo2.jpg">
            <a:extLst>
              <a:ext uri="{FF2B5EF4-FFF2-40B4-BE49-F238E27FC236}">
                <a16:creationId xmlns:a16="http://schemas.microsoft.com/office/drawing/2014/main" id="{826CFE21-655C-4687-AAB5-C80ABDFFB719}"/>
              </a:ext>
            </a:extLst>
          </p:cNvPr>
          <p:cNvPicPr/>
          <p:nvPr/>
        </p:nvPicPr>
        <p:blipFill>
          <a:blip r:embed="rId4" cstate="print"/>
          <a:srcRect/>
          <a:stretch>
            <a:fillRect/>
          </a:stretch>
        </p:blipFill>
        <p:spPr bwMode="auto">
          <a:xfrm>
            <a:off x="582827" y="5506278"/>
            <a:ext cx="927922" cy="795601"/>
          </a:xfrm>
          <a:prstGeom prst="rect">
            <a:avLst/>
          </a:prstGeom>
          <a:noFill/>
          <a:ln w="9525">
            <a:noFill/>
            <a:miter lim="800000"/>
            <a:headEnd/>
            <a:tailEnd/>
          </a:ln>
        </p:spPr>
      </p:pic>
    </p:spTree>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808AC-034F-4949-8AB6-52D3751419AD}"/>
              </a:ext>
            </a:extLst>
          </p:cNvPr>
          <p:cNvSpPr>
            <a:spLocks noGrp="1"/>
          </p:cNvSpPr>
          <p:nvPr>
            <p:ph type="title"/>
          </p:nvPr>
        </p:nvSpPr>
        <p:spPr/>
        <p:txBody>
          <a:bodyPr/>
          <a:lstStyle/>
          <a:p>
            <a:r>
              <a:rPr lang="en-GB" dirty="0"/>
              <a:t>Our Wonderful Year 2 Team</a:t>
            </a:r>
          </a:p>
        </p:txBody>
      </p:sp>
      <p:sp>
        <p:nvSpPr>
          <p:cNvPr id="3" name="Content Placeholder 2">
            <a:extLst>
              <a:ext uri="{FF2B5EF4-FFF2-40B4-BE49-F238E27FC236}">
                <a16:creationId xmlns:a16="http://schemas.microsoft.com/office/drawing/2014/main" id="{01D5206D-1FFB-429D-8258-32BF5FB1121F}"/>
              </a:ext>
            </a:extLst>
          </p:cNvPr>
          <p:cNvSpPr>
            <a:spLocks noGrp="1"/>
          </p:cNvSpPr>
          <p:nvPr>
            <p:ph idx="1"/>
          </p:nvPr>
        </p:nvSpPr>
        <p:spPr>
          <a:xfrm>
            <a:off x="656533" y="2376236"/>
            <a:ext cx="2924677" cy="2886236"/>
          </a:xfrm>
        </p:spPr>
        <p:style>
          <a:lnRef idx="2">
            <a:schemeClr val="dk1"/>
          </a:lnRef>
          <a:fillRef idx="1">
            <a:schemeClr val="lt1"/>
          </a:fillRef>
          <a:effectRef idx="0">
            <a:schemeClr val="dk1"/>
          </a:effectRef>
          <a:fontRef idx="minor">
            <a:schemeClr val="dk1"/>
          </a:fontRef>
        </p:style>
        <p:txBody>
          <a:bodyPr>
            <a:normAutofit fontScale="92500"/>
          </a:bodyPr>
          <a:lstStyle/>
          <a:p>
            <a:pPr marL="0" indent="0">
              <a:buNone/>
            </a:pPr>
            <a:r>
              <a:rPr lang="en-GB" b="1" u="sng" dirty="0"/>
              <a:t>Class Teacher</a:t>
            </a:r>
          </a:p>
          <a:p>
            <a:pPr marL="0" indent="0">
              <a:buNone/>
            </a:pPr>
            <a:r>
              <a:rPr lang="en-GB" b="1" dirty="0"/>
              <a:t>Mrs Solomon</a:t>
            </a:r>
          </a:p>
          <a:p>
            <a:r>
              <a:rPr lang="en-GB" dirty="0"/>
              <a:t>Monday and Tuesday and Wednesday </a:t>
            </a:r>
          </a:p>
          <a:p>
            <a:pPr marL="0" indent="0">
              <a:buNone/>
            </a:pPr>
            <a:endParaRPr lang="en-GB" dirty="0"/>
          </a:p>
          <a:p>
            <a:pPr marL="0" indent="0">
              <a:buNone/>
            </a:pPr>
            <a:r>
              <a:rPr lang="en-GB" b="1" dirty="0"/>
              <a:t>Mr Cross</a:t>
            </a:r>
          </a:p>
          <a:p>
            <a:r>
              <a:rPr lang="en-GB" dirty="0"/>
              <a:t>Tues – 1 hour and a half</a:t>
            </a:r>
          </a:p>
        </p:txBody>
      </p:sp>
      <p:sp>
        <p:nvSpPr>
          <p:cNvPr id="4" name="Content Placeholder 2">
            <a:extLst>
              <a:ext uri="{FF2B5EF4-FFF2-40B4-BE49-F238E27FC236}">
                <a16:creationId xmlns:a16="http://schemas.microsoft.com/office/drawing/2014/main" id="{3C7F6BC3-CC34-4DEA-AA10-76D39D3E375F}"/>
              </a:ext>
            </a:extLst>
          </p:cNvPr>
          <p:cNvSpPr txBox="1">
            <a:spLocks/>
          </p:cNvSpPr>
          <p:nvPr/>
        </p:nvSpPr>
        <p:spPr>
          <a:xfrm>
            <a:off x="3934765" y="2376236"/>
            <a:ext cx="3201790" cy="2886236"/>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marL="0" indent="0">
              <a:buNone/>
            </a:pPr>
            <a:r>
              <a:rPr lang="en-GB" b="1" u="sng" dirty="0">
                <a:solidFill>
                  <a:schemeClr val="tx1"/>
                </a:solidFill>
              </a:rPr>
              <a:t>Class Teacher</a:t>
            </a:r>
          </a:p>
          <a:p>
            <a:pPr marL="0" indent="0">
              <a:buNone/>
            </a:pPr>
            <a:r>
              <a:rPr lang="en-GB" b="1" dirty="0">
                <a:solidFill>
                  <a:schemeClr val="tx1"/>
                </a:solidFill>
              </a:rPr>
              <a:t>Miss Knight</a:t>
            </a:r>
          </a:p>
          <a:p>
            <a:r>
              <a:rPr lang="en-GB" dirty="0"/>
              <a:t>Thursday and Friday</a:t>
            </a:r>
          </a:p>
          <a:p>
            <a:endParaRPr lang="en-GB" dirty="0"/>
          </a:p>
          <a:p>
            <a:r>
              <a:rPr lang="en-GB" b="1" dirty="0">
                <a:solidFill>
                  <a:schemeClr val="tx1"/>
                </a:solidFill>
              </a:rPr>
              <a:t>Miss Webb </a:t>
            </a:r>
          </a:p>
          <a:p>
            <a:r>
              <a:rPr lang="en-GB" dirty="0"/>
              <a:t>Thursday – 1 hour </a:t>
            </a:r>
          </a:p>
        </p:txBody>
      </p:sp>
      <p:sp>
        <p:nvSpPr>
          <p:cNvPr id="5" name="Content Placeholder 2">
            <a:extLst>
              <a:ext uri="{FF2B5EF4-FFF2-40B4-BE49-F238E27FC236}">
                <a16:creationId xmlns:a16="http://schemas.microsoft.com/office/drawing/2014/main" id="{E7AD2FA6-5B49-4445-8B30-07BCA9EE9586}"/>
              </a:ext>
            </a:extLst>
          </p:cNvPr>
          <p:cNvSpPr txBox="1">
            <a:spLocks/>
          </p:cNvSpPr>
          <p:nvPr/>
        </p:nvSpPr>
        <p:spPr>
          <a:xfrm>
            <a:off x="7746609" y="2603500"/>
            <a:ext cx="2924677" cy="3994248"/>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marL="0" indent="0">
              <a:buNone/>
            </a:pPr>
            <a:r>
              <a:rPr lang="en-GB" b="1" u="sng" dirty="0">
                <a:solidFill>
                  <a:schemeClr val="tx1"/>
                </a:solidFill>
              </a:rPr>
              <a:t>Support Staff</a:t>
            </a:r>
          </a:p>
          <a:p>
            <a:pPr marL="0" indent="0">
              <a:buNone/>
            </a:pPr>
            <a:r>
              <a:rPr lang="en-GB" b="1" dirty="0">
                <a:solidFill>
                  <a:schemeClr val="tx1"/>
                </a:solidFill>
              </a:rPr>
              <a:t>Mrs Hogg</a:t>
            </a:r>
          </a:p>
          <a:p>
            <a:r>
              <a:rPr lang="en-GB" dirty="0"/>
              <a:t>Monday, Tuesday, Wednesday and Thursday</a:t>
            </a:r>
          </a:p>
          <a:p>
            <a:pPr marL="0" indent="0">
              <a:buNone/>
            </a:pPr>
            <a:endParaRPr lang="en-GB" b="1" dirty="0"/>
          </a:p>
          <a:p>
            <a:pPr marL="0" indent="0">
              <a:buNone/>
            </a:pPr>
            <a:endParaRPr lang="en-GB" b="1" dirty="0"/>
          </a:p>
          <a:p>
            <a:pPr marL="0" indent="0">
              <a:buNone/>
            </a:pPr>
            <a:r>
              <a:rPr lang="en-GB" b="1" dirty="0">
                <a:solidFill>
                  <a:schemeClr val="tx1"/>
                </a:solidFill>
              </a:rPr>
              <a:t>Mrs </a:t>
            </a:r>
            <a:r>
              <a:rPr lang="en-GB" b="1" dirty="0" err="1">
                <a:solidFill>
                  <a:schemeClr val="tx1"/>
                </a:solidFill>
              </a:rPr>
              <a:t>Pillinger</a:t>
            </a:r>
            <a:r>
              <a:rPr lang="en-GB" b="1" dirty="0">
                <a:solidFill>
                  <a:schemeClr val="tx1"/>
                </a:solidFill>
              </a:rPr>
              <a:t> </a:t>
            </a:r>
          </a:p>
          <a:p>
            <a:r>
              <a:rPr lang="en-GB" dirty="0"/>
              <a:t>Wednesday, Thursday and Friday</a:t>
            </a:r>
          </a:p>
        </p:txBody>
      </p:sp>
      <p:sp>
        <p:nvSpPr>
          <p:cNvPr id="8" name="TextBox 7">
            <a:extLst>
              <a:ext uri="{FF2B5EF4-FFF2-40B4-BE49-F238E27FC236}">
                <a16:creationId xmlns:a16="http://schemas.microsoft.com/office/drawing/2014/main" id="{29F280EC-462E-45C9-BC00-F5DEEF9DF718}"/>
              </a:ext>
            </a:extLst>
          </p:cNvPr>
          <p:cNvSpPr txBox="1"/>
          <p:nvPr/>
        </p:nvSpPr>
        <p:spPr>
          <a:xfrm>
            <a:off x="2331346" y="5756651"/>
            <a:ext cx="3424282" cy="615553"/>
          </a:xfrm>
          <a:prstGeom prst="rect">
            <a:avLst/>
          </a:prstGeom>
          <a:noFill/>
        </p:spPr>
        <p:txBody>
          <a:bodyPr wrap="square" rtlCol="0">
            <a:spAutoFit/>
          </a:bodyPr>
          <a:lstStyle/>
          <a:p>
            <a:r>
              <a:rPr lang="en-GB" b="1" dirty="0"/>
              <a:t>Mrs Hogg and Mrs </a:t>
            </a:r>
            <a:r>
              <a:rPr lang="en-GB" b="1" dirty="0" err="1"/>
              <a:t>Pillinger</a:t>
            </a:r>
            <a:r>
              <a:rPr lang="en-GB" b="1" dirty="0"/>
              <a:t> </a:t>
            </a:r>
          </a:p>
          <a:p>
            <a:r>
              <a:rPr lang="en-GB" sz="1600" dirty="0"/>
              <a:t>Support us throughout the week</a:t>
            </a:r>
          </a:p>
        </p:txBody>
      </p:sp>
      <p:pic>
        <p:nvPicPr>
          <p:cNvPr id="13" name="Picture 12">
            <a:extLst>
              <a:ext uri="{FF2B5EF4-FFF2-40B4-BE49-F238E27FC236}">
                <a16:creationId xmlns:a16="http://schemas.microsoft.com/office/drawing/2014/main" id="{D87F4EA1-C1E0-48A5-B17A-A423A0668934}"/>
              </a:ext>
            </a:extLst>
          </p:cNvPr>
          <p:cNvPicPr/>
          <p:nvPr/>
        </p:nvPicPr>
        <p:blipFill rotWithShape="1">
          <a:blip r:embed="rId3" cstate="print">
            <a:extLst>
              <a:ext uri="{28A0092B-C50C-407E-A947-70E740481C1C}">
                <a14:useLocalDpi xmlns:a14="http://schemas.microsoft.com/office/drawing/2010/main" val="0"/>
              </a:ext>
            </a:extLst>
          </a:blip>
          <a:srcRect l="21341" t="19024" r="12655" b="7432"/>
          <a:stretch/>
        </p:blipFill>
        <p:spPr bwMode="auto">
          <a:xfrm rot="5400000">
            <a:off x="9537507" y="2436355"/>
            <a:ext cx="974905" cy="854670"/>
          </a:xfrm>
          <a:prstGeom prst="rect">
            <a:avLst/>
          </a:prstGeom>
          <a:noFill/>
          <a:ln w="38100">
            <a:solidFill>
              <a:schemeClr val="accent1"/>
            </a:solidFill>
          </a:ln>
          <a:extLst>
            <a:ext uri="{53640926-AAD7-44D8-BBD7-CCE9431645EC}">
              <a14:shadowObscured xmlns:a14="http://schemas.microsoft.com/office/drawing/2010/main"/>
            </a:ext>
          </a:extLst>
        </p:spPr>
      </p:pic>
      <p:pic>
        <p:nvPicPr>
          <p:cNvPr id="14" name="Picture 13">
            <a:extLst>
              <a:ext uri="{FF2B5EF4-FFF2-40B4-BE49-F238E27FC236}">
                <a16:creationId xmlns:a16="http://schemas.microsoft.com/office/drawing/2014/main" id="{DA5FA2BD-1BC4-4FDA-A455-8F065B26E21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709131" y="3899649"/>
            <a:ext cx="634526" cy="473936"/>
          </a:xfrm>
          <a:prstGeom prst="rect">
            <a:avLst/>
          </a:prstGeom>
        </p:spPr>
      </p:pic>
      <p:pic>
        <p:nvPicPr>
          <p:cNvPr id="16" name="Picture 15">
            <a:extLst>
              <a:ext uri="{FF2B5EF4-FFF2-40B4-BE49-F238E27FC236}">
                <a16:creationId xmlns:a16="http://schemas.microsoft.com/office/drawing/2014/main" id="{42D6A075-DFD5-462B-AE91-D5836B59DB2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2310917" y="2628056"/>
            <a:ext cx="628357" cy="471268"/>
          </a:xfrm>
          <a:prstGeom prst="rect">
            <a:avLst/>
          </a:prstGeom>
        </p:spPr>
      </p:pic>
      <p:pic>
        <p:nvPicPr>
          <p:cNvPr id="17" name="Picture 16">
            <a:extLst>
              <a:ext uri="{FF2B5EF4-FFF2-40B4-BE49-F238E27FC236}">
                <a16:creationId xmlns:a16="http://schemas.microsoft.com/office/drawing/2014/main" id="{09D68287-E231-4A21-AC8E-80A948842B60}"/>
              </a:ext>
            </a:extLst>
          </p:cNvPr>
          <p:cNvPicPr/>
          <p:nvPr/>
        </p:nvPicPr>
        <p:blipFill>
          <a:blip r:embed="rId6" cstate="print">
            <a:extLst>
              <a:ext uri="{28A0092B-C50C-407E-A947-70E740481C1C}">
                <a14:useLocalDpi xmlns:a14="http://schemas.microsoft.com/office/drawing/2010/main" val="0"/>
              </a:ext>
            </a:extLst>
          </a:blip>
          <a:stretch>
            <a:fillRect/>
          </a:stretch>
        </p:blipFill>
        <p:spPr>
          <a:xfrm>
            <a:off x="5303745" y="2744177"/>
            <a:ext cx="451883" cy="495825"/>
          </a:xfrm>
          <a:prstGeom prst="rect">
            <a:avLst/>
          </a:prstGeom>
        </p:spPr>
      </p:pic>
      <p:pic>
        <p:nvPicPr>
          <p:cNvPr id="6" name="Picture 5">
            <a:extLst>
              <a:ext uri="{FF2B5EF4-FFF2-40B4-BE49-F238E27FC236}">
                <a16:creationId xmlns:a16="http://schemas.microsoft.com/office/drawing/2014/main" id="{6196F0C8-8F06-4702-B966-75CB72CFA126}"/>
              </a:ext>
            </a:extLst>
          </p:cNvPr>
          <p:cNvPicPr>
            <a:picLocks noChangeAspect="1"/>
          </p:cNvPicPr>
          <p:nvPr/>
        </p:nvPicPr>
        <p:blipFill>
          <a:blip r:embed="rId7"/>
          <a:stretch>
            <a:fillRect/>
          </a:stretch>
        </p:blipFill>
        <p:spPr>
          <a:xfrm>
            <a:off x="9400790" y="4600624"/>
            <a:ext cx="713881" cy="1005792"/>
          </a:xfrm>
          <a:prstGeom prst="rect">
            <a:avLst/>
          </a:prstGeom>
          <a:ln w="53975">
            <a:solidFill>
              <a:schemeClr val="accent1"/>
            </a:solidFill>
          </a:ln>
        </p:spPr>
      </p:pic>
    </p:spTree>
    <p:extLst>
      <p:ext uri="{BB962C8B-B14F-4D97-AF65-F5344CB8AC3E}">
        <p14:creationId xmlns:p14="http://schemas.microsoft.com/office/powerpoint/2010/main" val="29334419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5286" y="519790"/>
            <a:ext cx="9727097" cy="430887"/>
          </a:xfrm>
          <a:prstGeom prst="rect">
            <a:avLst/>
          </a:prstGeom>
        </p:spPr>
        <p:txBody>
          <a:bodyPr wrap="square">
            <a:spAutoFit/>
          </a:bodyPr>
          <a:lstStyle/>
          <a:p>
            <a:r>
              <a:rPr lang="en-GB" altLang="en-US" sz="2200" b="1" u="sng" kern="0" dirty="0">
                <a:solidFill>
                  <a:schemeClr val="accent1"/>
                </a:solidFill>
                <a:latin typeface="+mj-lt"/>
              </a:rPr>
              <a:t>Here is an outline of what we will be teaching in the first term:</a:t>
            </a:r>
          </a:p>
        </p:txBody>
      </p:sp>
      <p:sp>
        <p:nvSpPr>
          <p:cNvPr id="3" name="Rectangle 2"/>
          <p:cNvSpPr/>
          <p:nvPr/>
        </p:nvSpPr>
        <p:spPr>
          <a:xfrm>
            <a:off x="106017" y="1001332"/>
            <a:ext cx="11979965" cy="5856668"/>
          </a:xfrm>
          <a:prstGeom prst="rect">
            <a:avLst/>
          </a:prstGeom>
        </p:spPr>
        <p:txBody>
          <a:bodyPr wrap="square">
            <a:spAutoFit/>
          </a:bodyPr>
          <a:lstStyle/>
          <a:p>
            <a:pPr marL="342900" indent="-342900">
              <a:lnSpc>
                <a:spcPct val="150000"/>
              </a:lnSpc>
              <a:buFont typeface="Arial" panose="020B0604020202020204" pitchFamily="34" charset="0"/>
              <a:buChar char="•"/>
            </a:pPr>
            <a:r>
              <a:rPr lang="en-GB" altLang="en-US" sz="2000" b="1" dirty="0">
                <a:solidFill>
                  <a:schemeClr val="accent1"/>
                </a:solidFill>
                <a:latin typeface="+mj-lt"/>
              </a:rPr>
              <a:t>Maths</a:t>
            </a:r>
            <a:r>
              <a:rPr lang="en-GB" altLang="en-US" sz="2000" dirty="0">
                <a:solidFill>
                  <a:schemeClr val="accent5">
                    <a:lumMod val="50000"/>
                  </a:schemeClr>
                </a:solidFill>
                <a:latin typeface="+mj-lt"/>
              </a:rPr>
              <a:t> </a:t>
            </a:r>
            <a:r>
              <a:rPr lang="en-GB" altLang="en-US" sz="2000" b="1" dirty="0">
                <a:solidFill>
                  <a:schemeClr val="accent1"/>
                </a:solidFill>
                <a:latin typeface="+mj-lt"/>
              </a:rPr>
              <a:t>and mastery maths </a:t>
            </a:r>
            <a:r>
              <a:rPr lang="en-GB" altLang="en-US" sz="2000" dirty="0">
                <a:solidFill>
                  <a:schemeClr val="accent5">
                    <a:lumMod val="50000"/>
                  </a:schemeClr>
                </a:solidFill>
                <a:latin typeface="+mj-lt"/>
              </a:rPr>
              <a:t>– </a:t>
            </a:r>
            <a:r>
              <a:rPr lang="en-GB" dirty="0">
                <a:latin typeface="+mj-lt"/>
              </a:rPr>
              <a:t>Place Value, Addition and Subtraction (0-100).</a:t>
            </a:r>
            <a:endParaRPr lang="en-GB" altLang="en-US" sz="2000" dirty="0">
              <a:solidFill>
                <a:schemeClr val="accent5">
                  <a:lumMod val="50000"/>
                </a:schemeClr>
              </a:solidFill>
              <a:latin typeface="+mj-lt"/>
            </a:endParaRPr>
          </a:p>
          <a:p>
            <a:pPr marL="342900" lvl="0" indent="-342900" fontAlgn="base">
              <a:lnSpc>
                <a:spcPct val="150000"/>
              </a:lnSpc>
              <a:spcBef>
                <a:spcPct val="0"/>
              </a:spcBef>
              <a:spcAft>
                <a:spcPct val="0"/>
              </a:spcAft>
              <a:buFont typeface="Arial" panose="020B0604020202020204" pitchFamily="34" charset="0"/>
              <a:buChar char="•"/>
            </a:pPr>
            <a:r>
              <a:rPr lang="en-GB" altLang="en-US" sz="2000" b="1" dirty="0">
                <a:solidFill>
                  <a:schemeClr val="accent1"/>
                </a:solidFill>
                <a:latin typeface="+mj-lt"/>
              </a:rPr>
              <a:t>English – </a:t>
            </a:r>
            <a:r>
              <a:rPr lang="en-GB" altLang="en-US" dirty="0">
                <a:latin typeface="+mj-lt"/>
              </a:rPr>
              <a:t>Writing autobiographies, plotting and planning new stories. </a:t>
            </a:r>
          </a:p>
          <a:p>
            <a:pPr marL="342900" lvl="0" indent="-342900" fontAlgn="base">
              <a:lnSpc>
                <a:spcPct val="150000"/>
              </a:lnSpc>
              <a:spcBef>
                <a:spcPct val="0"/>
              </a:spcBef>
              <a:spcAft>
                <a:spcPct val="0"/>
              </a:spcAft>
              <a:buFont typeface="Arial" panose="020B0604020202020204" pitchFamily="34" charset="0"/>
              <a:buChar char="•"/>
            </a:pPr>
            <a:r>
              <a:rPr lang="en-GB" altLang="en-US" dirty="0">
                <a:latin typeface="+mj-lt"/>
              </a:rPr>
              <a:t>Grammar focus: conjunctions, writing questions and exclamation sentences. </a:t>
            </a:r>
          </a:p>
          <a:p>
            <a:pPr marL="342900" lvl="0" indent="-342900" fontAlgn="base">
              <a:lnSpc>
                <a:spcPct val="150000"/>
              </a:lnSpc>
              <a:spcBef>
                <a:spcPct val="0"/>
              </a:spcBef>
              <a:spcAft>
                <a:spcPct val="0"/>
              </a:spcAft>
              <a:buFont typeface="Arial" panose="020B0604020202020204" pitchFamily="34" charset="0"/>
              <a:buChar char="•"/>
            </a:pPr>
            <a:r>
              <a:rPr lang="en-GB" altLang="en-US" sz="2000" b="1" dirty="0">
                <a:solidFill>
                  <a:schemeClr val="accent1"/>
                </a:solidFill>
                <a:latin typeface="+mj-lt"/>
              </a:rPr>
              <a:t>Phonics </a:t>
            </a:r>
            <a:r>
              <a:rPr lang="en-GB" altLang="en-US" sz="2000" dirty="0">
                <a:solidFill>
                  <a:schemeClr val="accent5">
                    <a:lumMod val="50000"/>
                  </a:schemeClr>
                </a:solidFill>
                <a:latin typeface="+mj-lt"/>
              </a:rPr>
              <a:t>– </a:t>
            </a:r>
            <a:r>
              <a:rPr lang="en-GB" altLang="en-US" dirty="0">
                <a:latin typeface="+mj-lt"/>
              </a:rPr>
              <a:t>Recap of phase 5 (practising all of the alternative sounds, segmenting and blending).</a:t>
            </a:r>
          </a:p>
          <a:p>
            <a:pPr marL="342900" indent="-342900" fontAlgn="base">
              <a:lnSpc>
                <a:spcPct val="150000"/>
              </a:lnSpc>
              <a:spcBef>
                <a:spcPct val="0"/>
              </a:spcBef>
              <a:spcAft>
                <a:spcPct val="0"/>
              </a:spcAft>
              <a:buFont typeface="Arial" panose="020B0604020202020204" pitchFamily="34" charset="0"/>
              <a:buChar char="•"/>
            </a:pPr>
            <a:r>
              <a:rPr lang="en-GB" altLang="en-US" sz="2000" b="1" dirty="0">
                <a:solidFill>
                  <a:schemeClr val="accent1"/>
                </a:solidFill>
                <a:latin typeface="+mj-lt"/>
              </a:rPr>
              <a:t>Science</a:t>
            </a:r>
            <a:r>
              <a:rPr lang="en-GB" altLang="en-US" sz="2000" dirty="0">
                <a:solidFill>
                  <a:schemeClr val="accent5">
                    <a:lumMod val="50000"/>
                  </a:schemeClr>
                </a:solidFill>
                <a:latin typeface="+mj-lt"/>
              </a:rPr>
              <a:t> - </a:t>
            </a:r>
            <a:r>
              <a:rPr lang="en-GB" dirty="0">
                <a:latin typeface="+mj-lt"/>
              </a:rPr>
              <a:t>Growth and Survival</a:t>
            </a:r>
            <a:endParaRPr lang="en-GB" altLang="en-US" dirty="0">
              <a:solidFill>
                <a:schemeClr val="accent5">
                  <a:lumMod val="50000"/>
                </a:schemeClr>
              </a:solidFill>
              <a:latin typeface="+mj-lt"/>
            </a:endParaRPr>
          </a:p>
          <a:p>
            <a:pPr marL="342900" indent="-342900" fontAlgn="base">
              <a:lnSpc>
                <a:spcPct val="150000"/>
              </a:lnSpc>
              <a:spcBef>
                <a:spcPct val="0"/>
              </a:spcBef>
              <a:spcAft>
                <a:spcPct val="0"/>
              </a:spcAft>
              <a:buFont typeface="Arial" panose="020B0604020202020204" pitchFamily="34" charset="0"/>
              <a:buChar char="•"/>
            </a:pPr>
            <a:r>
              <a:rPr lang="en-GB" altLang="en-US" sz="2000" b="1" dirty="0">
                <a:solidFill>
                  <a:schemeClr val="accent1"/>
                </a:solidFill>
                <a:latin typeface="+mj-lt"/>
              </a:rPr>
              <a:t>Religion </a:t>
            </a:r>
            <a:r>
              <a:rPr lang="en-GB" altLang="en-US" sz="2000" dirty="0">
                <a:solidFill>
                  <a:srgbClr val="333399"/>
                </a:solidFill>
                <a:latin typeface="+mj-lt"/>
              </a:rPr>
              <a:t>– </a:t>
            </a:r>
            <a:r>
              <a:rPr lang="en-GB" altLang="en-US" dirty="0">
                <a:latin typeface="+mj-lt"/>
              </a:rPr>
              <a:t>Mission, Creation and Harvest as well as connecting to other faiths.  Life to the Full- this will be put on Google Classroom. </a:t>
            </a:r>
            <a:endParaRPr lang="en-GB" altLang="en-US" sz="2000" dirty="0">
              <a:latin typeface="+mj-lt"/>
            </a:endParaRPr>
          </a:p>
          <a:p>
            <a:pPr marL="342900" indent="-342900" fontAlgn="base">
              <a:lnSpc>
                <a:spcPct val="150000"/>
              </a:lnSpc>
              <a:spcBef>
                <a:spcPct val="0"/>
              </a:spcBef>
              <a:spcAft>
                <a:spcPct val="0"/>
              </a:spcAft>
              <a:buFont typeface="Arial" panose="020B0604020202020204" pitchFamily="34" charset="0"/>
              <a:buChar char="•"/>
            </a:pPr>
            <a:r>
              <a:rPr lang="en-GB" altLang="en-US" sz="2000" b="1" dirty="0">
                <a:solidFill>
                  <a:schemeClr val="accent1"/>
                </a:solidFill>
                <a:latin typeface="+mj-lt"/>
              </a:rPr>
              <a:t>History</a:t>
            </a:r>
            <a:r>
              <a:rPr lang="en-GB" altLang="en-US" sz="2000" dirty="0">
                <a:solidFill>
                  <a:srgbClr val="333399"/>
                </a:solidFill>
                <a:latin typeface="+mj-lt"/>
              </a:rPr>
              <a:t> – </a:t>
            </a:r>
            <a:r>
              <a:rPr lang="en-GB" altLang="en-US" dirty="0">
                <a:latin typeface="+mj-lt"/>
              </a:rPr>
              <a:t>A walk through history (History of Corsham).</a:t>
            </a:r>
            <a:endParaRPr lang="en-GB" altLang="en-US" sz="2000" dirty="0">
              <a:latin typeface="+mj-lt"/>
            </a:endParaRPr>
          </a:p>
          <a:p>
            <a:pPr marL="342900" indent="-342900" fontAlgn="base">
              <a:lnSpc>
                <a:spcPct val="150000"/>
              </a:lnSpc>
              <a:spcBef>
                <a:spcPct val="0"/>
              </a:spcBef>
              <a:spcAft>
                <a:spcPct val="0"/>
              </a:spcAft>
              <a:buFont typeface="Arial" panose="020B0604020202020204" pitchFamily="34" charset="0"/>
              <a:buChar char="•"/>
            </a:pPr>
            <a:r>
              <a:rPr lang="en-GB" altLang="en-US" sz="2000" b="1" dirty="0">
                <a:solidFill>
                  <a:schemeClr val="accent1"/>
                </a:solidFill>
                <a:latin typeface="+mj-lt"/>
              </a:rPr>
              <a:t>Art</a:t>
            </a:r>
            <a:r>
              <a:rPr lang="en-GB" altLang="en-US" sz="2000" b="1" dirty="0">
                <a:solidFill>
                  <a:srgbClr val="FF0066"/>
                </a:solidFill>
                <a:latin typeface="+mj-lt"/>
              </a:rPr>
              <a:t> </a:t>
            </a:r>
            <a:r>
              <a:rPr lang="en-GB" altLang="en-US" sz="2000" dirty="0">
                <a:solidFill>
                  <a:srgbClr val="333399"/>
                </a:solidFill>
                <a:latin typeface="+mj-lt"/>
              </a:rPr>
              <a:t>–</a:t>
            </a:r>
            <a:r>
              <a:rPr lang="en-GB" altLang="en-US" sz="2000" dirty="0">
                <a:solidFill>
                  <a:schemeClr val="accent5">
                    <a:lumMod val="50000"/>
                  </a:schemeClr>
                </a:solidFill>
                <a:latin typeface="+mj-lt"/>
              </a:rPr>
              <a:t> </a:t>
            </a:r>
            <a:r>
              <a:rPr lang="en-GB" altLang="en-US" dirty="0">
                <a:latin typeface="+mj-lt"/>
              </a:rPr>
              <a:t>Self portraits with </a:t>
            </a:r>
          </a:p>
          <a:p>
            <a:pPr marL="342900" indent="-342900" fontAlgn="base">
              <a:lnSpc>
                <a:spcPct val="150000"/>
              </a:lnSpc>
              <a:spcBef>
                <a:spcPct val="0"/>
              </a:spcBef>
              <a:spcAft>
                <a:spcPct val="0"/>
              </a:spcAft>
              <a:buFont typeface="Arial" panose="020B0604020202020204" pitchFamily="34" charset="0"/>
              <a:buChar char="•"/>
            </a:pPr>
            <a:r>
              <a:rPr lang="en-GB" altLang="en-US" sz="2000" b="1" dirty="0">
                <a:solidFill>
                  <a:schemeClr val="accent1"/>
                </a:solidFill>
                <a:latin typeface="+mj-lt"/>
              </a:rPr>
              <a:t>PSHE</a:t>
            </a:r>
            <a:r>
              <a:rPr lang="en-GB" altLang="en-US" sz="2000" dirty="0">
                <a:solidFill>
                  <a:srgbClr val="FF0000"/>
                </a:solidFill>
                <a:latin typeface="+mj-lt"/>
              </a:rPr>
              <a:t> </a:t>
            </a:r>
            <a:r>
              <a:rPr lang="en-GB" altLang="en-US" sz="2000" dirty="0">
                <a:solidFill>
                  <a:srgbClr val="333399"/>
                </a:solidFill>
                <a:latin typeface="+mj-lt"/>
              </a:rPr>
              <a:t>– </a:t>
            </a:r>
            <a:r>
              <a:rPr lang="en-GB" altLang="en-US" dirty="0">
                <a:latin typeface="+mj-lt"/>
              </a:rPr>
              <a:t>Gem project, Jigsaw scheme ‘Me in my world’ and creating our own missions/classroom promises, etc. </a:t>
            </a:r>
            <a:endParaRPr lang="en-GB" altLang="en-US" sz="2000" b="1" dirty="0">
              <a:latin typeface="+mj-lt"/>
            </a:endParaRPr>
          </a:p>
          <a:p>
            <a:pPr marL="342900" indent="-342900" fontAlgn="base">
              <a:lnSpc>
                <a:spcPct val="150000"/>
              </a:lnSpc>
              <a:spcBef>
                <a:spcPct val="0"/>
              </a:spcBef>
              <a:spcAft>
                <a:spcPct val="0"/>
              </a:spcAft>
              <a:buFont typeface="Arial" panose="020B0604020202020204" pitchFamily="34" charset="0"/>
              <a:buChar char="•"/>
            </a:pPr>
            <a:r>
              <a:rPr lang="en-GB" altLang="en-US" sz="2000" b="1" dirty="0">
                <a:solidFill>
                  <a:schemeClr val="accent1"/>
                </a:solidFill>
                <a:latin typeface="+mj-lt"/>
              </a:rPr>
              <a:t>P.E</a:t>
            </a:r>
            <a:r>
              <a:rPr lang="en-GB" altLang="en-US" sz="2000" dirty="0">
                <a:solidFill>
                  <a:schemeClr val="accent1"/>
                </a:solidFill>
                <a:latin typeface="+mj-lt"/>
              </a:rPr>
              <a:t> </a:t>
            </a:r>
            <a:r>
              <a:rPr lang="en-GB" altLang="en-US" sz="2000" dirty="0">
                <a:solidFill>
                  <a:srgbClr val="333399"/>
                </a:solidFill>
                <a:latin typeface="+mj-lt"/>
              </a:rPr>
              <a:t>– </a:t>
            </a:r>
            <a:r>
              <a:rPr lang="en-GB" altLang="en-US" dirty="0">
                <a:latin typeface="+mj-lt"/>
              </a:rPr>
              <a:t>developing and applying </a:t>
            </a:r>
            <a:r>
              <a:rPr lang="en-GB" dirty="0">
                <a:latin typeface="+mj-lt"/>
              </a:rPr>
              <a:t>a range of footwork and one leg balances through cooperative and competitive games.</a:t>
            </a:r>
            <a:r>
              <a:rPr lang="en-GB" altLang="en-US" dirty="0">
                <a:latin typeface="+mj-lt"/>
              </a:rPr>
              <a:t>  Developing Ball Skills (sending and receiving). </a:t>
            </a:r>
          </a:p>
        </p:txBody>
      </p:sp>
    </p:spTree>
    <p:extLst>
      <p:ext uri="{BB962C8B-B14F-4D97-AF65-F5344CB8AC3E}">
        <p14:creationId xmlns:p14="http://schemas.microsoft.com/office/powerpoint/2010/main" val="7264561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5465" y="799500"/>
            <a:ext cx="8761413" cy="706964"/>
          </a:xfrm>
        </p:spPr>
        <p:txBody>
          <a:bodyPr/>
          <a:lstStyle/>
          <a:p>
            <a:r>
              <a:rPr lang="en-GB" dirty="0"/>
              <a:t>Key Stage One: </a:t>
            </a:r>
            <a:br>
              <a:rPr lang="en-GB" dirty="0"/>
            </a:br>
            <a:r>
              <a:rPr lang="en-GB" sz="2800" dirty="0"/>
              <a:t>End of year expectations/ targets for Year 2</a:t>
            </a:r>
            <a:endParaRPr lang="en-GB" dirty="0"/>
          </a:p>
        </p:txBody>
      </p:sp>
      <p:sp>
        <p:nvSpPr>
          <p:cNvPr id="3" name="Content Placeholder 2"/>
          <p:cNvSpPr>
            <a:spLocks noGrp="1"/>
          </p:cNvSpPr>
          <p:nvPr>
            <p:ph idx="1"/>
          </p:nvPr>
        </p:nvSpPr>
        <p:spPr>
          <a:xfrm>
            <a:off x="475014" y="2305964"/>
            <a:ext cx="11241972" cy="4327781"/>
          </a:xfrm>
        </p:spPr>
        <p:txBody>
          <a:bodyPr>
            <a:normAutofit/>
          </a:bodyPr>
          <a:lstStyle/>
          <a:p>
            <a:pPr marL="0" indent="0" algn="ctr">
              <a:buNone/>
            </a:pPr>
            <a:r>
              <a:rPr lang="en-GB" sz="2400" b="1" dirty="0"/>
              <a:t>Please follow these links to learn more about the end of year expectations for English and Maths. </a:t>
            </a:r>
          </a:p>
          <a:p>
            <a:r>
              <a:rPr lang="en-GB" sz="2400" dirty="0"/>
              <a:t>English - </a:t>
            </a:r>
            <a:r>
              <a:rPr lang="en-GB" dirty="0">
                <a:hlinkClick r:id="rId3"/>
              </a:rPr>
              <a:t>https://assets.publishing.service.gov.uk/government/uploads/system/uploads/attachment_data/file/335186/PRIMARY_national_curriculum_-_English_220714.pdf</a:t>
            </a:r>
            <a:endParaRPr lang="en-GB" dirty="0"/>
          </a:p>
          <a:p>
            <a:endParaRPr lang="en-GB" dirty="0"/>
          </a:p>
          <a:p>
            <a:pPr marL="0" indent="0">
              <a:buNone/>
            </a:pPr>
            <a:endParaRPr lang="en-GB" dirty="0"/>
          </a:p>
          <a:p>
            <a:r>
              <a:rPr lang="en-GB" sz="2400" dirty="0"/>
              <a:t>Maths – </a:t>
            </a:r>
          </a:p>
          <a:p>
            <a:pPr marL="400050" lvl="1" indent="0">
              <a:buNone/>
            </a:pPr>
            <a:r>
              <a:rPr lang="en-GB" dirty="0">
                <a:hlinkClick r:id="rId4"/>
              </a:rPr>
              <a:t>https://assets.publishing.service.gov.uk/government/uploads/system/uploads/attachment_data/file/335158/PRIMARY_national_curriculum_-_Mathematics_220714.pdf</a:t>
            </a:r>
            <a:endParaRPr lang="en-GB" dirty="0"/>
          </a:p>
          <a:p>
            <a:pPr marL="0" indent="0">
              <a:buNone/>
            </a:pPr>
            <a:endParaRPr lang="en-GB" sz="2400" dirty="0"/>
          </a:p>
          <a:p>
            <a:endParaRPr lang="en-GB" dirty="0"/>
          </a:p>
          <a:p>
            <a:endParaRPr lang="en-GB" dirty="0"/>
          </a:p>
        </p:txBody>
      </p:sp>
      <p:pic>
        <p:nvPicPr>
          <p:cNvPr id="5" name="Picture 4">
            <a:extLst>
              <a:ext uri="{FF2B5EF4-FFF2-40B4-BE49-F238E27FC236}">
                <a16:creationId xmlns:a16="http://schemas.microsoft.com/office/drawing/2014/main" id="{C718A631-F829-4D8F-BE6A-0E8C4BA7619D}"/>
              </a:ext>
            </a:extLst>
          </p:cNvPr>
          <p:cNvPicPr>
            <a:picLocks noChangeAspect="1"/>
          </p:cNvPicPr>
          <p:nvPr/>
        </p:nvPicPr>
        <p:blipFill>
          <a:blip r:embed="rId5"/>
          <a:stretch>
            <a:fillRect/>
          </a:stretch>
        </p:blipFill>
        <p:spPr>
          <a:xfrm>
            <a:off x="9435962" y="0"/>
            <a:ext cx="2756038" cy="2206632"/>
          </a:xfrm>
          <a:prstGeom prst="rect">
            <a:avLst/>
          </a:prstGeom>
        </p:spPr>
      </p:pic>
    </p:spTree>
    <p:extLst>
      <p:ext uri="{BB962C8B-B14F-4D97-AF65-F5344CB8AC3E}">
        <p14:creationId xmlns:p14="http://schemas.microsoft.com/office/powerpoint/2010/main" val="19547444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Assessment and Recording</a:t>
            </a:r>
          </a:p>
        </p:txBody>
      </p:sp>
      <p:sp>
        <p:nvSpPr>
          <p:cNvPr id="7" name="TextBox 6">
            <a:extLst>
              <a:ext uri="{FF2B5EF4-FFF2-40B4-BE49-F238E27FC236}">
                <a16:creationId xmlns:a16="http://schemas.microsoft.com/office/drawing/2014/main" id="{37309A4C-7281-4458-AC8F-2E442D50189D}"/>
              </a:ext>
            </a:extLst>
          </p:cNvPr>
          <p:cNvSpPr txBox="1"/>
          <p:nvPr/>
        </p:nvSpPr>
        <p:spPr>
          <a:xfrm>
            <a:off x="365760" y="1800665"/>
            <a:ext cx="11465169" cy="2377440"/>
          </a:xfrm>
          <a:prstGeom prst="rect">
            <a:avLst/>
          </a:prstGeom>
          <a:solidFill>
            <a:schemeClr val="bg1"/>
          </a:solidFill>
        </p:spPr>
        <p:txBody>
          <a:bodyPr wrap="square" rtlCol="0">
            <a:spAutoFit/>
          </a:bodyPr>
          <a:lstStyle/>
          <a:p>
            <a:endParaRPr lang="en-GB" dirty="0"/>
          </a:p>
        </p:txBody>
      </p:sp>
      <p:sp>
        <p:nvSpPr>
          <p:cNvPr id="3" name="TextBox 2"/>
          <p:cNvSpPr txBox="1"/>
          <p:nvPr/>
        </p:nvSpPr>
        <p:spPr>
          <a:xfrm>
            <a:off x="254385" y="1944155"/>
            <a:ext cx="11937615" cy="4770537"/>
          </a:xfrm>
          <a:prstGeom prst="rect">
            <a:avLst/>
          </a:prstGeom>
          <a:noFill/>
        </p:spPr>
        <p:txBody>
          <a:bodyPr wrap="square" rtlCol="0">
            <a:spAutoFit/>
          </a:bodyPr>
          <a:lstStyle/>
          <a:p>
            <a:r>
              <a:rPr lang="en-GB" sz="1900" dirty="0"/>
              <a:t>We use a variety of summative and formative assessments to ensure every </a:t>
            </a:r>
          </a:p>
          <a:p>
            <a:r>
              <a:rPr lang="en-GB" sz="1900" dirty="0"/>
              <a:t>child makes progress along their personal learning journey. Within the Stage that the pupils are working on we assess whether pupils are:</a:t>
            </a:r>
          </a:p>
          <a:p>
            <a:r>
              <a:rPr lang="en-GB" sz="1900" dirty="0">
                <a:solidFill>
                  <a:srgbClr val="0070C0"/>
                </a:solidFill>
              </a:rPr>
              <a:t>Working Below Expectations, </a:t>
            </a:r>
            <a:r>
              <a:rPr lang="en-GB" sz="1900" dirty="0">
                <a:solidFill>
                  <a:srgbClr val="FF0000"/>
                </a:solidFill>
              </a:rPr>
              <a:t>Working towards expectations, </a:t>
            </a:r>
            <a:r>
              <a:rPr lang="en-GB" sz="1900" dirty="0">
                <a:solidFill>
                  <a:srgbClr val="FFC000"/>
                </a:solidFill>
              </a:rPr>
              <a:t>Meeting Expectations &amp; </a:t>
            </a:r>
            <a:r>
              <a:rPr lang="en-GB" sz="1900" dirty="0">
                <a:solidFill>
                  <a:srgbClr val="00B050"/>
                </a:solidFill>
              </a:rPr>
              <a:t>Exceeding Expectations.</a:t>
            </a:r>
          </a:p>
          <a:p>
            <a:endParaRPr lang="en-GB" sz="1900" dirty="0">
              <a:solidFill>
                <a:srgbClr val="00B050"/>
              </a:solidFill>
            </a:endParaRPr>
          </a:p>
          <a:p>
            <a:r>
              <a:rPr lang="en-GB" sz="1900" b="1" u="sng" dirty="0"/>
              <a:t>ATTAINMENT</a:t>
            </a:r>
            <a:r>
              <a:rPr lang="en-GB" sz="1900" dirty="0"/>
              <a:t> – It is not expected that pupils will be </a:t>
            </a:r>
            <a:r>
              <a:rPr lang="en-GB" sz="1900" dirty="0">
                <a:solidFill>
                  <a:srgbClr val="FFC000"/>
                </a:solidFill>
              </a:rPr>
              <a:t>Meeting Expectations </a:t>
            </a:r>
            <a:r>
              <a:rPr lang="en-GB" sz="1900" dirty="0"/>
              <a:t>until summer term, </a:t>
            </a:r>
          </a:p>
          <a:p>
            <a:r>
              <a:rPr lang="en-GB" sz="1900" dirty="0"/>
              <a:t>however, we will be able to report to you during the year whether or not your child is on track to meet expectations. All children are tested against the National Curriculum objectives. These tests will be in Reading and Maths. Writing will continue to be teacher assessed against national expectations.</a:t>
            </a:r>
          </a:p>
          <a:p>
            <a:endParaRPr lang="en-GB" sz="1900" dirty="0"/>
          </a:p>
          <a:p>
            <a:r>
              <a:rPr lang="en-GB" sz="1900" dirty="0"/>
              <a:t>If your child didn’t pass the phonics test in Year 1, they will be tested again in </a:t>
            </a:r>
          </a:p>
          <a:p>
            <a:r>
              <a:rPr lang="en-GB" sz="1900" dirty="0"/>
              <a:t>June (and informally at various stages during the year).</a:t>
            </a:r>
          </a:p>
          <a:p>
            <a:endParaRPr lang="en-GB" sz="1900" dirty="0"/>
          </a:p>
          <a:p>
            <a:r>
              <a:rPr lang="en-GB" sz="1900" b="1" u="sng" dirty="0"/>
              <a:t>PROGRESS</a:t>
            </a:r>
            <a:r>
              <a:rPr lang="en-GB" sz="1900" dirty="0"/>
              <a:t> – This looks at each individual’s starting points. </a:t>
            </a:r>
          </a:p>
        </p:txBody>
      </p:sp>
    </p:spTree>
    <p:extLst>
      <p:ext uri="{BB962C8B-B14F-4D97-AF65-F5344CB8AC3E}">
        <p14:creationId xmlns:p14="http://schemas.microsoft.com/office/powerpoint/2010/main" val="38186521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0081349E-0195-4C62-84D2-0FE539859882}"/>
              </a:ext>
            </a:extLst>
          </p:cNvPr>
          <p:cNvSpPr>
            <a:spLocks noGrp="1"/>
          </p:cNvSpPr>
          <p:nvPr>
            <p:ph type="body" idx="1"/>
          </p:nvPr>
        </p:nvSpPr>
        <p:spPr>
          <a:xfrm>
            <a:off x="522515" y="4339344"/>
            <a:ext cx="11103428" cy="2312814"/>
          </a:xfrm>
        </p:spPr>
        <p:txBody>
          <a:bodyPr>
            <a:normAutofit lnSpcReduction="10000"/>
          </a:bodyPr>
          <a:lstStyle/>
          <a:p>
            <a:pPr algn="ctr"/>
            <a:r>
              <a:rPr lang="en-GB" dirty="0">
                <a:solidFill>
                  <a:schemeClr val="tx1"/>
                </a:solidFill>
                <a:latin typeface="+mj-lt"/>
              </a:rPr>
              <a:t>Our English lessons are based on quality texts such as The Snail and the Whale by Julia Donaldson and The Koala who Could by Rachel Bright. </a:t>
            </a:r>
          </a:p>
          <a:p>
            <a:pPr algn="ctr"/>
            <a:r>
              <a:rPr lang="en-GB" dirty="0">
                <a:solidFill>
                  <a:schemeClr val="tx1"/>
                </a:solidFill>
                <a:latin typeface="+mj-lt"/>
              </a:rPr>
              <a:t>We start each English sequence off by starting with a hook to engage the children and then use the book to pick out key features of the text, e.g. expanded noun phrases, questions, exclamation sentences, the use of nouns, verbs, adverbs, etc so that the children can create links and see how they are used in a familiar text. We have a different writing focus each term (fiction and non fiction) and will be writing for a range of purposes – keep an eye on the website curriculum page to find out what we are covering each term.</a:t>
            </a:r>
            <a:endParaRPr lang="en-GB" dirty="0">
              <a:latin typeface="+mj-lt"/>
            </a:endParaRPr>
          </a:p>
        </p:txBody>
      </p:sp>
      <p:pic>
        <p:nvPicPr>
          <p:cNvPr id="5" name="Picture 4">
            <a:extLst>
              <a:ext uri="{FF2B5EF4-FFF2-40B4-BE49-F238E27FC236}">
                <a16:creationId xmlns:a16="http://schemas.microsoft.com/office/drawing/2014/main" id="{0C810A5E-12D8-4FC3-B163-A77FAE3623D0}"/>
              </a:ext>
            </a:extLst>
          </p:cNvPr>
          <p:cNvPicPr>
            <a:picLocks noChangeAspect="1"/>
          </p:cNvPicPr>
          <p:nvPr/>
        </p:nvPicPr>
        <p:blipFill>
          <a:blip r:embed="rId3"/>
          <a:stretch>
            <a:fillRect/>
          </a:stretch>
        </p:blipFill>
        <p:spPr>
          <a:xfrm>
            <a:off x="2926615" y="630893"/>
            <a:ext cx="1880065" cy="2553332"/>
          </a:xfrm>
          <a:prstGeom prst="rect">
            <a:avLst/>
          </a:prstGeom>
        </p:spPr>
      </p:pic>
      <p:pic>
        <p:nvPicPr>
          <p:cNvPr id="6" name="Picture 5">
            <a:extLst>
              <a:ext uri="{FF2B5EF4-FFF2-40B4-BE49-F238E27FC236}">
                <a16:creationId xmlns:a16="http://schemas.microsoft.com/office/drawing/2014/main" id="{49B3FCD9-2389-45C6-96A3-B83E10001AAE}"/>
              </a:ext>
            </a:extLst>
          </p:cNvPr>
          <p:cNvPicPr>
            <a:picLocks noChangeAspect="1"/>
          </p:cNvPicPr>
          <p:nvPr/>
        </p:nvPicPr>
        <p:blipFill>
          <a:blip r:embed="rId4"/>
          <a:stretch>
            <a:fillRect/>
          </a:stretch>
        </p:blipFill>
        <p:spPr>
          <a:xfrm>
            <a:off x="4605278" y="2342510"/>
            <a:ext cx="2041412" cy="1825104"/>
          </a:xfrm>
          <a:prstGeom prst="rect">
            <a:avLst/>
          </a:prstGeom>
        </p:spPr>
      </p:pic>
      <p:pic>
        <p:nvPicPr>
          <p:cNvPr id="7" name="Picture 6">
            <a:extLst>
              <a:ext uri="{FF2B5EF4-FFF2-40B4-BE49-F238E27FC236}">
                <a16:creationId xmlns:a16="http://schemas.microsoft.com/office/drawing/2014/main" id="{E68135F7-AA77-46FF-8535-96B5B419B3C7}"/>
              </a:ext>
            </a:extLst>
          </p:cNvPr>
          <p:cNvPicPr>
            <a:picLocks noChangeAspect="1"/>
          </p:cNvPicPr>
          <p:nvPr/>
        </p:nvPicPr>
        <p:blipFill>
          <a:blip r:embed="rId5"/>
          <a:stretch>
            <a:fillRect/>
          </a:stretch>
        </p:blipFill>
        <p:spPr>
          <a:xfrm>
            <a:off x="6646689" y="571827"/>
            <a:ext cx="1880065" cy="2232577"/>
          </a:xfrm>
          <a:prstGeom prst="rect">
            <a:avLst/>
          </a:prstGeom>
        </p:spPr>
      </p:pic>
      <p:pic>
        <p:nvPicPr>
          <p:cNvPr id="8" name="Picture 7">
            <a:extLst>
              <a:ext uri="{FF2B5EF4-FFF2-40B4-BE49-F238E27FC236}">
                <a16:creationId xmlns:a16="http://schemas.microsoft.com/office/drawing/2014/main" id="{5EAEF6CD-6F1E-42CE-812D-C8A889DDB9E6}"/>
              </a:ext>
            </a:extLst>
          </p:cNvPr>
          <p:cNvPicPr>
            <a:picLocks noChangeAspect="1"/>
          </p:cNvPicPr>
          <p:nvPr/>
        </p:nvPicPr>
        <p:blipFill>
          <a:blip r:embed="rId6"/>
          <a:stretch>
            <a:fillRect/>
          </a:stretch>
        </p:blipFill>
        <p:spPr>
          <a:xfrm>
            <a:off x="7789753" y="2542353"/>
            <a:ext cx="1504950" cy="1866900"/>
          </a:xfrm>
          <a:prstGeom prst="rect">
            <a:avLst/>
          </a:prstGeom>
        </p:spPr>
      </p:pic>
      <p:pic>
        <p:nvPicPr>
          <p:cNvPr id="9" name="Picture 8">
            <a:extLst>
              <a:ext uri="{FF2B5EF4-FFF2-40B4-BE49-F238E27FC236}">
                <a16:creationId xmlns:a16="http://schemas.microsoft.com/office/drawing/2014/main" id="{168817E1-45FB-4115-A573-7E487C112222}"/>
              </a:ext>
            </a:extLst>
          </p:cNvPr>
          <p:cNvPicPr>
            <a:picLocks noChangeAspect="1"/>
          </p:cNvPicPr>
          <p:nvPr/>
        </p:nvPicPr>
        <p:blipFill>
          <a:blip r:embed="rId7"/>
          <a:stretch>
            <a:fillRect/>
          </a:stretch>
        </p:blipFill>
        <p:spPr>
          <a:xfrm>
            <a:off x="9629763" y="946500"/>
            <a:ext cx="2104753" cy="2792019"/>
          </a:xfrm>
          <a:prstGeom prst="rect">
            <a:avLst/>
          </a:prstGeom>
        </p:spPr>
      </p:pic>
      <p:pic>
        <p:nvPicPr>
          <p:cNvPr id="4" name="Picture 3">
            <a:extLst>
              <a:ext uri="{FF2B5EF4-FFF2-40B4-BE49-F238E27FC236}">
                <a16:creationId xmlns:a16="http://schemas.microsoft.com/office/drawing/2014/main" id="{3EA0BF6A-E4E7-481B-B134-B1B27B998AA9}"/>
              </a:ext>
            </a:extLst>
          </p:cNvPr>
          <p:cNvPicPr>
            <a:picLocks noChangeAspect="1"/>
          </p:cNvPicPr>
          <p:nvPr/>
        </p:nvPicPr>
        <p:blipFill>
          <a:blip r:embed="rId8"/>
          <a:stretch>
            <a:fillRect/>
          </a:stretch>
        </p:blipFill>
        <p:spPr>
          <a:xfrm>
            <a:off x="485001" y="1247134"/>
            <a:ext cx="2106554" cy="2604879"/>
          </a:xfrm>
          <a:prstGeom prst="rect">
            <a:avLst/>
          </a:prstGeom>
        </p:spPr>
      </p:pic>
    </p:spTree>
    <p:extLst>
      <p:ext uri="{BB962C8B-B14F-4D97-AF65-F5344CB8AC3E}">
        <p14:creationId xmlns:p14="http://schemas.microsoft.com/office/powerpoint/2010/main" val="4418357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624308" y="963665"/>
            <a:ext cx="8761413" cy="706964"/>
          </a:xfrm>
        </p:spPr>
        <p:txBody>
          <a:bodyPr/>
          <a:lstStyle/>
          <a:p>
            <a:pPr algn="ctr"/>
            <a:r>
              <a:rPr lang="en-GB" altLang="en-US" dirty="0"/>
              <a:t>Reading </a:t>
            </a:r>
            <a:endParaRPr lang="en-GB" dirty="0"/>
          </a:p>
        </p:txBody>
      </p:sp>
      <p:sp>
        <p:nvSpPr>
          <p:cNvPr id="5" name="Content Placeholder 4"/>
          <p:cNvSpPr>
            <a:spLocks noGrp="1"/>
          </p:cNvSpPr>
          <p:nvPr>
            <p:ph sz="half" idx="1"/>
          </p:nvPr>
        </p:nvSpPr>
        <p:spPr>
          <a:xfrm>
            <a:off x="626301" y="3144835"/>
            <a:ext cx="5156570" cy="3391905"/>
          </a:xfrm>
        </p:spPr>
        <p:txBody>
          <a:bodyPr>
            <a:normAutofit fontScale="40000" lnSpcReduction="20000"/>
          </a:bodyPr>
          <a:lstStyle/>
          <a:p>
            <a:pPr defTabSz="914400" eaLnBrk="0" fontAlgn="base" hangingPunct="0">
              <a:lnSpc>
                <a:spcPct val="170000"/>
              </a:lnSpc>
              <a:spcBef>
                <a:spcPct val="20000"/>
              </a:spcBef>
              <a:spcAft>
                <a:spcPct val="0"/>
              </a:spcAft>
              <a:buClrTx/>
              <a:buSzTx/>
              <a:buFontTx/>
              <a:buChar char="•"/>
            </a:pPr>
            <a:r>
              <a:rPr lang="en-GB" altLang="en-US" sz="3700" kern="0" dirty="0">
                <a:solidFill>
                  <a:srgbClr val="000000"/>
                </a:solidFill>
                <a:latin typeface="+mj-lt"/>
              </a:rPr>
              <a:t>Your child is expected to take home their book everyday to read.  Star Chart </a:t>
            </a:r>
          </a:p>
          <a:p>
            <a:pPr defTabSz="914400" eaLnBrk="0" fontAlgn="base" hangingPunct="0">
              <a:lnSpc>
                <a:spcPct val="170000"/>
              </a:lnSpc>
              <a:spcBef>
                <a:spcPct val="20000"/>
              </a:spcBef>
              <a:spcAft>
                <a:spcPct val="0"/>
              </a:spcAft>
              <a:buClrTx/>
              <a:buSzTx/>
              <a:buFontTx/>
              <a:buChar char="•"/>
            </a:pPr>
            <a:r>
              <a:rPr lang="en-GB" altLang="en-US" sz="3700" kern="0" dirty="0">
                <a:solidFill>
                  <a:srgbClr val="000000"/>
                </a:solidFill>
                <a:latin typeface="+mj-lt"/>
              </a:rPr>
              <a:t>Your child is expected to have their reading book in school every day.</a:t>
            </a:r>
          </a:p>
          <a:p>
            <a:pPr defTabSz="914400" eaLnBrk="0" fontAlgn="base" hangingPunct="0">
              <a:lnSpc>
                <a:spcPct val="170000"/>
              </a:lnSpc>
              <a:spcBef>
                <a:spcPct val="20000"/>
              </a:spcBef>
              <a:spcAft>
                <a:spcPct val="0"/>
              </a:spcAft>
              <a:buClrTx/>
              <a:buSzTx/>
              <a:buFontTx/>
              <a:buChar char="•"/>
            </a:pPr>
            <a:r>
              <a:rPr lang="en-GB" altLang="en-US" sz="3700" kern="0" dirty="0">
                <a:solidFill>
                  <a:srgbClr val="000000"/>
                </a:solidFill>
                <a:latin typeface="+mj-lt"/>
              </a:rPr>
              <a:t>Phonics books  will be changed every </a:t>
            </a:r>
            <a:r>
              <a:rPr lang="en-GB" altLang="en-US" sz="3700" b="1" u="sng" kern="0" dirty="0">
                <a:solidFill>
                  <a:srgbClr val="000000"/>
                </a:solidFill>
                <a:latin typeface="+mj-lt"/>
              </a:rPr>
              <a:t>Monday</a:t>
            </a:r>
            <a:r>
              <a:rPr lang="en-GB" altLang="en-US" sz="3700" kern="0" dirty="0">
                <a:solidFill>
                  <a:srgbClr val="000000"/>
                </a:solidFill>
                <a:latin typeface="+mj-lt"/>
              </a:rPr>
              <a:t> by a member of the year 2 team. Parents are encouraged to ensure that their child reads and re-reads their book to aid fluency and comprehension. </a:t>
            </a:r>
          </a:p>
          <a:p>
            <a:pPr defTabSz="914400" eaLnBrk="0" fontAlgn="base" hangingPunct="0">
              <a:spcBef>
                <a:spcPct val="20000"/>
              </a:spcBef>
              <a:spcAft>
                <a:spcPct val="0"/>
              </a:spcAft>
              <a:buClrTx/>
              <a:buSzTx/>
              <a:buFontTx/>
              <a:buChar char="•"/>
            </a:pPr>
            <a:endParaRPr lang="en-GB" altLang="en-US" sz="2400" kern="0" dirty="0">
              <a:solidFill>
                <a:srgbClr val="000000"/>
              </a:solidFill>
              <a:latin typeface="Arial"/>
            </a:endParaRPr>
          </a:p>
        </p:txBody>
      </p:sp>
      <p:sp>
        <p:nvSpPr>
          <p:cNvPr id="6" name="Content Placeholder 5"/>
          <p:cNvSpPr>
            <a:spLocks noGrp="1"/>
          </p:cNvSpPr>
          <p:nvPr>
            <p:ph sz="half" idx="2"/>
          </p:nvPr>
        </p:nvSpPr>
        <p:spPr>
          <a:xfrm>
            <a:off x="6409131" y="2506680"/>
            <a:ext cx="4825159" cy="2206494"/>
          </a:xfrm>
        </p:spPr>
        <p:txBody>
          <a:bodyPr>
            <a:noAutofit/>
          </a:bodyPr>
          <a:lstStyle/>
          <a:p>
            <a:pPr>
              <a:lnSpc>
                <a:spcPct val="150000"/>
              </a:lnSpc>
            </a:pPr>
            <a:r>
              <a:rPr lang="en-GB" sz="1400" dirty="0">
                <a:solidFill>
                  <a:schemeClr val="tx1"/>
                </a:solidFill>
                <a:latin typeface="+mj-lt"/>
                <a:cs typeface="Arial" panose="020B0604020202020204" pitchFamily="34" charset="0"/>
              </a:rPr>
              <a:t>Please use the green Reading Record to comment on your child’s reading and you could note any concerns there too. </a:t>
            </a:r>
          </a:p>
          <a:p>
            <a:pPr>
              <a:lnSpc>
                <a:spcPct val="150000"/>
              </a:lnSpc>
            </a:pPr>
            <a:r>
              <a:rPr lang="en-GB" sz="1400" dirty="0">
                <a:solidFill>
                  <a:schemeClr val="tx1"/>
                </a:solidFill>
                <a:latin typeface="+mj-lt"/>
                <a:cs typeface="Arial" panose="020B0604020202020204" pitchFamily="34" charset="0"/>
              </a:rPr>
              <a:t>Children who move off the phonics reading scheme will be encouraged to change their own reading book and to choose their next book within their reading level. Your child will need to let us know if they have finished their book as these may take longer to complete by the following Monday.</a:t>
            </a:r>
          </a:p>
          <a:p>
            <a:pPr>
              <a:lnSpc>
                <a:spcPct val="150000"/>
              </a:lnSpc>
            </a:pPr>
            <a:r>
              <a:rPr lang="en-GB" sz="1400" dirty="0">
                <a:solidFill>
                  <a:schemeClr val="tx1"/>
                </a:solidFill>
                <a:latin typeface="+mj-lt"/>
                <a:cs typeface="Arial" panose="020B0604020202020204" pitchFamily="34" charset="0"/>
              </a:rPr>
              <a:t>ENJOY lots of books. We want all children to have a passion for reading.</a:t>
            </a:r>
          </a:p>
        </p:txBody>
      </p:sp>
      <p:pic>
        <p:nvPicPr>
          <p:cNvPr id="2" name="Picture 1">
            <a:extLst>
              <a:ext uri="{FF2B5EF4-FFF2-40B4-BE49-F238E27FC236}">
                <a16:creationId xmlns:a16="http://schemas.microsoft.com/office/drawing/2014/main" id="{2D305902-94E7-492E-B9CB-D7891C49643A}"/>
              </a:ext>
            </a:extLst>
          </p:cNvPr>
          <p:cNvPicPr>
            <a:picLocks noChangeAspect="1"/>
          </p:cNvPicPr>
          <p:nvPr/>
        </p:nvPicPr>
        <p:blipFill>
          <a:blip r:embed="rId3"/>
          <a:stretch>
            <a:fillRect/>
          </a:stretch>
        </p:blipFill>
        <p:spPr>
          <a:xfrm>
            <a:off x="10385721" y="-52566"/>
            <a:ext cx="1723195" cy="2177782"/>
          </a:xfrm>
          <a:prstGeom prst="rect">
            <a:avLst/>
          </a:prstGeom>
        </p:spPr>
      </p:pic>
      <p:pic>
        <p:nvPicPr>
          <p:cNvPr id="3" name="Picture 2">
            <a:extLst>
              <a:ext uri="{FF2B5EF4-FFF2-40B4-BE49-F238E27FC236}">
                <a16:creationId xmlns:a16="http://schemas.microsoft.com/office/drawing/2014/main" id="{CEC2AD33-0388-4830-B64B-83A9A309BB2E}"/>
              </a:ext>
            </a:extLst>
          </p:cNvPr>
          <p:cNvPicPr>
            <a:picLocks noChangeAspect="1"/>
          </p:cNvPicPr>
          <p:nvPr/>
        </p:nvPicPr>
        <p:blipFill>
          <a:blip r:embed="rId4"/>
          <a:stretch>
            <a:fillRect/>
          </a:stretch>
        </p:blipFill>
        <p:spPr>
          <a:xfrm>
            <a:off x="402968" y="299668"/>
            <a:ext cx="2224871" cy="2720062"/>
          </a:xfrm>
          <a:prstGeom prst="rect">
            <a:avLst/>
          </a:prstGeom>
        </p:spPr>
      </p:pic>
      <p:sp>
        <p:nvSpPr>
          <p:cNvPr id="7" name="Star: 6 Points 6">
            <a:extLst>
              <a:ext uri="{FF2B5EF4-FFF2-40B4-BE49-F238E27FC236}">
                <a16:creationId xmlns:a16="http://schemas.microsoft.com/office/drawing/2014/main" id="{BE08836F-F120-4C9F-B49B-29611CE7CDE3}"/>
              </a:ext>
            </a:extLst>
          </p:cNvPr>
          <p:cNvSpPr/>
          <p:nvPr/>
        </p:nvSpPr>
        <p:spPr>
          <a:xfrm>
            <a:off x="3798278" y="3609927"/>
            <a:ext cx="281354" cy="255227"/>
          </a:xfrm>
          <a:prstGeom prst="star6">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363030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13386"/>
            <a:ext cx="11069189" cy="2519966"/>
          </a:xfrm>
        </p:spPr>
        <p:txBody>
          <a:bodyPr>
            <a:normAutofit/>
          </a:bodyPr>
          <a:lstStyle/>
          <a:p>
            <a:r>
              <a:rPr lang="en-GB" altLang="en-US" b="1" dirty="0"/>
              <a:t>Guided Reading: </a:t>
            </a:r>
            <a:br>
              <a:rPr lang="en-GB" altLang="en-US" b="1" dirty="0"/>
            </a:br>
            <a:r>
              <a:rPr lang="en-GB" altLang="en-US" sz="2000" b="1" dirty="0"/>
              <a:t>Mrs Solomon or Miss Knight will work with a group every day.</a:t>
            </a:r>
            <a:br>
              <a:rPr lang="en-GB" altLang="en-US" b="1" dirty="0">
                <a:latin typeface="Comic Sans MS" panose="030F0702030302020204" pitchFamily="66" charset="0"/>
              </a:rPr>
            </a:br>
            <a:endParaRPr lang="en-GB" sz="3200" dirty="0"/>
          </a:p>
        </p:txBody>
      </p:sp>
      <p:sp>
        <p:nvSpPr>
          <p:cNvPr id="3" name="Content Placeholder 2"/>
          <p:cNvSpPr>
            <a:spLocks noGrp="1"/>
          </p:cNvSpPr>
          <p:nvPr>
            <p:ph idx="1"/>
          </p:nvPr>
        </p:nvSpPr>
        <p:spPr>
          <a:xfrm>
            <a:off x="677333" y="2475914"/>
            <a:ext cx="9226321" cy="4068700"/>
          </a:xfrm>
        </p:spPr>
        <p:txBody>
          <a:bodyPr>
            <a:normAutofit/>
          </a:bodyPr>
          <a:lstStyle/>
          <a:p>
            <a:pPr>
              <a:lnSpc>
                <a:spcPct val="80000"/>
              </a:lnSpc>
            </a:pPr>
            <a:r>
              <a:rPr lang="en-GB" altLang="en-US" dirty="0">
                <a:solidFill>
                  <a:schemeClr val="tx1"/>
                </a:solidFill>
              </a:rPr>
              <a:t>To use a range of strategies to read new words (blending, segmenting, picture clues, context).</a:t>
            </a:r>
          </a:p>
          <a:p>
            <a:pPr>
              <a:lnSpc>
                <a:spcPct val="80000"/>
              </a:lnSpc>
            </a:pPr>
            <a:r>
              <a:rPr lang="en-GB" altLang="en-US" dirty="0">
                <a:solidFill>
                  <a:schemeClr val="tx1"/>
                </a:solidFill>
              </a:rPr>
              <a:t>To select and retrieve information (to be able to answer questions).</a:t>
            </a:r>
          </a:p>
          <a:p>
            <a:pPr>
              <a:lnSpc>
                <a:spcPct val="80000"/>
              </a:lnSpc>
            </a:pPr>
            <a:r>
              <a:rPr lang="en-GB" altLang="en-US" dirty="0">
                <a:solidFill>
                  <a:schemeClr val="tx1"/>
                </a:solidFill>
              </a:rPr>
              <a:t>To be able to interpret events and information using evidence from the text (use of inference).</a:t>
            </a:r>
          </a:p>
          <a:p>
            <a:pPr>
              <a:lnSpc>
                <a:spcPct val="80000"/>
              </a:lnSpc>
            </a:pPr>
            <a:r>
              <a:rPr lang="en-GB" altLang="en-US" dirty="0">
                <a:solidFill>
                  <a:schemeClr val="tx1"/>
                </a:solidFill>
              </a:rPr>
              <a:t>To give opinions about the text with reasons.</a:t>
            </a:r>
          </a:p>
          <a:p>
            <a:pPr>
              <a:lnSpc>
                <a:spcPct val="80000"/>
              </a:lnSpc>
            </a:pPr>
            <a:r>
              <a:rPr lang="en-GB" altLang="en-US" dirty="0">
                <a:solidFill>
                  <a:schemeClr val="tx1"/>
                </a:solidFill>
              </a:rPr>
              <a:t>To comment on language choices, patterns in words, general features of a text, how the book is set out.</a:t>
            </a:r>
          </a:p>
          <a:p>
            <a:pPr>
              <a:lnSpc>
                <a:spcPct val="80000"/>
              </a:lnSpc>
            </a:pPr>
            <a:r>
              <a:rPr lang="en-GB" altLang="en-US" dirty="0">
                <a:solidFill>
                  <a:schemeClr val="tx1"/>
                </a:solidFill>
              </a:rPr>
              <a:t>To be able to predict what might happen in a story and retell the story.</a:t>
            </a:r>
          </a:p>
          <a:p>
            <a:pPr marL="0" indent="0">
              <a:lnSpc>
                <a:spcPct val="80000"/>
              </a:lnSpc>
              <a:buNone/>
            </a:pPr>
            <a:endParaRPr lang="en-GB" altLang="en-US" dirty="0">
              <a:solidFill>
                <a:schemeClr val="tx1"/>
              </a:solidFill>
            </a:endParaRPr>
          </a:p>
          <a:p>
            <a:pPr marL="0" indent="0">
              <a:buNone/>
            </a:pPr>
            <a:r>
              <a:rPr lang="en-GB" altLang="en-US" b="1" dirty="0">
                <a:solidFill>
                  <a:schemeClr val="tx1"/>
                </a:solidFill>
              </a:rPr>
              <a:t>We have a range of reading opportunities to help children develop a passion for reading (library visits, end of day chapter book, guided reading and reading within English lesson as well as free time reading). </a:t>
            </a:r>
            <a:endParaRPr lang="en-GB" b="1" dirty="0">
              <a:solidFill>
                <a:schemeClr val="tx1"/>
              </a:solidFill>
            </a:endParaRPr>
          </a:p>
        </p:txBody>
      </p:sp>
      <p:pic>
        <p:nvPicPr>
          <p:cNvPr id="6146" name="Picture 2" descr="See the source image">
            <a:extLst>
              <a:ext uri="{FF2B5EF4-FFF2-40B4-BE49-F238E27FC236}">
                <a16:creationId xmlns:a16="http://schemas.microsoft.com/office/drawing/2014/main" id="{C48388E6-DDC8-4B0F-962B-7AD7133E391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03654" y="270856"/>
            <a:ext cx="1980629" cy="2054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78620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B512A-EFAE-481B-983A-680EDF934EB2}"/>
              </a:ext>
            </a:extLst>
          </p:cNvPr>
          <p:cNvSpPr>
            <a:spLocks noGrp="1"/>
          </p:cNvSpPr>
          <p:nvPr>
            <p:ph type="title"/>
          </p:nvPr>
        </p:nvSpPr>
        <p:spPr/>
        <p:txBody>
          <a:bodyPr/>
          <a:lstStyle/>
          <a:p>
            <a:r>
              <a:rPr lang="en-GB" dirty="0"/>
              <a:t>Guided Reading Assessment </a:t>
            </a:r>
          </a:p>
        </p:txBody>
      </p:sp>
      <p:pic>
        <p:nvPicPr>
          <p:cNvPr id="6" name="Picture 5">
            <a:extLst>
              <a:ext uri="{FF2B5EF4-FFF2-40B4-BE49-F238E27FC236}">
                <a16:creationId xmlns:a16="http://schemas.microsoft.com/office/drawing/2014/main" id="{5FAF7E6D-CD78-4E91-9F41-4D68B52E0F6D}"/>
              </a:ext>
            </a:extLst>
          </p:cNvPr>
          <p:cNvPicPr>
            <a:picLocks noChangeAspect="1"/>
          </p:cNvPicPr>
          <p:nvPr/>
        </p:nvPicPr>
        <p:blipFill>
          <a:blip r:embed="rId3"/>
          <a:stretch>
            <a:fillRect/>
          </a:stretch>
        </p:blipFill>
        <p:spPr>
          <a:xfrm>
            <a:off x="471598" y="2717384"/>
            <a:ext cx="5293481" cy="3909817"/>
          </a:xfrm>
          <a:prstGeom prst="rect">
            <a:avLst/>
          </a:prstGeom>
        </p:spPr>
      </p:pic>
      <p:pic>
        <p:nvPicPr>
          <p:cNvPr id="7" name="Picture 6">
            <a:extLst>
              <a:ext uri="{FF2B5EF4-FFF2-40B4-BE49-F238E27FC236}">
                <a16:creationId xmlns:a16="http://schemas.microsoft.com/office/drawing/2014/main" id="{56B496AE-F008-4EC9-B373-AE7BFDE9158B}"/>
              </a:ext>
            </a:extLst>
          </p:cNvPr>
          <p:cNvPicPr>
            <a:picLocks noChangeAspect="1"/>
          </p:cNvPicPr>
          <p:nvPr/>
        </p:nvPicPr>
        <p:blipFill>
          <a:blip r:embed="rId4"/>
          <a:stretch>
            <a:fillRect/>
          </a:stretch>
        </p:blipFill>
        <p:spPr>
          <a:xfrm>
            <a:off x="5765849" y="2717385"/>
            <a:ext cx="6213817" cy="3909817"/>
          </a:xfrm>
          <a:prstGeom prst="rect">
            <a:avLst/>
          </a:prstGeom>
        </p:spPr>
      </p:pic>
    </p:spTree>
    <p:extLst>
      <p:ext uri="{BB962C8B-B14F-4D97-AF65-F5344CB8AC3E}">
        <p14:creationId xmlns:p14="http://schemas.microsoft.com/office/powerpoint/2010/main" val="4744448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858B75-3FE5-4AC5-976D-41F34CE7492B}"/>
              </a:ext>
            </a:extLst>
          </p:cNvPr>
          <p:cNvSpPr>
            <a:spLocks noGrp="1"/>
          </p:cNvSpPr>
          <p:nvPr>
            <p:ph type="title"/>
          </p:nvPr>
        </p:nvSpPr>
        <p:spPr/>
        <p:txBody>
          <a:bodyPr/>
          <a:lstStyle/>
          <a:p>
            <a:r>
              <a:rPr lang="en-GB" dirty="0"/>
              <a:t>Our notes in the reading records</a:t>
            </a:r>
          </a:p>
        </p:txBody>
      </p:sp>
      <p:pic>
        <p:nvPicPr>
          <p:cNvPr id="4" name="Content Placeholder 3">
            <a:extLst>
              <a:ext uri="{FF2B5EF4-FFF2-40B4-BE49-F238E27FC236}">
                <a16:creationId xmlns:a16="http://schemas.microsoft.com/office/drawing/2014/main" id="{0EEBAFED-1569-4C42-9082-64A762FD8B27}"/>
              </a:ext>
            </a:extLst>
          </p:cNvPr>
          <p:cNvPicPr>
            <a:picLocks noGrp="1" noChangeAspect="1"/>
          </p:cNvPicPr>
          <p:nvPr>
            <p:ph idx="1"/>
          </p:nvPr>
        </p:nvPicPr>
        <p:blipFill>
          <a:blip r:embed="rId3"/>
          <a:stretch>
            <a:fillRect/>
          </a:stretch>
        </p:blipFill>
        <p:spPr>
          <a:xfrm>
            <a:off x="1500322" y="3429000"/>
            <a:ext cx="2733675" cy="495300"/>
          </a:xfrm>
          <a:prstGeom prst="rect">
            <a:avLst/>
          </a:prstGeom>
        </p:spPr>
      </p:pic>
      <p:pic>
        <p:nvPicPr>
          <p:cNvPr id="5" name="Picture 4">
            <a:extLst>
              <a:ext uri="{FF2B5EF4-FFF2-40B4-BE49-F238E27FC236}">
                <a16:creationId xmlns:a16="http://schemas.microsoft.com/office/drawing/2014/main" id="{721387A0-69C6-4413-BFC6-2610673674CD}"/>
              </a:ext>
            </a:extLst>
          </p:cNvPr>
          <p:cNvPicPr>
            <a:picLocks noChangeAspect="1"/>
          </p:cNvPicPr>
          <p:nvPr/>
        </p:nvPicPr>
        <p:blipFill>
          <a:blip r:embed="rId4"/>
          <a:stretch>
            <a:fillRect/>
          </a:stretch>
        </p:blipFill>
        <p:spPr>
          <a:xfrm>
            <a:off x="1500322" y="4125570"/>
            <a:ext cx="1647825" cy="885825"/>
          </a:xfrm>
          <a:prstGeom prst="rect">
            <a:avLst/>
          </a:prstGeom>
        </p:spPr>
      </p:pic>
      <p:pic>
        <p:nvPicPr>
          <p:cNvPr id="6" name="Picture 5">
            <a:extLst>
              <a:ext uri="{FF2B5EF4-FFF2-40B4-BE49-F238E27FC236}">
                <a16:creationId xmlns:a16="http://schemas.microsoft.com/office/drawing/2014/main" id="{5EA25A74-3307-4C1C-B6A8-88CBACBA4187}"/>
              </a:ext>
            </a:extLst>
          </p:cNvPr>
          <p:cNvPicPr>
            <a:picLocks noChangeAspect="1"/>
          </p:cNvPicPr>
          <p:nvPr/>
        </p:nvPicPr>
        <p:blipFill>
          <a:blip r:embed="rId5"/>
          <a:stretch>
            <a:fillRect/>
          </a:stretch>
        </p:blipFill>
        <p:spPr>
          <a:xfrm>
            <a:off x="4196483" y="4116485"/>
            <a:ext cx="1771650" cy="1514475"/>
          </a:xfrm>
          <a:prstGeom prst="rect">
            <a:avLst/>
          </a:prstGeom>
        </p:spPr>
      </p:pic>
    </p:spTree>
    <p:extLst>
      <p:ext uri="{BB962C8B-B14F-4D97-AF65-F5344CB8AC3E}">
        <p14:creationId xmlns:p14="http://schemas.microsoft.com/office/powerpoint/2010/main" val="9427059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Reading: Parent Partnership</a:t>
            </a:r>
          </a:p>
        </p:txBody>
      </p:sp>
      <p:sp>
        <p:nvSpPr>
          <p:cNvPr id="3" name="Content Placeholder 2"/>
          <p:cNvSpPr>
            <a:spLocks noGrp="1"/>
          </p:cNvSpPr>
          <p:nvPr>
            <p:ph idx="1"/>
          </p:nvPr>
        </p:nvSpPr>
        <p:spPr>
          <a:xfrm>
            <a:off x="348821" y="2654301"/>
            <a:ext cx="9422595" cy="3628488"/>
          </a:xfrm>
        </p:spPr>
        <p:txBody>
          <a:bodyPr>
            <a:normAutofit fontScale="85000" lnSpcReduction="10000"/>
          </a:bodyPr>
          <a:lstStyle/>
          <a:p>
            <a:r>
              <a:rPr lang="en-GB" sz="2400" dirty="0">
                <a:solidFill>
                  <a:schemeClr val="tx1"/>
                </a:solidFill>
              </a:rPr>
              <a:t>As part of your reading time, talk about the book. Ask questions to develop understanding and extract information.</a:t>
            </a:r>
          </a:p>
          <a:p>
            <a:r>
              <a:rPr lang="en-GB" sz="2400" dirty="0">
                <a:solidFill>
                  <a:schemeClr val="tx1"/>
                </a:solidFill>
              </a:rPr>
              <a:t>Explain the importance of re-reading the story book your child has. </a:t>
            </a:r>
          </a:p>
          <a:p>
            <a:r>
              <a:rPr lang="en-GB" sz="2400" dirty="0">
                <a:solidFill>
                  <a:schemeClr val="tx1"/>
                </a:solidFill>
              </a:rPr>
              <a:t>Talk about new words and what they mean. </a:t>
            </a:r>
          </a:p>
          <a:p>
            <a:r>
              <a:rPr lang="en-GB" sz="2400" dirty="0">
                <a:solidFill>
                  <a:schemeClr val="tx1"/>
                </a:solidFill>
              </a:rPr>
              <a:t>Share lots of different types of books – non-fiction, poetry and stories. </a:t>
            </a:r>
          </a:p>
          <a:p>
            <a:r>
              <a:rPr lang="en-GB" sz="2400" dirty="0">
                <a:solidFill>
                  <a:schemeClr val="tx1"/>
                </a:solidFill>
              </a:rPr>
              <a:t>Look all around for opportunities to read for information.</a:t>
            </a:r>
          </a:p>
          <a:p>
            <a:r>
              <a:rPr lang="en-GB" sz="2400" dirty="0">
                <a:solidFill>
                  <a:schemeClr val="tx1"/>
                </a:solidFill>
              </a:rPr>
              <a:t>Join/ visit the library, look out for special events at the library ….</a:t>
            </a:r>
          </a:p>
          <a:p>
            <a:r>
              <a:rPr lang="en-GB" sz="2400" dirty="0">
                <a:solidFill>
                  <a:schemeClr val="tx1"/>
                </a:solidFill>
              </a:rPr>
              <a:t>Do anything that encourages your child to read and makes reading fun!</a:t>
            </a:r>
          </a:p>
          <a:p>
            <a:pPr marL="0" indent="0">
              <a:buNone/>
            </a:pPr>
            <a:endParaRPr lang="en-GB" dirty="0"/>
          </a:p>
        </p:txBody>
      </p:sp>
      <p:pic>
        <p:nvPicPr>
          <p:cNvPr id="5" name="Picture 2" descr="See the source image">
            <a:extLst>
              <a:ext uri="{FF2B5EF4-FFF2-40B4-BE49-F238E27FC236}">
                <a16:creationId xmlns:a16="http://schemas.microsoft.com/office/drawing/2014/main" id="{842934A9-D559-4400-866C-EDE467565DB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535" r="6327"/>
          <a:stretch/>
        </p:blipFill>
        <p:spPr bwMode="auto">
          <a:xfrm>
            <a:off x="8271804" y="-1"/>
            <a:ext cx="3657600" cy="23211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08635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55E809A-0CE2-4103-A631-080C73DFA1A0}"/>
              </a:ext>
            </a:extLst>
          </p:cNvPr>
          <p:cNvPicPr>
            <a:picLocks noChangeAspect="1"/>
          </p:cNvPicPr>
          <p:nvPr/>
        </p:nvPicPr>
        <p:blipFill>
          <a:blip r:embed="rId3"/>
          <a:stretch>
            <a:fillRect/>
          </a:stretch>
        </p:blipFill>
        <p:spPr>
          <a:xfrm>
            <a:off x="562252" y="816183"/>
            <a:ext cx="10111666" cy="3008664"/>
          </a:xfrm>
          <a:prstGeom prst="rect">
            <a:avLst/>
          </a:prstGeom>
        </p:spPr>
      </p:pic>
      <p:sp>
        <p:nvSpPr>
          <p:cNvPr id="6" name="TextBox 5">
            <a:extLst>
              <a:ext uri="{FF2B5EF4-FFF2-40B4-BE49-F238E27FC236}">
                <a16:creationId xmlns:a16="http://schemas.microsoft.com/office/drawing/2014/main" id="{9812B52D-451B-47E8-A7E6-E65B0457B2D7}"/>
              </a:ext>
            </a:extLst>
          </p:cNvPr>
          <p:cNvSpPr txBox="1"/>
          <p:nvPr/>
        </p:nvSpPr>
        <p:spPr>
          <a:xfrm>
            <a:off x="562252" y="4136994"/>
            <a:ext cx="10002175" cy="1477328"/>
          </a:xfrm>
          <a:prstGeom prst="rect">
            <a:avLst/>
          </a:prstGeom>
          <a:noFill/>
        </p:spPr>
        <p:txBody>
          <a:bodyPr wrap="square" rtlCol="0">
            <a:spAutoFit/>
          </a:bodyPr>
          <a:lstStyle/>
          <a:p>
            <a:r>
              <a:rPr lang="en-GB" dirty="0">
                <a:solidFill>
                  <a:schemeClr val="bg1"/>
                </a:solidFill>
              </a:rPr>
              <a:t>This project aims to secure firm foundations in the development of good number sense for all children from Reception through to Year 1 and Year 2. The aim over time is that children will leave KS1 with fluency in calculation and a confidence and flexibility with number. Attention will be given to key knowledge and understanding needed in Reception classes, and progression through KS1 to support success in the future.</a:t>
            </a:r>
          </a:p>
        </p:txBody>
      </p:sp>
    </p:spTree>
    <p:extLst>
      <p:ext uri="{BB962C8B-B14F-4D97-AF65-F5344CB8AC3E}">
        <p14:creationId xmlns:p14="http://schemas.microsoft.com/office/powerpoint/2010/main" val="30212033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960FC-8E20-43DB-BF97-71BC231316B7}"/>
              </a:ext>
            </a:extLst>
          </p:cNvPr>
          <p:cNvSpPr>
            <a:spLocks noGrp="1"/>
          </p:cNvSpPr>
          <p:nvPr>
            <p:ph type="ctrTitle"/>
          </p:nvPr>
        </p:nvSpPr>
        <p:spPr>
          <a:xfrm>
            <a:off x="2295632" y="8807"/>
            <a:ext cx="7766936" cy="1646302"/>
          </a:xfrm>
        </p:spPr>
        <p:txBody>
          <a:bodyPr/>
          <a:lstStyle/>
          <a:p>
            <a:pPr algn="ctr"/>
            <a:r>
              <a:rPr lang="en-GB" dirty="0"/>
              <a:t>Mastering Number</a:t>
            </a:r>
          </a:p>
        </p:txBody>
      </p:sp>
      <p:sp>
        <p:nvSpPr>
          <p:cNvPr id="3" name="Subtitle 2">
            <a:extLst>
              <a:ext uri="{FF2B5EF4-FFF2-40B4-BE49-F238E27FC236}">
                <a16:creationId xmlns:a16="http://schemas.microsoft.com/office/drawing/2014/main" id="{5C8E051A-5C77-48AA-B98E-73819578F58B}"/>
              </a:ext>
            </a:extLst>
          </p:cNvPr>
          <p:cNvSpPr>
            <a:spLocks noGrp="1"/>
          </p:cNvSpPr>
          <p:nvPr>
            <p:ph type="subTitle" idx="1"/>
          </p:nvPr>
        </p:nvSpPr>
        <p:spPr>
          <a:xfrm>
            <a:off x="715177" y="2045777"/>
            <a:ext cx="8444321" cy="1129272"/>
          </a:xfrm>
        </p:spPr>
        <p:txBody>
          <a:bodyPr>
            <a:normAutofit fontScale="25000" lnSpcReduction="20000"/>
          </a:bodyPr>
          <a:lstStyle/>
          <a:p>
            <a:pPr algn="l"/>
            <a:r>
              <a:rPr lang="en-GB" sz="6400" dirty="0">
                <a:solidFill>
                  <a:schemeClr val="bg1"/>
                </a:solidFill>
              </a:rPr>
              <a:t>Just as we have stand alone daily Phonics sessions we also have a daily Mastering Number Session. </a:t>
            </a:r>
          </a:p>
          <a:p>
            <a:pPr algn="l"/>
            <a:r>
              <a:rPr lang="en-GB" sz="6400" dirty="0">
                <a:solidFill>
                  <a:schemeClr val="bg1"/>
                </a:solidFill>
              </a:rPr>
              <a:t>This is a new daily scheme taken from The National Centre For Excellence In The Teaching OF Mathematics. It aims to give the children a solid ‘number sense’</a:t>
            </a:r>
          </a:p>
          <a:p>
            <a:pPr algn="l"/>
            <a:r>
              <a:rPr lang="en-GB" sz="6400" dirty="0">
                <a:solidFill>
                  <a:schemeClr val="bg1"/>
                </a:solidFill>
              </a:rPr>
              <a:t>By this we mean being able to visualise numbers better, being able to ‘</a:t>
            </a:r>
            <a:r>
              <a:rPr lang="en-GB" sz="6400" b="1" dirty="0">
                <a:solidFill>
                  <a:schemeClr val="bg1"/>
                </a:solidFill>
              </a:rPr>
              <a:t>Subitise’</a:t>
            </a:r>
          </a:p>
          <a:p>
            <a:pPr algn="l"/>
            <a:r>
              <a:rPr lang="en-GB" sz="6400" dirty="0">
                <a:solidFill>
                  <a:schemeClr val="bg1"/>
                </a:solidFill>
              </a:rPr>
              <a:t>To subitise is </a:t>
            </a:r>
            <a:r>
              <a:rPr lang="en-GB" sz="6400" b="1" dirty="0">
                <a:solidFill>
                  <a:schemeClr val="bg1"/>
                </a:solidFill>
              </a:rPr>
              <a:t>to identify the number of things in a set simply by quickly looking at them</a:t>
            </a:r>
            <a:r>
              <a:rPr lang="en-GB" sz="6400" dirty="0">
                <a:solidFill>
                  <a:schemeClr val="bg1"/>
                </a:solidFill>
              </a:rPr>
              <a:t>—not by counting them one by one. </a:t>
            </a:r>
          </a:p>
          <a:p>
            <a:pPr algn="l"/>
            <a:r>
              <a:rPr lang="en-GB" sz="6400" dirty="0">
                <a:solidFill>
                  <a:schemeClr val="bg1"/>
                </a:solidFill>
              </a:rPr>
              <a:t>E.g.</a:t>
            </a:r>
          </a:p>
          <a:p>
            <a:pPr algn="l"/>
            <a:endParaRPr lang="en-GB" dirty="0"/>
          </a:p>
        </p:txBody>
      </p:sp>
      <p:pic>
        <p:nvPicPr>
          <p:cNvPr id="5" name="Picture 4">
            <a:extLst>
              <a:ext uri="{FF2B5EF4-FFF2-40B4-BE49-F238E27FC236}">
                <a16:creationId xmlns:a16="http://schemas.microsoft.com/office/drawing/2014/main" id="{E0179E60-4559-4FD1-8857-ACEC4C42A3CE}"/>
              </a:ext>
            </a:extLst>
          </p:cNvPr>
          <p:cNvPicPr>
            <a:picLocks noChangeAspect="1"/>
          </p:cNvPicPr>
          <p:nvPr/>
        </p:nvPicPr>
        <p:blipFill>
          <a:blip r:embed="rId3"/>
          <a:stretch>
            <a:fillRect/>
          </a:stretch>
        </p:blipFill>
        <p:spPr>
          <a:xfrm>
            <a:off x="7688614" y="4440351"/>
            <a:ext cx="2818440" cy="950549"/>
          </a:xfrm>
          <a:prstGeom prst="rect">
            <a:avLst/>
          </a:prstGeom>
        </p:spPr>
      </p:pic>
      <p:sp>
        <p:nvSpPr>
          <p:cNvPr id="6" name="Rectangle 5">
            <a:extLst>
              <a:ext uri="{FF2B5EF4-FFF2-40B4-BE49-F238E27FC236}">
                <a16:creationId xmlns:a16="http://schemas.microsoft.com/office/drawing/2014/main" id="{4032357D-DDC5-4F0F-B9B9-3A1656F696C7}"/>
              </a:ext>
            </a:extLst>
          </p:cNvPr>
          <p:cNvSpPr/>
          <p:nvPr/>
        </p:nvSpPr>
        <p:spPr>
          <a:xfrm>
            <a:off x="683341" y="5244390"/>
            <a:ext cx="6096000" cy="923330"/>
          </a:xfrm>
          <a:prstGeom prst="rect">
            <a:avLst/>
          </a:prstGeom>
        </p:spPr>
        <p:txBody>
          <a:bodyPr>
            <a:spAutoFit/>
          </a:bodyPr>
          <a:lstStyle/>
          <a:p>
            <a:r>
              <a:rPr lang="en-GB" dirty="0">
                <a:solidFill>
                  <a:schemeClr val="bg1"/>
                </a:solidFill>
                <a:latin typeface="Muli"/>
              </a:rPr>
              <a:t>Simply put, subitizing is the ability to recognize a small group of objects without counting. It is a fundamental skill in the development of number sense.</a:t>
            </a:r>
            <a:endParaRPr lang="en-GB" dirty="0">
              <a:solidFill>
                <a:schemeClr val="bg1"/>
              </a:solidFill>
            </a:endParaRPr>
          </a:p>
        </p:txBody>
      </p:sp>
      <p:pic>
        <p:nvPicPr>
          <p:cNvPr id="7" name="Picture 6">
            <a:extLst>
              <a:ext uri="{FF2B5EF4-FFF2-40B4-BE49-F238E27FC236}">
                <a16:creationId xmlns:a16="http://schemas.microsoft.com/office/drawing/2014/main" id="{75A59BB0-826E-4A21-A205-FFD0F15C9351}"/>
              </a:ext>
            </a:extLst>
          </p:cNvPr>
          <p:cNvPicPr>
            <a:picLocks noChangeAspect="1"/>
          </p:cNvPicPr>
          <p:nvPr/>
        </p:nvPicPr>
        <p:blipFill>
          <a:blip r:embed="rId4"/>
          <a:stretch>
            <a:fillRect/>
          </a:stretch>
        </p:blipFill>
        <p:spPr>
          <a:xfrm>
            <a:off x="10686161" y="3349507"/>
            <a:ext cx="790662" cy="1720421"/>
          </a:xfrm>
          <a:prstGeom prst="rect">
            <a:avLst/>
          </a:prstGeom>
        </p:spPr>
      </p:pic>
      <p:sp>
        <p:nvSpPr>
          <p:cNvPr id="8" name="Speech Bubble: Oval 7">
            <a:extLst>
              <a:ext uri="{FF2B5EF4-FFF2-40B4-BE49-F238E27FC236}">
                <a16:creationId xmlns:a16="http://schemas.microsoft.com/office/drawing/2014/main" id="{C925F1C3-0AF7-4B59-ABB8-F6866BB84A9A}"/>
              </a:ext>
            </a:extLst>
          </p:cNvPr>
          <p:cNvSpPr/>
          <p:nvPr/>
        </p:nvSpPr>
        <p:spPr>
          <a:xfrm>
            <a:off x="8862646" y="3349507"/>
            <a:ext cx="1311688" cy="1314686"/>
          </a:xfrm>
          <a:prstGeom prst="wedgeEllipseCallout">
            <a:avLst>
              <a:gd name="adj1" fmla="val 92004"/>
              <a:gd name="adj2" fmla="val -6560"/>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Two!</a:t>
            </a:r>
          </a:p>
        </p:txBody>
      </p:sp>
      <p:pic>
        <p:nvPicPr>
          <p:cNvPr id="9" name="Picture 8">
            <a:extLst>
              <a:ext uri="{FF2B5EF4-FFF2-40B4-BE49-F238E27FC236}">
                <a16:creationId xmlns:a16="http://schemas.microsoft.com/office/drawing/2014/main" id="{D048B30A-E8F6-4717-85A3-7BA4769E038E}"/>
              </a:ext>
            </a:extLst>
          </p:cNvPr>
          <p:cNvPicPr>
            <a:picLocks noChangeAspect="1"/>
          </p:cNvPicPr>
          <p:nvPr/>
        </p:nvPicPr>
        <p:blipFill>
          <a:blip r:embed="rId5"/>
          <a:stretch>
            <a:fillRect/>
          </a:stretch>
        </p:blipFill>
        <p:spPr>
          <a:xfrm>
            <a:off x="10686161" y="5522310"/>
            <a:ext cx="1233286" cy="979000"/>
          </a:xfrm>
          <a:prstGeom prst="rect">
            <a:avLst/>
          </a:prstGeom>
        </p:spPr>
      </p:pic>
      <p:sp>
        <p:nvSpPr>
          <p:cNvPr id="10" name="Rectangle 9">
            <a:extLst>
              <a:ext uri="{FF2B5EF4-FFF2-40B4-BE49-F238E27FC236}">
                <a16:creationId xmlns:a16="http://schemas.microsoft.com/office/drawing/2014/main" id="{F73FB501-75F9-4031-9766-2259E682A178}"/>
              </a:ext>
            </a:extLst>
          </p:cNvPr>
          <p:cNvSpPr/>
          <p:nvPr/>
        </p:nvSpPr>
        <p:spPr>
          <a:xfrm>
            <a:off x="9431082" y="6316644"/>
            <a:ext cx="1233286" cy="369332"/>
          </a:xfrm>
          <a:prstGeom prst="rect">
            <a:avLst/>
          </a:prstGeom>
        </p:spPr>
        <p:txBody>
          <a:bodyPr wrap="none">
            <a:spAutoFit/>
          </a:bodyPr>
          <a:lstStyle/>
          <a:p>
            <a:r>
              <a:rPr lang="en-GB" dirty="0" err="1"/>
              <a:t>Rekenreks</a:t>
            </a:r>
            <a:endParaRPr lang="en-GB" dirty="0"/>
          </a:p>
        </p:txBody>
      </p:sp>
    </p:spTree>
    <p:extLst>
      <p:ext uri="{BB962C8B-B14F-4D97-AF65-F5344CB8AC3E}">
        <p14:creationId xmlns:p14="http://schemas.microsoft.com/office/powerpoint/2010/main" val="36613083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mn-ea"/>
              <a:cs typeface="Times New Roman"/>
            </a:endParaRPr>
          </a:p>
        </p:txBody>
      </p:sp>
      <p:sp>
        <p:nvSpPr>
          <p:cNvPr id="17" name="TextBox 16">
            <a:extLst>
              <a:ext uri="{FF2B5EF4-FFF2-40B4-BE49-F238E27FC236}">
                <a16:creationId xmlns:a16="http://schemas.microsoft.com/office/drawing/2014/main" id="{55D57416-CE59-48A2-9E33-AC4C22BF7BAB}"/>
              </a:ext>
            </a:extLst>
          </p:cNvPr>
          <p:cNvSpPr txBox="1"/>
          <p:nvPr/>
        </p:nvSpPr>
        <p:spPr>
          <a:xfrm>
            <a:off x="6924295" y="4853130"/>
            <a:ext cx="4586985"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8 is made of _____ and _____ ;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_____ and _____ make 8.</a:t>
            </a:r>
          </a:p>
        </p:txBody>
      </p:sp>
      <p:pic>
        <p:nvPicPr>
          <p:cNvPr id="2" name="Picture 1">
            <a:extLst>
              <a:ext uri="{FF2B5EF4-FFF2-40B4-BE49-F238E27FC236}">
                <a16:creationId xmlns:a16="http://schemas.microsoft.com/office/drawing/2014/main" id="{0987244C-EF6C-42EF-AA48-ECA076642A21}"/>
              </a:ext>
            </a:extLst>
          </p:cNvPr>
          <p:cNvPicPr>
            <a:picLocks noChangeAspect="1"/>
          </p:cNvPicPr>
          <p:nvPr/>
        </p:nvPicPr>
        <p:blipFill>
          <a:blip r:embed="rId3"/>
          <a:stretch>
            <a:fillRect/>
          </a:stretch>
        </p:blipFill>
        <p:spPr>
          <a:xfrm>
            <a:off x="3158851" y="903849"/>
            <a:ext cx="2937149" cy="5050302"/>
          </a:xfrm>
          <a:prstGeom prst="rect">
            <a:avLst/>
          </a:prstGeom>
        </p:spPr>
      </p:pic>
    </p:spTree>
    <p:extLst>
      <p:ext uri="{BB962C8B-B14F-4D97-AF65-F5344CB8AC3E}">
        <p14:creationId xmlns:p14="http://schemas.microsoft.com/office/powerpoint/2010/main" val="6705633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ltLang="en-US" sz="4000" kern="0" dirty="0">
                <a:solidFill>
                  <a:schemeClr val="bg1"/>
                </a:solidFill>
              </a:rPr>
              <a:t>Maths: Parent Partnership</a:t>
            </a:r>
            <a:endParaRPr lang="en-GB" sz="4000" dirty="0">
              <a:solidFill>
                <a:schemeClr val="bg1"/>
              </a:solidFill>
            </a:endParaRPr>
          </a:p>
        </p:txBody>
      </p:sp>
      <p:sp>
        <p:nvSpPr>
          <p:cNvPr id="3" name="Content Placeholder 2"/>
          <p:cNvSpPr>
            <a:spLocks noGrp="1"/>
          </p:cNvSpPr>
          <p:nvPr>
            <p:ph idx="1"/>
          </p:nvPr>
        </p:nvSpPr>
        <p:spPr>
          <a:xfrm>
            <a:off x="301379" y="2349304"/>
            <a:ext cx="11290399" cy="4508695"/>
          </a:xfrm>
        </p:spPr>
        <p:txBody>
          <a:bodyPr>
            <a:normAutofit/>
          </a:bodyPr>
          <a:lstStyle/>
          <a:p>
            <a:r>
              <a:rPr lang="en-GB" sz="2200" dirty="0">
                <a:solidFill>
                  <a:schemeClr val="tx1"/>
                </a:solidFill>
              </a:rPr>
              <a:t>Learning is a partnership and one of the great ways you can help is by assisting the children to learn first of all the pairs of numbers that make 20 and possibly to make a hundred.  14,6       8,12       13,7  &gt;&gt;&gt;&gt;&gt;      30 +70     35 and 65</a:t>
            </a:r>
          </a:p>
          <a:p>
            <a:r>
              <a:rPr lang="en-GB" sz="2200" dirty="0">
                <a:solidFill>
                  <a:schemeClr val="tx1"/>
                </a:solidFill>
              </a:rPr>
              <a:t>Telling the time is also something that you can particularly help with at home. O’clock, half past, quarter past then quarter to the hour. You will need an analogue clock!</a:t>
            </a:r>
          </a:p>
          <a:p>
            <a:r>
              <a:rPr lang="en-GB" sz="2200" dirty="0">
                <a:solidFill>
                  <a:schemeClr val="tx1"/>
                </a:solidFill>
              </a:rPr>
              <a:t>We will be starting Times Tables this year-2x, 5x and 10x in Year 2 (3x and 4x to follow </a:t>
            </a:r>
            <a:r>
              <a:rPr lang="en-GB" sz="2200">
                <a:solidFill>
                  <a:schemeClr val="tx1"/>
                </a:solidFill>
              </a:rPr>
              <a:t>on).</a:t>
            </a:r>
            <a:endParaRPr lang="en-GB" sz="2200" dirty="0">
              <a:solidFill>
                <a:schemeClr val="tx1"/>
              </a:solidFill>
            </a:endParaRPr>
          </a:p>
        </p:txBody>
      </p:sp>
      <p:pic>
        <p:nvPicPr>
          <p:cNvPr id="1028" name="Picture 4" descr="See the source image">
            <a:extLst>
              <a:ext uri="{FF2B5EF4-FFF2-40B4-BE49-F238E27FC236}">
                <a16:creationId xmlns:a16="http://schemas.microsoft.com/office/drawing/2014/main" id="{BB195542-E01D-42D0-9009-1C338B7F238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02579" y="0"/>
            <a:ext cx="2225187" cy="2225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19726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sz="4400" kern="0" dirty="0">
                <a:solidFill>
                  <a:schemeClr val="bg1"/>
                </a:solidFill>
              </a:rPr>
              <a:t>Spellings: Parent partnership</a:t>
            </a:r>
            <a:endParaRPr lang="en-GB" dirty="0">
              <a:solidFill>
                <a:schemeClr val="bg1"/>
              </a:solidFill>
            </a:endParaRPr>
          </a:p>
        </p:txBody>
      </p:sp>
      <p:sp>
        <p:nvSpPr>
          <p:cNvPr id="3" name="Content Placeholder 2"/>
          <p:cNvSpPr>
            <a:spLocks noGrp="1"/>
          </p:cNvSpPr>
          <p:nvPr>
            <p:ph idx="1"/>
          </p:nvPr>
        </p:nvSpPr>
        <p:spPr>
          <a:xfrm>
            <a:off x="384517" y="2465114"/>
            <a:ext cx="11422966" cy="3942990"/>
          </a:xfrm>
        </p:spPr>
        <p:txBody>
          <a:bodyPr>
            <a:normAutofit fontScale="40000" lnSpcReduction="20000"/>
          </a:bodyPr>
          <a:lstStyle/>
          <a:p>
            <a:pPr lvl="0" defTabSz="914400" eaLnBrk="0" fontAlgn="base" hangingPunct="0">
              <a:lnSpc>
                <a:spcPct val="170000"/>
              </a:lnSpc>
              <a:spcBef>
                <a:spcPct val="20000"/>
              </a:spcBef>
              <a:spcAft>
                <a:spcPct val="0"/>
              </a:spcAft>
              <a:buSzTx/>
              <a:buFont typeface="Wingdings" panose="05000000000000000000" pitchFamily="2" charset="2"/>
              <a:buChar char="Ø"/>
            </a:pPr>
            <a:r>
              <a:rPr lang="en-GB" altLang="en-US" sz="4900" kern="0" dirty="0">
                <a:solidFill>
                  <a:schemeClr val="tx1"/>
                </a:solidFill>
              </a:rPr>
              <a:t>Spellings are linked to our Phonics lessons or they are from vocabulary lists related to our topics.</a:t>
            </a:r>
          </a:p>
          <a:p>
            <a:pPr lvl="0" defTabSz="914400" eaLnBrk="0" fontAlgn="base" hangingPunct="0">
              <a:lnSpc>
                <a:spcPct val="170000"/>
              </a:lnSpc>
              <a:spcBef>
                <a:spcPct val="20000"/>
              </a:spcBef>
              <a:spcAft>
                <a:spcPct val="0"/>
              </a:spcAft>
              <a:buSzTx/>
              <a:buFont typeface="Wingdings" panose="05000000000000000000" pitchFamily="2" charset="2"/>
              <a:buChar char="Ø"/>
            </a:pPr>
            <a:r>
              <a:rPr lang="en-GB" altLang="en-US" sz="4900" kern="0" dirty="0">
                <a:solidFill>
                  <a:schemeClr val="tx1"/>
                </a:solidFill>
              </a:rPr>
              <a:t>Find out which of the spellings your child already knows. </a:t>
            </a:r>
          </a:p>
          <a:p>
            <a:pPr lvl="0" defTabSz="914400" eaLnBrk="0" fontAlgn="base" hangingPunct="0">
              <a:lnSpc>
                <a:spcPct val="170000"/>
              </a:lnSpc>
              <a:spcBef>
                <a:spcPct val="20000"/>
              </a:spcBef>
              <a:spcAft>
                <a:spcPct val="0"/>
              </a:spcAft>
              <a:buSzTx/>
              <a:buFont typeface="Wingdings" panose="05000000000000000000" pitchFamily="2" charset="2"/>
              <a:buChar char="Ø"/>
            </a:pPr>
            <a:r>
              <a:rPr lang="en-GB" altLang="en-US" sz="4900" kern="0" dirty="0">
                <a:solidFill>
                  <a:schemeClr val="tx1"/>
                </a:solidFill>
              </a:rPr>
              <a:t>Practise writing the spellings in sentences as this helps your child to transfer the knowledge into their everyday writing. </a:t>
            </a:r>
          </a:p>
          <a:p>
            <a:pPr lvl="0" defTabSz="914400" eaLnBrk="0" fontAlgn="base" hangingPunct="0">
              <a:lnSpc>
                <a:spcPct val="170000"/>
              </a:lnSpc>
              <a:spcBef>
                <a:spcPct val="20000"/>
              </a:spcBef>
              <a:spcAft>
                <a:spcPct val="0"/>
              </a:spcAft>
              <a:buSzTx/>
              <a:buFont typeface="Wingdings" panose="05000000000000000000" pitchFamily="2" charset="2"/>
              <a:buChar char="Ø"/>
            </a:pPr>
            <a:r>
              <a:rPr lang="en-GB" sz="4900" dirty="0">
                <a:solidFill>
                  <a:schemeClr val="tx1"/>
                </a:solidFill>
                <a:cs typeface="Arial" panose="020B0604020202020204" pitchFamily="34" charset="0"/>
              </a:rPr>
              <a:t>We are working with the children so that they know the top Solity 60 words (see handout)</a:t>
            </a:r>
          </a:p>
          <a:p>
            <a:pPr marL="0" indent="0" algn="ctr">
              <a:buClr>
                <a:srgbClr val="FF0066"/>
              </a:buClr>
              <a:buNone/>
            </a:pPr>
            <a:r>
              <a:rPr lang="en-GB" sz="3700" b="1" dirty="0">
                <a:solidFill>
                  <a:prstClr val="black">
                    <a:lumMod val="75000"/>
                    <a:lumOff val="25000"/>
                  </a:prstClr>
                </a:solidFill>
                <a:latin typeface="Arial" panose="020B0604020202020204" pitchFamily="34" charset="0"/>
                <a:cs typeface="Arial" panose="020B0604020202020204" pitchFamily="34" charset="0"/>
              </a:rPr>
              <a:t>Thank you!</a:t>
            </a:r>
          </a:p>
          <a:p>
            <a:pPr lvl="0">
              <a:buClr>
                <a:srgbClr val="90C226"/>
              </a:buClr>
            </a:pPr>
            <a:endParaRPr lang="en-GB" altLang="en-US" sz="2800" kern="0" dirty="0">
              <a:solidFill>
                <a:srgbClr val="000000"/>
              </a:solidFill>
              <a:latin typeface="Arial"/>
            </a:endParaRPr>
          </a:p>
          <a:p>
            <a:endParaRPr lang="en-GB" dirty="0"/>
          </a:p>
        </p:txBody>
      </p:sp>
      <p:pic>
        <p:nvPicPr>
          <p:cNvPr id="2050" name="Picture 2" descr="See the source image">
            <a:extLst>
              <a:ext uri="{FF2B5EF4-FFF2-40B4-BE49-F238E27FC236}">
                <a16:creationId xmlns:a16="http://schemas.microsoft.com/office/drawing/2014/main" id="{9CC4E266-FECF-4D46-A53F-619A3A3FB23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78292" y="189186"/>
            <a:ext cx="2463652" cy="19727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80627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9537" y="683968"/>
            <a:ext cx="8596668" cy="1320800"/>
          </a:xfrm>
        </p:spPr>
        <p:txBody>
          <a:bodyPr/>
          <a:lstStyle/>
          <a:p>
            <a:r>
              <a:rPr lang="en-GB" dirty="0">
                <a:solidFill>
                  <a:schemeClr val="bg1"/>
                </a:solidFill>
              </a:rPr>
              <a:t>Home Learning</a:t>
            </a:r>
          </a:p>
        </p:txBody>
      </p:sp>
      <p:sp>
        <p:nvSpPr>
          <p:cNvPr id="3" name="Content Placeholder 2"/>
          <p:cNvSpPr txBox="1">
            <a:spLocks/>
          </p:cNvSpPr>
          <p:nvPr/>
        </p:nvSpPr>
        <p:spPr>
          <a:xfrm>
            <a:off x="312787" y="2909130"/>
            <a:ext cx="10515600" cy="38882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dirty="0">
                <a:latin typeface="+mj-lt"/>
              </a:rPr>
              <a:t>We hope that you will continue to read regularly with your child and help them to learn their spellings. In addition, we will sometimes add maths activities (</a:t>
            </a:r>
            <a:r>
              <a:rPr lang="en-GB" sz="2000" dirty="0" err="1">
                <a:latin typeface="+mj-lt"/>
              </a:rPr>
              <a:t>eg</a:t>
            </a:r>
            <a:r>
              <a:rPr lang="en-GB" sz="2000" dirty="0">
                <a:latin typeface="+mj-lt"/>
              </a:rPr>
              <a:t> learning number bonds to 20, 2x, 5x and 10x tables (</a:t>
            </a:r>
            <a:r>
              <a:rPr lang="en-GB" sz="2000">
                <a:latin typeface="+mj-lt"/>
              </a:rPr>
              <a:t>later in the year) </a:t>
            </a:r>
            <a:r>
              <a:rPr lang="en-GB" sz="2000" dirty="0">
                <a:latin typeface="+mj-lt"/>
              </a:rPr>
              <a:t>on Professor Assessor), handwriting sheets or topic related activities.</a:t>
            </a:r>
            <a:endParaRPr lang="en-GB" sz="2000" u="sng" dirty="0">
              <a:latin typeface="+mj-lt"/>
            </a:endParaRPr>
          </a:p>
          <a:p>
            <a:r>
              <a:rPr lang="en-GB" sz="2000" dirty="0">
                <a:latin typeface="+mj-lt"/>
              </a:rPr>
              <a:t>We hope this will consolidate what we have been learning in school  especially in reading and spelling each week – it’s definitely a partnership!</a:t>
            </a:r>
          </a:p>
          <a:p>
            <a:r>
              <a:rPr lang="en-GB" sz="2000" dirty="0">
                <a:latin typeface="+mj-lt"/>
              </a:rPr>
              <a:t>Your support and interest will help the children to embed their learning and the more practice of reading, spellings and tables that they can enjoy, the more they will learn.</a:t>
            </a:r>
          </a:p>
          <a:p>
            <a:r>
              <a:rPr lang="en-GB" sz="2000" dirty="0">
                <a:latin typeface="+mj-lt"/>
              </a:rPr>
              <a:t>The work will be given out/put on Google Classrooms on a Wednesday, to be returned by the following Wednesday when we will do our regular spelling test. </a:t>
            </a:r>
          </a:p>
        </p:txBody>
      </p:sp>
      <p:pic>
        <p:nvPicPr>
          <p:cNvPr id="4098" name="Picture 2" descr="See the source image">
            <a:extLst>
              <a:ext uri="{FF2B5EF4-FFF2-40B4-BE49-F238E27FC236}">
                <a16:creationId xmlns:a16="http://schemas.microsoft.com/office/drawing/2014/main" id="{DD40B1EE-635C-4788-96F9-C67E8A34DF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34832" y="354936"/>
            <a:ext cx="3957728" cy="197886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2117">
            <a:off x="10741419" y="1617393"/>
            <a:ext cx="1462087" cy="1025644"/>
          </a:xfrm>
          <a:prstGeom prst="rect">
            <a:avLst/>
          </a:prstGeom>
        </p:spPr>
      </p:pic>
    </p:spTree>
    <p:extLst>
      <p:ext uri="{BB962C8B-B14F-4D97-AF65-F5344CB8AC3E}">
        <p14:creationId xmlns:p14="http://schemas.microsoft.com/office/powerpoint/2010/main" val="13775334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sz="4800" kern="0" dirty="0">
                <a:solidFill>
                  <a:schemeClr val="bg1"/>
                </a:solidFill>
                <a:latin typeface="+mn-lt"/>
              </a:rPr>
              <a:t>Other Information</a:t>
            </a:r>
            <a:endParaRPr lang="en-GB" dirty="0">
              <a:solidFill>
                <a:schemeClr val="bg1"/>
              </a:solidFill>
              <a:latin typeface="+mn-lt"/>
            </a:endParaRPr>
          </a:p>
        </p:txBody>
      </p:sp>
      <p:sp>
        <p:nvSpPr>
          <p:cNvPr id="3" name="Content Placeholder 2"/>
          <p:cNvSpPr>
            <a:spLocks noGrp="1"/>
          </p:cNvSpPr>
          <p:nvPr>
            <p:ph idx="1"/>
          </p:nvPr>
        </p:nvSpPr>
        <p:spPr>
          <a:xfrm>
            <a:off x="436098" y="2603500"/>
            <a:ext cx="5740205" cy="4254500"/>
          </a:xfrm>
        </p:spPr>
        <p:txBody>
          <a:bodyPr>
            <a:normAutofit/>
          </a:bodyPr>
          <a:lstStyle/>
          <a:p>
            <a:pPr>
              <a:buNone/>
            </a:pPr>
            <a:endParaRPr lang="en-GB" altLang="en-US" sz="1050" dirty="0">
              <a:solidFill>
                <a:srgbClr val="FF0000"/>
              </a:solidFill>
              <a:latin typeface="Comic Sans MS" panose="030F0702030302020204" pitchFamily="66" charset="0"/>
            </a:endParaRPr>
          </a:p>
          <a:p>
            <a:pPr>
              <a:buFont typeface="Wingdings" panose="05000000000000000000" pitchFamily="2" charset="2"/>
              <a:buChar char="ü"/>
            </a:pPr>
            <a:r>
              <a:rPr lang="en-GB" altLang="en-US" dirty="0">
                <a:solidFill>
                  <a:schemeClr val="tx1"/>
                </a:solidFill>
                <a:latin typeface="+mj-lt"/>
              </a:rPr>
              <a:t>Named clothing                              </a:t>
            </a:r>
          </a:p>
          <a:p>
            <a:pPr>
              <a:buFont typeface="Wingdings" panose="05000000000000000000" pitchFamily="2" charset="2"/>
              <a:buChar char="ü"/>
            </a:pPr>
            <a:r>
              <a:rPr lang="en-GB" altLang="en-US" dirty="0">
                <a:solidFill>
                  <a:schemeClr val="tx1"/>
                </a:solidFill>
                <a:latin typeface="+mj-lt"/>
              </a:rPr>
              <a:t>Absence</a:t>
            </a:r>
          </a:p>
          <a:p>
            <a:pPr>
              <a:buFont typeface="Wingdings" panose="05000000000000000000" pitchFamily="2" charset="2"/>
              <a:buChar char="ü"/>
            </a:pPr>
            <a:r>
              <a:rPr lang="en-GB" altLang="en-US" dirty="0">
                <a:solidFill>
                  <a:schemeClr val="tx1"/>
                </a:solidFill>
                <a:latin typeface="+mj-lt"/>
              </a:rPr>
              <a:t>Marvellous Marbles</a:t>
            </a:r>
          </a:p>
          <a:p>
            <a:pPr>
              <a:buFont typeface="Wingdings" panose="05000000000000000000" pitchFamily="2" charset="2"/>
              <a:buChar char="ü"/>
            </a:pPr>
            <a:r>
              <a:rPr lang="en-GB" altLang="en-US" dirty="0">
                <a:solidFill>
                  <a:schemeClr val="tx1"/>
                </a:solidFill>
                <a:latin typeface="+mj-lt"/>
              </a:rPr>
              <a:t>Handwriting</a:t>
            </a:r>
          </a:p>
          <a:p>
            <a:pPr>
              <a:buFont typeface="Wingdings" panose="05000000000000000000" pitchFamily="2" charset="2"/>
              <a:buChar char="ü"/>
            </a:pPr>
            <a:r>
              <a:rPr lang="en-GB" altLang="en-US" dirty="0">
                <a:solidFill>
                  <a:schemeClr val="tx1"/>
                </a:solidFill>
                <a:latin typeface="+mj-lt"/>
              </a:rPr>
              <a:t>Communicating with Mrs Solomon/ Miss Knight </a:t>
            </a:r>
          </a:p>
          <a:p>
            <a:pPr marL="0" indent="0">
              <a:buNone/>
            </a:pPr>
            <a:endParaRPr lang="en-GB" dirty="0"/>
          </a:p>
        </p:txBody>
      </p:sp>
      <p:pic>
        <p:nvPicPr>
          <p:cNvPr id="4" name="Picture 6" descr="MCj0410503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0906206">
            <a:off x="9733584" y="-228805"/>
            <a:ext cx="2216630" cy="2636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ontent Placeholder 2">
            <a:extLst>
              <a:ext uri="{FF2B5EF4-FFF2-40B4-BE49-F238E27FC236}">
                <a16:creationId xmlns:a16="http://schemas.microsoft.com/office/drawing/2014/main" id="{6627B947-FE8E-42B6-B22D-07E195455C1B}"/>
              </a:ext>
            </a:extLst>
          </p:cNvPr>
          <p:cNvSpPr txBox="1">
            <a:spLocks/>
          </p:cNvSpPr>
          <p:nvPr/>
        </p:nvSpPr>
        <p:spPr>
          <a:xfrm>
            <a:off x="6096000" y="2853131"/>
            <a:ext cx="5046951" cy="315174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a:buFont typeface="Wingdings" panose="05000000000000000000" pitchFamily="2" charset="2"/>
              <a:buChar char="ü"/>
            </a:pPr>
            <a:r>
              <a:rPr lang="en-GB" dirty="0">
                <a:solidFill>
                  <a:schemeClr val="tx1"/>
                </a:solidFill>
              </a:rPr>
              <a:t>Regular hand washing and/or sanitising. </a:t>
            </a:r>
          </a:p>
          <a:p>
            <a:pPr>
              <a:buFont typeface="Wingdings" panose="05000000000000000000" pitchFamily="2" charset="2"/>
              <a:buChar char="ü"/>
            </a:pPr>
            <a:r>
              <a:rPr lang="en-GB" dirty="0">
                <a:solidFill>
                  <a:schemeClr val="tx1"/>
                </a:solidFill>
              </a:rPr>
              <a:t>We are teaching the children good hygiene routines (such as catch it, bin it, kill it, hand washing after sneezing, coughing into elbows etc).</a:t>
            </a:r>
          </a:p>
          <a:p>
            <a:pPr>
              <a:buFont typeface="Wingdings" panose="05000000000000000000" pitchFamily="2" charset="2"/>
              <a:buChar char="ü"/>
            </a:pPr>
            <a:r>
              <a:rPr lang="en-GB" dirty="0">
                <a:solidFill>
                  <a:schemeClr val="tx1"/>
                </a:solidFill>
              </a:rPr>
              <a:t>PE kits to be worn on </a:t>
            </a:r>
            <a:r>
              <a:rPr lang="en-GB" b="1" dirty="0">
                <a:solidFill>
                  <a:schemeClr val="tx1"/>
                </a:solidFill>
              </a:rPr>
              <a:t>Tuesday</a:t>
            </a:r>
            <a:r>
              <a:rPr lang="en-GB" dirty="0">
                <a:solidFill>
                  <a:schemeClr val="tx1"/>
                </a:solidFill>
              </a:rPr>
              <a:t> and </a:t>
            </a:r>
            <a:r>
              <a:rPr lang="en-GB" b="1" dirty="0">
                <a:solidFill>
                  <a:schemeClr val="tx1"/>
                </a:solidFill>
              </a:rPr>
              <a:t>Thursday</a:t>
            </a:r>
            <a:r>
              <a:rPr lang="en-GB" dirty="0">
                <a:solidFill>
                  <a:schemeClr val="tx1"/>
                </a:solidFill>
              </a:rPr>
              <a:t>. </a:t>
            </a:r>
          </a:p>
          <a:p>
            <a:pPr>
              <a:buFont typeface="Wingdings" panose="05000000000000000000" pitchFamily="2" charset="2"/>
              <a:buChar char="ü"/>
            </a:pPr>
            <a:r>
              <a:rPr lang="en-GB" dirty="0">
                <a:solidFill>
                  <a:schemeClr val="tx1"/>
                </a:solidFill>
              </a:rPr>
              <a:t>Please remember water bottles and to label them. </a:t>
            </a:r>
          </a:p>
          <a:p>
            <a:pPr marL="0" indent="0">
              <a:buNone/>
            </a:pPr>
            <a:endParaRPr lang="en-GB" dirty="0"/>
          </a:p>
        </p:txBody>
      </p:sp>
    </p:spTree>
    <p:extLst>
      <p:ext uri="{BB962C8B-B14F-4D97-AF65-F5344CB8AC3E}">
        <p14:creationId xmlns:p14="http://schemas.microsoft.com/office/powerpoint/2010/main" val="40855724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6738" y="3663891"/>
            <a:ext cx="7898524" cy="2246769"/>
          </a:xfrm>
          <a:prstGeom prst="rect">
            <a:avLst/>
          </a:prstGeom>
        </p:spPr>
        <p:txBody>
          <a:bodyPr wrap="square">
            <a:spAutoFit/>
          </a:bodyPr>
          <a:lstStyle/>
          <a:p>
            <a:pPr algn="ctr"/>
            <a:r>
              <a:rPr lang="en-GB" altLang="en-US" sz="2800" b="1" i="1" dirty="0"/>
              <a:t>If you have any questions or concerns at any point during the year, please CONTACT US STRAIGHT AWAY!</a:t>
            </a:r>
            <a:endParaRPr lang="en-GB" sz="2800" b="1" i="1" dirty="0"/>
          </a:p>
          <a:p>
            <a:pPr algn="ctr"/>
            <a:endParaRPr lang="en-GB" sz="2800" b="1" i="1" dirty="0"/>
          </a:p>
          <a:p>
            <a:pPr algn="ctr"/>
            <a:r>
              <a:rPr lang="en-GB" sz="2800" b="1" i="1" dirty="0"/>
              <a:t>Thank you very much for joining us </a:t>
            </a:r>
            <a:r>
              <a:rPr lang="en-GB" sz="2800" b="1" i="1" dirty="0">
                <a:sym typeface="Wingdings" panose="05000000000000000000" pitchFamily="2" charset="2"/>
              </a:rPr>
              <a:t> </a:t>
            </a:r>
            <a:endParaRPr lang="en-GB" sz="2800" b="1" i="1" dirty="0"/>
          </a:p>
        </p:txBody>
      </p:sp>
      <p:pic>
        <p:nvPicPr>
          <p:cNvPr id="5124" name="Picture 4" descr="See the source image">
            <a:extLst>
              <a:ext uri="{FF2B5EF4-FFF2-40B4-BE49-F238E27FC236}">
                <a16:creationId xmlns:a16="http://schemas.microsoft.com/office/drawing/2014/main" id="{D2ACC485-E2F0-4CBF-89E6-2B5CC366BF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6534" y="187026"/>
            <a:ext cx="5824491" cy="34768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298799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themeOverride>
</file>

<file path=docProps/app.xml><?xml version="1.0" encoding="utf-8"?>
<Properties xmlns="http://schemas.openxmlformats.org/officeDocument/2006/extended-properties" xmlns:vt="http://schemas.openxmlformats.org/officeDocument/2006/docPropsVTypes">
  <Template/>
  <TotalTime>2478</TotalTime>
  <Words>1817</Words>
  <Application>Microsoft Office PowerPoint</Application>
  <PresentationFormat>Widescreen</PresentationFormat>
  <Paragraphs>164</Paragraphs>
  <Slides>19</Slides>
  <Notes>19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19</vt:i4>
      </vt:variant>
    </vt:vector>
  </HeadingPairs>
  <TitlesOfParts>
    <vt:vector size="28" baseType="lpstr">
      <vt:lpstr>Arial</vt:lpstr>
      <vt:lpstr>Calibri</vt:lpstr>
      <vt:lpstr>Century Gothic</vt:lpstr>
      <vt:lpstr>Comic Sans MS</vt:lpstr>
      <vt:lpstr>Muli</vt:lpstr>
      <vt:lpstr>Times New Roman</vt:lpstr>
      <vt:lpstr>Wingdings</vt:lpstr>
      <vt:lpstr>Wingdings 3</vt:lpstr>
      <vt:lpstr>Ion Boardroom</vt:lpstr>
      <vt:lpstr>St Patrick’s Catholic Primary School Meet the Teachers Mrs Solomon and Miss Knight</vt:lpstr>
      <vt:lpstr>Our Wonderful Year 2 Team</vt:lpstr>
      <vt:lpstr>PowerPoint Presentation</vt:lpstr>
      <vt:lpstr>Key Stage One:  End of year expectations/ targets for Year 2</vt:lpstr>
      <vt:lpstr>Assessment and Recording</vt:lpstr>
      <vt:lpstr>PowerPoint Presentation</vt:lpstr>
      <vt:lpstr>Reading </vt:lpstr>
      <vt:lpstr>Guided Reading:  Mrs Solomon or Miss Knight will work with a group every day. </vt:lpstr>
      <vt:lpstr>Guided Reading Assessment </vt:lpstr>
      <vt:lpstr>Our notes in the reading records</vt:lpstr>
      <vt:lpstr>Reading: Parent Partnership</vt:lpstr>
      <vt:lpstr>PowerPoint Presentation</vt:lpstr>
      <vt:lpstr>Mastering Number</vt:lpstr>
      <vt:lpstr>PowerPoint Presentation</vt:lpstr>
      <vt:lpstr>Maths: Parent Partnership</vt:lpstr>
      <vt:lpstr>Spellings: Parent partnership</vt:lpstr>
      <vt:lpstr>Home Learning</vt:lpstr>
      <vt:lpstr>Other Information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staff</dc:creator>
  <cp:lastModifiedBy>Charlotte Minty</cp:lastModifiedBy>
  <cp:revision>163</cp:revision>
  <cp:lastPrinted>2023-09-19T12:10:32Z</cp:lastPrinted>
  <dcterms:created xsi:type="dcterms:W3CDTF">2015-09-28T13:24:46Z</dcterms:created>
  <dcterms:modified xsi:type="dcterms:W3CDTF">2025-11-07T13:10:52Z</dcterms:modified>
</cp:coreProperties>
</file>