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51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9144000" cy="5143500" type="screen16x9"/>
  <p:notesSz cx="5143500" cy="9144000"/>
  <p:embeddedFontLst>
    <p:embeddedFont>
      <p:font typeface="Comic Neue" panose="020B0604020202020204" charset="0"/>
      <p:regular r:id="rId14"/>
      <p:bold r:id="rId15"/>
    </p:embeddedFont>
    <p:embeddedFont>
      <p:font typeface="Livvic" panose="020B0604020202020204" charset="0"/>
      <p:bold r:id="rId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0" d="100"/>
          <a:sy n="150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10/6/2026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0GFQsgb"/>
          <p:cNvSpPr/>
          <p:nvPr/>
        </p:nvSpPr>
        <p:spPr>
          <a:xfrm>
            <a:off x="274320" y="1600086"/>
            <a:ext cx="4023360" cy="120015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Year 5 Curriculum Meeting</a:t>
            </a:r>
            <a:endParaRPr lang="en-US" sz="3240" dirty="0"/>
          </a:p>
        </p:txBody>
      </p:sp>
      <p:sp>
        <p:nvSpPr>
          <p:cNvPr id="3" name="w2k3nDsI"/>
          <p:cNvSpPr/>
          <p:nvPr/>
        </p:nvSpPr>
        <p:spPr>
          <a:xfrm>
            <a:off x="217170" y="2763202"/>
            <a:ext cx="4023360" cy="7658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i="1" dirty="0">
                <a:solidFill>
                  <a:srgbClr val="6D775B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Welcome parents and carers to Year 5 with Miss Wilkinson and Mrs Clermont</a:t>
            </a:r>
            <a:endParaRPr lang="en-US" sz="1620" dirty="0"/>
          </a:p>
        </p:txBody>
      </p:sp>
      <p:pic>
        <p:nvPicPr>
          <p:cNvPr id="4" name="mjpy33qd" descr="/home/forge/chalkie-production-workers-3/releases/79472298/backend/storage/app/render-specs/dd7c5f84-3a12-4946-9ac9-01dc26064e6c/img_9fc20f924978f53d48a0817a9e88080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68580"/>
            <a:ext cx="4400550" cy="5074920"/>
          </a:xfrm>
          <a:prstGeom prst="roundRect">
            <a:avLst>
              <a:gd name="adj" fmla="val 3117"/>
            </a:avLst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y5eth02" descr="/home/forge/chalkie-production-workers-3/releases/79472298/backend/storage/app/render-specs/dd7c5f84-3a12-4946-9ac9-01dc26064e6c/img_ead010b0290f3067f940c1666fa19b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171700"/>
          </a:xfrm>
          <a:prstGeom prst="rect">
            <a:avLst/>
          </a:prstGeom>
        </p:spPr>
      </p:pic>
      <p:sp>
        <p:nvSpPr>
          <p:cNvPr id="3" name="Sx9P66tA"/>
          <p:cNvSpPr/>
          <p:nvPr/>
        </p:nvSpPr>
        <p:spPr>
          <a:xfrm>
            <a:off x="274320" y="245607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Our Catholic Ethos &amp; Mission</a:t>
            </a:r>
            <a:endParaRPr lang="en-US" sz="2880" dirty="0"/>
          </a:p>
        </p:txBody>
      </p:sp>
      <p:sp>
        <p:nvSpPr>
          <p:cNvPr id="4" name="E4PFAwmv"/>
          <p:cNvSpPr/>
          <p:nvPr/>
        </p:nvSpPr>
        <p:spPr>
          <a:xfrm>
            <a:off x="274320" y="2968943"/>
            <a:ext cx="8595360" cy="142875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Live, Love and Learn like Jesus.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In Year 5, our Catholic Social Teaching (CST) shapes daily classroom culture, fostering respect for human dignity and the common good.</a:t>
            </a:r>
            <a:endParaRPr lang="en-US" sz="1620" dirty="0"/>
          </a:p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Pupils take on active leadership as </a:t>
            </a: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Reception Buddies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, putting care for others into meaningful practice through stewarding our school community with empathy, patience and service.</a:t>
            </a:r>
            <a:endParaRPr lang="en-US" sz="162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AdLz26b"/>
          <p:cNvSpPr/>
          <p:nvPr/>
        </p:nvSpPr>
        <p:spPr>
          <a:xfrm>
            <a:off x="274320" y="19293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The Year 5 Journey</a:t>
            </a:r>
            <a:endParaRPr lang="en-US" sz="2880" dirty="0"/>
          </a:p>
        </p:txBody>
      </p:sp>
      <p:sp>
        <p:nvSpPr>
          <p:cNvPr id="3" name="GF3SF7ei"/>
          <p:cNvSpPr/>
          <p:nvPr/>
        </p:nvSpPr>
        <p:spPr>
          <a:xfrm>
            <a:off x="274320" y="901541"/>
            <a:ext cx="8595360" cy="45720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42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530" i="1" dirty="0">
                <a:solidFill>
                  <a:srgbClr val="6D775B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Developing resilient, independent and curious upper Key Stage 2 learners</a:t>
            </a:r>
            <a:endParaRPr lang="en-US" sz="1530" dirty="0"/>
          </a:p>
        </p:txBody>
      </p:sp>
      <p:sp>
        <p:nvSpPr>
          <p:cNvPr id="4" name="lN8JtOnZ"/>
          <p:cNvSpPr/>
          <p:nvPr/>
        </p:nvSpPr>
        <p:spPr>
          <a:xfrm>
            <a:off x="274320" y="1474470"/>
            <a:ext cx="4251960" cy="1657350"/>
          </a:xfrm>
          <a:prstGeom prst="roundRect">
            <a:avLst>
              <a:gd name="adj" fmla="val 8276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BBB599"/>
            </a:solidFill>
            <a:prstDash val="solid"/>
          </a:ln>
        </p:spPr>
      </p:sp>
      <p:sp>
        <p:nvSpPr>
          <p:cNvPr id="5" name="F52jJLUB"/>
          <p:cNvSpPr/>
          <p:nvPr/>
        </p:nvSpPr>
        <p:spPr>
          <a:xfrm>
            <a:off x="411480" y="1618859"/>
            <a:ext cx="3977640" cy="11658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484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070" b="1" dirty="0">
                <a:solidFill>
                  <a:srgbClr val="2F4629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Independence </a:t>
            </a:r>
            <a:r>
              <a:rPr lang="en-US" sz="120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Packing daily bags, checking timetables and independently editing written work. Year 5 have the responsibility of their Reception buddies and they set up OPAL daily for playtime. </a:t>
            </a:r>
            <a:endParaRPr lang="en-US" sz="1200" dirty="0"/>
          </a:p>
        </p:txBody>
      </p:sp>
      <p:sp>
        <p:nvSpPr>
          <p:cNvPr id="6" name="rRNZkqXh"/>
          <p:cNvSpPr/>
          <p:nvPr/>
        </p:nvSpPr>
        <p:spPr>
          <a:xfrm>
            <a:off x="4617720" y="1474470"/>
            <a:ext cx="4251960" cy="1657350"/>
          </a:xfrm>
          <a:prstGeom prst="roundRect">
            <a:avLst>
              <a:gd name="adj" fmla="val 8276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BBB599"/>
            </a:solidFill>
            <a:prstDash val="solid"/>
          </a:ln>
        </p:spPr>
      </p:sp>
      <p:sp>
        <p:nvSpPr>
          <p:cNvPr id="7" name="fFqgIm6D"/>
          <p:cNvSpPr/>
          <p:nvPr/>
        </p:nvSpPr>
        <p:spPr>
          <a:xfrm>
            <a:off x="4754880" y="1618859"/>
            <a:ext cx="3977640" cy="11658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484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070" b="1" dirty="0">
                <a:solidFill>
                  <a:srgbClr val="2F4629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Growth Mindset</a:t>
            </a:r>
            <a:endParaRPr lang="en-US" sz="2070" dirty="0"/>
          </a:p>
          <a:p>
            <a:pPr marL="0" indent="0" algn="l">
              <a:lnSpc>
                <a:spcPts val="2142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53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Having an 'I can do it' attitude; seeing errors as crucial stepping stones to mastery. I can’t do it …yet!</a:t>
            </a:r>
            <a:endParaRPr lang="en-US" sz="2070" dirty="0"/>
          </a:p>
        </p:txBody>
      </p:sp>
      <p:sp>
        <p:nvSpPr>
          <p:cNvPr id="8" name="tsxHkrTd"/>
          <p:cNvSpPr/>
          <p:nvPr/>
        </p:nvSpPr>
        <p:spPr>
          <a:xfrm>
            <a:off x="274320" y="3223260"/>
            <a:ext cx="4251960" cy="1657350"/>
          </a:xfrm>
          <a:prstGeom prst="roundRect">
            <a:avLst>
              <a:gd name="adj" fmla="val 8276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BBB599"/>
            </a:solidFill>
            <a:prstDash val="solid"/>
          </a:ln>
        </p:spPr>
      </p:sp>
      <p:sp>
        <p:nvSpPr>
          <p:cNvPr id="9" name="iXYBnz8T"/>
          <p:cNvSpPr/>
          <p:nvPr/>
        </p:nvSpPr>
        <p:spPr>
          <a:xfrm>
            <a:off x="411480" y="3367649"/>
            <a:ext cx="3977640" cy="11658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484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070" b="1" dirty="0">
                <a:solidFill>
                  <a:srgbClr val="2F4629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The 3 Cs</a:t>
            </a:r>
            <a:endParaRPr lang="en-US" sz="2070" dirty="0"/>
          </a:p>
          <a:p>
            <a:pPr marL="0" indent="0" algn="l">
              <a:lnSpc>
                <a:spcPts val="2142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530" b="1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Culture, comfort and creativity</a:t>
            </a:r>
            <a:r>
              <a:rPr lang="en-US" sz="153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create a calm room where questions thrive.</a:t>
            </a:r>
            <a:endParaRPr lang="en-US" sz="2070" dirty="0"/>
          </a:p>
        </p:txBody>
      </p:sp>
      <p:sp>
        <p:nvSpPr>
          <p:cNvPr id="10" name="IQT45JVg"/>
          <p:cNvSpPr/>
          <p:nvPr/>
        </p:nvSpPr>
        <p:spPr>
          <a:xfrm>
            <a:off x="4617720" y="3223260"/>
            <a:ext cx="4251960" cy="1657350"/>
          </a:xfrm>
          <a:prstGeom prst="roundRect">
            <a:avLst>
              <a:gd name="adj" fmla="val 8276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BBB599"/>
            </a:solidFill>
            <a:prstDash val="solid"/>
          </a:ln>
        </p:spPr>
      </p:sp>
      <p:sp>
        <p:nvSpPr>
          <p:cNvPr id="11" name="e04Fdh9A"/>
          <p:cNvSpPr/>
          <p:nvPr/>
        </p:nvSpPr>
        <p:spPr>
          <a:xfrm>
            <a:off x="4754880" y="3367649"/>
            <a:ext cx="3977640" cy="11658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484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070" b="1" dirty="0">
                <a:solidFill>
                  <a:srgbClr val="2F4629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Enrichment</a:t>
            </a:r>
            <a:endParaRPr lang="en-US" sz="2070" dirty="0"/>
          </a:p>
          <a:p>
            <a:pPr marL="0" indent="0" algn="l">
              <a:lnSpc>
                <a:spcPts val="2142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53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Kilve Court residential, secondary taster visits and inspiring outdoor learning.</a:t>
            </a:r>
            <a:endParaRPr lang="en-US" sz="207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8KMIBjmi"/>
          <p:cNvSpPr/>
          <p:nvPr/>
        </p:nvSpPr>
        <p:spPr>
          <a:xfrm>
            <a:off x="274320" y="19293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English: Book-Based Reading</a:t>
            </a:r>
            <a:endParaRPr lang="en-US" sz="2880" dirty="0"/>
          </a:p>
        </p:txBody>
      </p:sp>
      <p:sp>
        <p:nvSpPr>
          <p:cNvPr id="3" name="jXEwaYYP"/>
          <p:cNvSpPr/>
          <p:nvPr/>
        </p:nvSpPr>
        <p:spPr>
          <a:xfrm>
            <a:off x="274320" y="1024814"/>
            <a:ext cx="4114800" cy="38519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Whole-Class Core Texts</a:t>
            </a:r>
            <a:endParaRPr lang="en-US" sz="2160" dirty="0"/>
          </a:p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Our curriculum centres on high-quality literature including </a:t>
            </a:r>
            <a:r>
              <a:rPr lang="en-US" sz="1620" i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Street Child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by Berlie Doherty and </a:t>
            </a:r>
            <a:r>
              <a:rPr lang="en-US" sz="1620" i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Shackleton's Journey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by William Grill.</a:t>
            </a:r>
            <a:endParaRPr lang="en-US" sz="2160" dirty="0"/>
          </a:p>
          <a:p>
            <a:pPr marL="228600" indent="-228600" algn="l">
              <a:lnSpc>
                <a:spcPts val="2268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Fluency &amp; Expression: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Reading aloud regularly with tone, intonation and awareness of punctuation.</a:t>
            </a:r>
            <a:endParaRPr lang="en-US" sz="2160" dirty="0"/>
          </a:p>
          <a:p>
            <a:pPr marL="228600" indent="-228600" algn="l">
              <a:lnSpc>
                <a:spcPts val="2268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Critical VIPERS Skills: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Vocabulary investigation, retrieval, summarising, and justifying </a:t>
            </a:r>
            <a:r>
              <a:rPr lang="en-US" sz="1620" dirty="0">
                <a:solidFill>
                  <a:schemeClr val="tx1"/>
                </a:solidFill>
                <a:highlight>
                  <a:srgbClr val="FFFF00"/>
                </a:highlight>
                <a:latin typeface="+mn-lt" pitchFamily="34" charset="0"/>
                <a:ea typeface="+mn-lt" pitchFamily="34" charset="-122"/>
                <a:cs typeface="+mn-lt" pitchFamily="34" charset="-120"/>
              </a:rPr>
              <a:t>inferences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using evidence.</a:t>
            </a:r>
            <a:endParaRPr lang="en-US" sz="2160" dirty="0"/>
          </a:p>
        </p:txBody>
      </p:sp>
      <p:pic>
        <p:nvPicPr>
          <p:cNvPr id="4" name="y5eng03" descr="/home/forge/chalkie-production-workers-3/releases/79472298/backend/storage/app/render-specs/dd7c5f84-3a12-4946-9ac9-01dc26064e6c/img_e572ae1e73e26ad7ce2c772d4c3e0b0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4880" y="1017270"/>
            <a:ext cx="4114800" cy="3611880"/>
          </a:xfrm>
          <a:prstGeom prst="roundRect">
            <a:avLst>
              <a:gd name="adj" fmla="val 3797"/>
            </a:avLst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YsAsauR"/>
          <p:cNvSpPr/>
          <p:nvPr/>
        </p:nvSpPr>
        <p:spPr>
          <a:xfrm>
            <a:off x="274320" y="19293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Writing, Grammar &amp; Spelling</a:t>
            </a:r>
            <a:endParaRPr lang="en-US" sz="2880" dirty="0"/>
          </a:p>
        </p:txBody>
      </p:sp>
      <p:pic>
        <p:nvPicPr>
          <p:cNvPr id="3" name="y5wri01" descr="/home/forge/chalkie-production-workers-3/releases/79472298/backend/storage/app/render-specs/dd7c5f84-3a12-4946-9ac9-01dc26064e6c/img_a2912d3dc5e2f9e0825b2fdd34bb8c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017270"/>
            <a:ext cx="420624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4" name="x4Ggcmpz"/>
          <p:cNvSpPr/>
          <p:nvPr/>
        </p:nvSpPr>
        <p:spPr>
          <a:xfrm>
            <a:off x="274320" y="3196514"/>
            <a:ext cx="4206240" cy="149733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Composition &amp; Editing</a:t>
            </a:r>
            <a:endParaRPr lang="en-US" sz="2160" dirty="0"/>
          </a:p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Children plan, draft and refine writing across various genres, using thesauruses to enhance style, vocabulary and precision.</a:t>
            </a:r>
            <a:endParaRPr lang="en-US" sz="2160" dirty="0"/>
          </a:p>
        </p:txBody>
      </p:sp>
      <p:pic>
        <p:nvPicPr>
          <p:cNvPr id="5" name="y5wri02" descr="/home/forge/chalkie-production-workers-3/releases/79472298/backend/storage/app/render-specs/dd7c5f84-3a12-4946-9ac9-01dc26064e6c/img_0f681c9df24d4d56769b3b43e59b97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440" y="1017270"/>
            <a:ext cx="420624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6" name="kkJ3Ub4x"/>
          <p:cNvSpPr/>
          <p:nvPr/>
        </p:nvSpPr>
        <p:spPr>
          <a:xfrm>
            <a:off x="4480560" y="3196514"/>
            <a:ext cx="4389120" cy="169164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Spelling Strategies</a:t>
            </a:r>
            <a:endParaRPr lang="en-US" sz="2160" dirty="0"/>
          </a:p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Tested weekly on taught spelling rules included in the UK Year 5/6 statutory lists using root words, prefixes, use pyramid writing and 'Look, Say, Cover, Write, Check' to learn.</a:t>
            </a:r>
            <a:endParaRPr lang="en-US" sz="216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B9LjBeY"/>
          <p:cNvSpPr/>
          <p:nvPr/>
        </p:nvSpPr>
        <p:spPr>
          <a:xfrm>
            <a:off x="274320" y="19293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Mathematics Mastery</a:t>
            </a:r>
            <a:endParaRPr lang="en-US" sz="2880" dirty="0"/>
          </a:p>
        </p:txBody>
      </p:sp>
      <p:sp>
        <p:nvSpPr>
          <p:cNvPr id="3" name="xwjwILja"/>
          <p:cNvSpPr/>
          <p:nvPr/>
        </p:nvSpPr>
        <p:spPr>
          <a:xfrm>
            <a:off x="274320" y="932745"/>
            <a:ext cx="4709160" cy="28117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Fluency, Reasoning &amp; Problem Solving</a:t>
            </a:r>
            <a:endParaRPr lang="en-US" sz="1980" dirty="0"/>
          </a:p>
          <a:p>
            <a:pPr marL="0" indent="0" algn="l">
              <a:lnSpc>
                <a:spcPts val="2016"/>
              </a:lnSpc>
              <a:spcBef>
                <a:spcPts val="270"/>
              </a:spcBef>
              <a:spcAft>
                <a:spcPts val="270"/>
              </a:spcAft>
              <a:buNone/>
            </a:pPr>
            <a:r>
              <a:rPr lang="en-US" sz="144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Year 5 deepens conceptual mathematical understanding aligned with the UK National Curriculum:</a:t>
            </a:r>
            <a:endParaRPr lang="en-US" sz="1980" dirty="0"/>
          </a:p>
          <a:p>
            <a:pPr marL="228600" indent="-228600" algn="l">
              <a:lnSpc>
                <a:spcPts val="2016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44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Number &amp; Calculation:</a:t>
            </a:r>
            <a:r>
              <a:rPr lang="en-US" sz="144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Numbers up to 1,000,000, formal written methods, fractions, decimals and percentages.</a:t>
            </a:r>
            <a:endParaRPr lang="en-US" sz="1980" dirty="0"/>
          </a:p>
          <a:p>
            <a:pPr marL="228600" indent="-228600" algn="l">
              <a:lnSpc>
                <a:spcPts val="2016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44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Practical Application:</a:t>
            </a:r>
            <a:r>
              <a:rPr lang="en-US" sz="144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Real-life links with money, converting metric measures, and reading timetables.</a:t>
            </a:r>
            <a:endParaRPr lang="en-US" sz="1980" dirty="0"/>
          </a:p>
        </p:txBody>
      </p:sp>
      <p:sp>
        <p:nvSpPr>
          <p:cNvPr id="4" name="WEDqdIYv"/>
          <p:cNvSpPr/>
          <p:nvPr/>
        </p:nvSpPr>
        <p:spPr>
          <a:xfrm>
            <a:off x="274320" y="3874770"/>
            <a:ext cx="4709160" cy="1234440"/>
          </a:xfrm>
          <a:prstGeom prst="roundRect">
            <a:avLst>
              <a:gd name="adj" fmla="val 7407"/>
            </a:avLst>
          </a:prstGeom>
          <a:solidFill>
            <a:srgbClr val="E6F1FB"/>
          </a:solidFill>
          <a:ln w="11430">
            <a:solidFill>
              <a:srgbClr val="0B2F50">
                <a:alpha val="20000"/>
              </a:srgbClr>
            </a:solidFill>
            <a:prstDash val="solid"/>
          </a:ln>
        </p:spPr>
      </p:sp>
      <p:sp>
        <p:nvSpPr>
          <p:cNvPr id="5" name="QRPmrF2m"/>
          <p:cNvSpPr/>
          <p:nvPr/>
        </p:nvSpPr>
        <p:spPr>
          <a:xfrm>
            <a:off x="388620" y="4007930"/>
            <a:ext cx="320040" cy="43434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198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B2F5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💡</a:t>
            </a:r>
            <a:endParaRPr lang="en-US" sz="1980" dirty="0"/>
          </a:p>
        </p:txBody>
      </p:sp>
      <p:sp>
        <p:nvSpPr>
          <p:cNvPr id="6" name="u8iF8t8i"/>
          <p:cNvSpPr/>
          <p:nvPr/>
        </p:nvSpPr>
        <p:spPr>
          <a:xfrm>
            <a:off x="754380" y="3886200"/>
            <a:ext cx="4114800" cy="117729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016"/>
              </a:lnSpc>
              <a:spcBef>
                <a:spcPts val="270"/>
              </a:spcBef>
              <a:spcAft>
                <a:spcPts val="270"/>
              </a:spcAft>
              <a:buNone/>
            </a:pPr>
            <a:r>
              <a:rPr lang="en-US" sz="1440" b="1" dirty="0">
                <a:solidFill>
                  <a:srgbClr val="0B2F5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Home Practice</a:t>
            </a:r>
            <a:endParaRPr lang="en-US" sz="1440" dirty="0"/>
          </a:p>
          <a:p>
            <a:pPr marL="0" indent="0" algn="l">
              <a:lnSpc>
                <a:spcPts val="2016"/>
              </a:lnSpc>
              <a:spcBef>
                <a:spcPts val="270"/>
              </a:spcBef>
              <a:spcAft>
                <a:spcPts val="270"/>
              </a:spcAft>
              <a:buNone/>
            </a:pPr>
            <a:r>
              <a:rPr lang="en-US" sz="1440" dirty="0">
                <a:solidFill>
                  <a:srgbClr val="0B2F50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Support weekly tasks via Professor Assessor, Topmarks and daily life - measuring, time, money etc .</a:t>
            </a:r>
            <a:endParaRPr lang="en-US" sz="1440" dirty="0"/>
          </a:p>
        </p:txBody>
      </p:sp>
      <p:pic>
        <p:nvPicPr>
          <p:cNvPr id="7" name="y5mat01" descr="/home/forge/chalkie-production-workers-3/releases/79472298/backend/storage/app/render-specs/dd7c5f84-3a12-4946-9ac9-01dc26064e6c/img_fd676b33ea27c3f3966e98e7502a1be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6360" y="925830"/>
            <a:ext cx="3703320" cy="3246120"/>
          </a:xfrm>
          <a:prstGeom prst="roundRect">
            <a:avLst>
              <a:gd name="adj" fmla="val 4225"/>
            </a:avLst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SqL0WqP"/>
          <p:cNvSpPr/>
          <p:nvPr/>
        </p:nvSpPr>
        <p:spPr>
          <a:xfrm>
            <a:off x="274320" y="192938"/>
            <a:ext cx="859536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Weekly Routines &amp; Expectations</a:t>
            </a:r>
            <a:endParaRPr lang="en-US" sz="2880" dirty="0"/>
          </a:p>
        </p:txBody>
      </p:sp>
      <p:sp>
        <p:nvSpPr>
          <p:cNvPr id="3" name="5SET2EK8"/>
          <p:cNvSpPr/>
          <p:nvPr/>
        </p:nvSpPr>
        <p:spPr>
          <a:xfrm>
            <a:off x="274320" y="1303020"/>
            <a:ext cx="8595360" cy="971550"/>
          </a:xfrm>
          <a:prstGeom prst="roundRect">
            <a:avLst>
              <a:gd name="adj" fmla="val 14118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634D65"/>
            </a:solidFill>
            <a:prstDash val="solid"/>
          </a:ln>
        </p:spPr>
      </p:sp>
      <p:sp>
        <p:nvSpPr>
          <p:cNvPr id="4" name="xHl9F7E1"/>
          <p:cNvSpPr/>
          <p:nvPr/>
        </p:nvSpPr>
        <p:spPr>
          <a:xfrm>
            <a:off x="468630" y="1581341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634D65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62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FFFFF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1</a:t>
            </a:r>
            <a:endParaRPr lang="en-US" sz="1620" dirty="0"/>
          </a:p>
        </p:txBody>
      </p:sp>
      <p:sp>
        <p:nvSpPr>
          <p:cNvPr id="5" name="tCB8WhoE"/>
          <p:cNvSpPr/>
          <p:nvPr/>
        </p:nvSpPr>
        <p:spPr>
          <a:xfrm>
            <a:off x="1108710" y="1380173"/>
            <a:ext cx="7566660" cy="7658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PE &amp; Daily Fitness:</a:t>
            </a:r>
            <a:r>
              <a:rPr lang="en-US" sz="162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Wear smart PE kit on Tuesdays. Also, most days, we run the daily kilometre run on the trim trail each day – ‘The Km a Day’!</a:t>
            </a:r>
            <a:endParaRPr lang="en-US" sz="1620" dirty="0"/>
          </a:p>
        </p:txBody>
      </p:sp>
      <p:sp>
        <p:nvSpPr>
          <p:cNvPr id="6" name="btLZyEQ1"/>
          <p:cNvSpPr/>
          <p:nvPr/>
        </p:nvSpPr>
        <p:spPr>
          <a:xfrm>
            <a:off x="274320" y="2457450"/>
            <a:ext cx="8595360" cy="971550"/>
          </a:xfrm>
          <a:prstGeom prst="roundRect">
            <a:avLst>
              <a:gd name="adj" fmla="val 14118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634D65"/>
            </a:solidFill>
            <a:prstDash val="solid"/>
          </a:ln>
        </p:spPr>
      </p:sp>
      <p:sp>
        <p:nvSpPr>
          <p:cNvPr id="7" name="Scu2xFJh"/>
          <p:cNvSpPr/>
          <p:nvPr/>
        </p:nvSpPr>
        <p:spPr>
          <a:xfrm>
            <a:off x="468630" y="2735771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634D65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62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FFFFF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2</a:t>
            </a:r>
            <a:endParaRPr lang="en-US" sz="1620" dirty="0"/>
          </a:p>
        </p:txBody>
      </p:sp>
      <p:sp>
        <p:nvSpPr>
          <p:cNvPr id="8" name="uxtaz50x"/>
          <p:cNvSpPr/>
          <p:nvPr/>
        </p:nvSpPr>
        <p:spPr>
          <a:xfrm>
            <a:off x="1108710" y="2534602"/>
            <a:ext cx="7566660" cy="7658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Daily Reading:</a:t>
            </a:r>
            <a:r>
              <a:rPr lang="en-US" sz="162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Read at home every evening with records signed; return books and records for checking. Don't stop reading with and to your child in Year 5!</a:t>
            </a:r>
            <a:endParaRPr lang="en-US" sz="1620" dirty="0"/>
          </a:p>
        </p:txBody>
      </p:sp>
      <p:sp>
        <p:nvSpPr>
          <p:cNvPr id="9" name="Wl5LY5gn"/>
          <p:cNvSpPr/>
          <p:nvPr/>
        </p:nvSpPr>
        <p:spPr>
          <a:xfrm>
            <a:off x="274320" y="3611880"/>
            <a:ext cx="8595360" cy="971550"/>
          </a:xfrm>
          <a:prstGeom prst="roundRect">
            <a:avLst>
              <a:gd name="adj" fmla="val 14118"/>
            </a:avLst>
          </a:prstGeom>
          <a:solidFill>
            <a:srgbClr val="FFFFFF">
              <a:alpha val="40000"/>
            </a:srgbClr>
          </a:solidFill>
          <a:ln w="11430">
            <a:solidFill>
              <a:srgbClr val="634D65"/>
            </a:solidFill>
            <a:prstDash val="solid"/>
          </a:ln>
        </p:spPr>
      </p:sp>
      <p:sp>
        <p:nvSpPr>
          <p:cNvPr id="10" name="X5PesKSK"/>
          <p:cNvSpPr/>
          <p:nvPr/>
        </p:nvSpPr>
        <p:spPr>
          <a:xfrm>
            <a:off x="468630" y="3890200"/>
            <a:ext cx="457200" cy="457200"/>
          </a:xfrm>
          <a:prstGeom prst="roundRect">
            <a:avLst>
              <a:gd name="adj" fmla="val 50000"/>
            </a:avLst>
          </a:prstGeom>
          <a:solidFill>
            <a:srgbClr val="634D65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162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FFFFF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3</a:t>
            </a:r>
            <a:endParaRPr lang="en-US" sz="1620" dirty="0"/>
          </a:p>
        </p:txBody>
      </p:sp>
      <p:sp>
        <p:nvSpPr>
          <p:cNvPr id="11" name="d1w6rcwB"/>
          <p:cNvSpPr/>
          <p:nvPr/>
        </p:nvSpPr>
        <p:spPr>
          <a:xfrm>
            <a:off x="1108710" y="3689033"/>
            <a:ext cx="7566660" cy="7658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Home Learning Schedule:</a:t>
            </a:r>
            <a:r>
              <a:rPr lang="en-US" sz="1620" dirty="0">
                <a:solidFill>
                  <a:srgbClr val="2F4629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Uploaded or handed out on Thursday and submitted by following Thursday on Google Classroom or as a paper copy. It’s great prep for secondary school!</a:t>
            </a:r>
            <a:endParaRPr lang="en-US" sz="162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VhoGuyH"/>
          <p:cNvSpPr/>
          <p:nvPr/>
        </p:nvSpPr>
        <p:spPr>
          <a:xfrm>
            <a:off x="274320" y="672998"/>
            <a:ext cx="4846320" cy="65151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Wellbeing &amp; Flourishing</a:t>
            </a:r>
            <a:endParaRPr lang="en-US" sz="2880" dirty="0"/>
          </a:p>
        </p:txBody>
      </p:sp>
      <p:sp>
        <p:nvSpPr>
          <p:cNvPr id="3" name="0cFXDIGM"/>
          <p:cNvSpPr/>
          <p:nvPr/>
        </p:nvSpPr>
        <p:spPr>
          <a:xfrm>
            <a:off x="274320" y="1471613"/>
            <a:ext cx="4846320" cy="289179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268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An Attitude of Gratitude: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We encourage pupils to count their blessings, cultivating emotional resilience, self-worth and thankfulness.</a:t>
            </a:r>
            <a:endParaRPr lang="en-US" sz="1620" dirty="0"/>
          </a:p>
          <a:p>
            <a:pPr marL="228600" indent="-228600" algn="l">
              <a:lnSpc>
                <a:spcPts val="2268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Physical Wellbeing: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Hydration throughout the day, fruit at breaktime - low-sugar healthy snacks and consistent restful sleep.</a:t>
            </a:r>
            <a:endParaRPr lang="en-US" sz="1620" dirty="0"/>
          </a:p>
          <a:p>
            <a:pPr marL="228600" indent="-228600" algn="l">
              <a:lnSpc>
                <a:spcPts val="2268"/>
              </a:lnSpc>
              <a:spcBef>
                <a:spcPts val="225"/>
              </a:spcBef>
              <a:spcAft>
                <a:spcPts val="225"/>
              </a:spcAft>
              <a:buSzPct val="100000"/>
              <a:buFontTx/>
              <a:buChar char="•"/>
            </a:pPr>
            <a:r>
              <a:rPr lang="en-US" sz="1620" b="1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Open Communication:</a:t>
            </a:r>
            <a:r>
              <a:rPr lang="en-US" sz="162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 Our classroom door is always open for questions, worries or sharing good news!</a:t>
            </a:r>
            <a:endParaRPr lang="en-US" sz="1620" dirty="0"/>
          </a:p>
        </p:txBody>
      </p:sp>
      <p:pic>
        <p:nvPicPr>
          <p:cNvPr id="4" name="zxvyczv6" descr="/home/forge/chalkie-production-workers-3/releases/79472298/backend/storage/app/render-specs/dd7c5f84-3a12-4946-9ac9-01dc26064e6c/img_f14108bbe27c3d38bb48f591e2e508b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700" y="662940"/>
            <a:ext cx="3486150" cy="44805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e6425de-7640-40c7-9ac0-825bdad8ca0d" descr="/home/forge/chalkie-production-workers-3/releases/79472298/backend/storage/app/render-specs/dd7c5f84-3a12-4946-9ac9-01dc26064e6c/img_88f2cf22d50efe57d124336ea25cb3a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" y="651510"/>
            <a:ext cx="8332470" cy="4309110"/>
          </a:xfrm>
          <a:prstGeom prst="rect">
            <a:avLst/>
          </a:prstGeom>
        </p:spPr>
      </p:pic>
      <p:sp>
        <p:nvSpPr>
          <p:cNvPr id="3" name="1d33f88d-a085-4405-a3ab-79a9aab4fb6f"/>
          <p:cNvSpPr/>
          <p:nvPr/>
        </p:nvSpPr>
        <p:spPr>
          <a:xfrm>
            <a:off x="57150" y="384708"/>
            <a:ext cx="8572500" cy="64465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Home &amp; School Partnership</a:t>
            </a:r>
            <a:endParaRPr lang="en-US" sz="2880" dirty="0"/>
          </a:p>
        </p:txBody>
      </p:sp>
      <p:sp>
        <p:nvSpPr>
          <p:cNvPr id="4" name="4987c840-d9ac-4629-99b6-18020f631719"/>
          <p:cNvSpPr/>
          <p:nvPr/>
        </p:nvSpPr>
        <p:spPr>
          <a:xfrm>
            <a:off x="1154430" y="1709357"/>
            <a:ext cx="6869430" cy="21031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ctr"/>
          <a:lstStyle/>
          <a:p>
            <a:pPr marL="0" indent="0" algn="l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How can we best collaborate this term to support your child's reading fluency and comprehension as well as </a:t>
            </a:r>
            <a:r>
              <a:rPr lang="en-US" sz="1620" dirty="0" err="1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maths</a:t>
            </a: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, while fostering independence at home?</a:t>
            </a:r>
            <a:endParaRPr lang="en-US" sz="162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e6425de-7640-40c7-9ac0-825bdad8ca0d" descr="/home/forge/chalkie-production-workers-3/releases/79472298/backend/storage/app/render-specs/dd7c5f84-3a12-4946-9ac9-01dc26064e6c/img_88f2cf22d50efe57d124336ea25cb3a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30" y="651510"/>
            <a:ext cx="8332470" cy="4309110"/>
          </a:xfrm>
          <a:prstGeom prst="rect">
            <a:avLst/>
          </a:prstGeom>
        </p:spPr>
      </p:pic>
      <p:sp>
        <p:nvSpPr>
          <p:cNvPr id="3" name="1d33f88d-a085-4405-a3ab-79a9aab4fb6f"/>
          <p:cNvSpPr/>
          <p:nvPr/>
        </p:nvSpPr>
        <p:spPr>
          <a:xfrm>
            <a:off x="285750" y="181508"/>
            <a:ext cx="8572500" cy="64465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456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880" b="1" dirty="0">
                <a:solidFill>
                  <a:schemeClr val="tx2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Home &amp; School Partnership</a:t>
            </a:r>
            <a:endParaRPr lang="en-US" sz="2880" dirty="0"/>
          </a:p>
        </p:txBody>
      </p:sp>
      <p:sp>
        <p:nvSpPr>
          <p:cNvPr id="4" name="f0bee218-d468-4f95-aeb7-b0494ebe5e0f"/>
          <p:cNvSpPr/>
          <p:nvPr/>
        </p:nvSpPr>
        <p:spPr>
          <a:xfrm>
            <a:off x="982980" y="1652207"/>
            <a:ext cx="7040880" cy="19888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ctr"/>
          <a:lstStyle/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You might have said...</a:t>
            </a:r>
            <a:endParaRPr lang="en-US" sz="1620" dirty="0"/>
          </a:p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Set aside time to enjoy reading aloud twice weekly - discuss the book and  new vocabulary. </a:t>
            </a:r>
            <a:endParaRPr lang="en-US" sz="1620" dirty="0"/>
          </a:p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Encourage them to pack bags – have  list up on the fridge and sign reading records.</a:t>
            </a:r>
            <a:endParaRPr lang="en-US" sz="1620" dirty="0"/>
          </a:p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Practise mental maths during daily tasks like cooking, shopping, filling the car with petrol (decimals) or reading timetables (time).</a:t>
            </a:r>
            <a:endParaRPr lang="en-US" sz="1620" dirty="0"/>
          </a:p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dirty="0">
                <a:solidFill>
                  <a:srgbClr val="040F0F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Use our open-door policy if any concerns arise.</a:t>
            </a:r>
            <a:endParaRPr lang="en-US" sz="1620" dirty="0"/>
          </a:p>
        </p:txBody>
      </p:sp>
      <p:sp>
        <p:nvSpPr>
          <p:cNvPr id="5" name="ebaab4f9-e0c7-488d-8d5e-cf5078a7e446"/>
          <p:cNvSpPr/>
          <p:nvPr/>
        </p:nvSpPr>
        <p:spPr>
          <a:xfrm>
            <a:off x="8366760" y="331470"/>
            <a:ext cx="548640" cy="54864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ctr"/>
          <a:lstStyle/>
          <a:p>
            <a:pPr marL="0" indent="0" algn="r">
              <a:lnSpc>
                <a:spcPts val="4320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+mn-lt" pitchFamily="34" charset="0"/>
                <a:ea typeface="+mn-lt" pitchFamily="34" charset="-122"/>
                <a:cs typeface="+mn-lt" pitchFamily="34" charset="-120"/>
              </a:rPr>
              <a:t>✅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2F4629"/>
      </a:dk1>
      <a:lt1>
        <a:sysClr val="window" lastClr="FFFFFF"/>
      </a:lt1>
      <a:dk2>
        <a:srgbClr val="342A21"/>
      </a:dk2>
      <a:lt2>
        <a:srgbClr val="E7E6E6"/>
      </a:lt2>
      <a:accent1>
        <a:srgbClr val="634D65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Livv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omic Neue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2F4629"/>
      </a:dk1>
      <a:lt1>
        <a:sysClr val="window" lastClr="FFFFFF"/>
      </a:lt1>
      <a:dk2>
        <a:srgbClr val="342A21"/>
      </a:dk2>
      <a:lt2>
        <a:srgbClr val="E7E6E6"/>
      </a:lt2>
      <a:accent1>
        <a:srgbClr val="634D65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Livv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omic Neue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Livv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omic Neue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676</Words>
  <Application>Microsoft Office PowerPoint</Application>
  <PresentationFormat>On-screen Show (16:9)</PresentationFormat>
  <Paragraphs>62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Comic Neue</vt:lpstr>
      <vt:lpstr>Livvic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Curriculum Meeting</dc:title>
  <dc:subject>PptxGenJS Presentation</dc:subject>
  <dc:creator>PptxGenJS</dc:creator>
  <cp:lastModifiedBy>Rosie Wilkinson</cp:lastModifiedBy>
  <cp:revision>3</cp:revision>
  <dcterms:created xsi:type="dcterms:W3CDTF">2026-10-06T13:18:17Z</dcterms:created>
  <dcterms:modified xsi:type="dcterms:W3CDTF">2026-10-06T13:30:37Z</dcterms:modified>
</cp:coreProperties>
</file>